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5.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6.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7.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8.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9.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10.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11.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12.xml" ContentType="application/vnd.openxmlformats-officedocument.theme+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theme/theme13.xml" ContentType="application/vnd.openxmlformats-officedocument.theme+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theme/theme14.xml" ContentType="application/vnd.openxmlformats-officedocument.theme+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theme/theme15.xml" ContentType="application/vnd.openxmlformats-officedocument.theme+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theme/theme16.xml" ContentType="application/vnd.openxmlformats-officedocument.theme+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xml" ContentType="application/vnd.openxmlformats-officedocument.presentationml.tags+xml"/>
  <Override PartName="/ppt/notesSlides/notesSlide27.xml" ContentType="application/vnd.openxmlformats-officedocument.presentationml.notesSlide+xml"/>
  <Override PartName="/ppt/tags/tag2.xml" ContentType="application/vnd.openxmlformats-officedocument.presentationml.tags+xml"/>
  <Override PartName="/ppt/notesSlides/notesSlide28.xml" ContentType="application/vnd.openxmlformats-officedocument.presentationml.notesSlide+xml"/>
  <Override PartName="/ppt/tags/tag3.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9"/>
    <p:sldMasterId id="2147484187" r:id="rId10"/>
    <p:sldMasterId id="2147484530" r:id="rId11"/>
    <p:sldMasterId id="2147484215" r:id="rId12"/>
    <p:sldMasterId id="2147484243" r:id="rId13"/>
    <p:sldMasterId id="2147484349" r:id="rId14"/>
    <p:sldMasterId id="2147484404" r:id="rId15"/>
    <p:sldMasterId id="2147484424" r:id="rId16"/>
    <p:sldMasterId id="2147484443" r:id="rId17"/>
    <p:sldMasterId id="2147484462" r:id="rId18"/>
    <p:sldMasterId id="2147484481" r:id="rId19"/>
    <p:sldMasterId id="2147484500" r:id="rId20"/>
    <p:sldMasterId id="2147484609" r:id="rId21"/>
    <p:sldMasterId id="2147484641" r:id="rId22"/>
    <p:sldMasterId id="2147484669" r:id="rId23"/>
    <p:sldMasterId id="2147484700" r:id="rId24"/>
    <p:sldMasterId id="2147484725" r:id="rId25"/>
  </p:sldMasterIdLst>
  <p:notesMasterIdLst>
    <p:notesMasterId r:id="rId76"/>
  </p:notesMasterIdLst>
  <p:handoutMasterIdLst>
    <p:handoutMasterId r:id="rId77"/>
  </p:handoutMasterIdLst>
  <p:sldIdLst>
    <p:sldId id="844" r:id="rId26"/>
    <p:sldId id="592" r:id="rId27"/>
    <p:sldId id="878" r:id="rId28"/>
    <p:sldId id="845" r:id="rId29"/>
    <p:sldId id="873" r:id="rId30"/>
    <p:sldId id="876" r:id="rId31"/>
    <p:sldId id="879" r:id="rId32"/>
    <p:sldId id="882" r:id="rId33"/>
    <p:sldId id="881" r:id="rId34"/>
    <p:sldId id="874" r:id="rId35"/>
    <p:sldId id="880" r:id="rId36"/>
    <p:sldId id="875" r:id="rId37"/>
    <p:sldId id="883" r:id="rId38"/>
    <p:sldId id="884" r:id="rId39"/>
    <p:sldId id="885" r:id="rId40"/>
    <p:sldId id="886" r:id="rId41"/>
    <p:sldId id="887" r:id="rId42"/>
    <p:sldId id="888" r:id="rId43"/>
    <p:sldId id="889" r:id="rId44"/>
    <p:sldId id="890" r:id="rId45"/>
    <p:sldId id="891" r:id="rId46"/>
    <p:sldId id="892" r:id="rId47"/>
    <p:sldId id="893" r:id="rId48"/>
    <p:sldId id="894" r:id="rId49"/>
    <p:sldId id="895" r:id="rId50"/>
    <p:sldId id="896" r:id="rId51"/>
    <p:sldId id="846" r:id="rId52"/>
    <p:sldId id="847" r:id="rId53"/>
    <p:sldId id="848" r:id="rId54"/>
    <p:sldId id="851" r:id="rId55"/>
    <p:sldId id="853" r:id="rId56"/>
    <p:sldId id="854" r:id="rId57"/>
    <p:sldId id="855" r:id="rId58"/>
    <p:sldId id="856" r:id="rId59"/>
    <p:sldId id="857" r:id="rId60"/>
    <p:sldId id="858" r:id="rId61"/>
    <p:sldId id="859" r:id="rId62"/>
    <p:sldId id="872" r:id="rId63"/>
    <p:sldId id="860" r:id="rId64"/>
    <p:sldId id="861" r:id="rId65"/>
    <p:sldId id="862" r:id="rId66"/>
    <p:sldId id="863" r:id="rId67"/>
    <p:sldId id="864" r:id="rId68"/>
    <p:sldId id="865" r:id="rId69"/>
    <p:sldId id="866" r:id="rId70"/>
    <p:sldId id="867" r:id="rId71"/>
    <p:sldId id="868" r:id="rId72"/>
    <p:sldId id="869" r:id="rId73"/>
    <p:sldId id="870" r:id="rId74"/>
    <p:sldId id="871" r:id="rId7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PE Welcome &amp; Agenda" id="{4A1E1769-F8D8-4800-9487-A0D05B56F0B6}">
          <p14:sldIdLst>
            <p14:sldId id="844"/>
            <p14:sldId id="592"/>
            <p14:sldId id="878"/>
            <p14:sldId id="845"/>
            <p14:sldId id="873"/>
            <p14:sldId id="876"/>
            <p14:sldId id="879"/>
            <p14:sldId id="882"/>
            <p14:sldId id="881"/>
            <p14:sldId id="874"/>
            <p14:sldId id="880"/>
            <p14:sldId id="875"/>
            <p14:sldId id="883"/>
            <p14:sldId id="884"/>
            <p14:sldId id="885"/>
            <p14:sldId id="886"/>
            <p14:sldId id="887"/>
            <p14:sldId id="888"/>
            <p14:sldId id="889"/>
            <p14:sldId id="890"/>
            <p14:sldId id="891"/>
            <p14:sldId id="892"/>
            <p14:sldId id="893"/>
            <p14:sldId id="894"/>
            <p14:sldId id="895"/>
            <p14:sldId id="896"/>
            <p14:sldId id="846"/>
            <p14:sldId id="847"/>
            <p14:sldId id="848"/>
            <p14:sldId id="851"/>
            <p14:sldId id="853"/>
            <p14:sldId id="854"/>
            <p14:sldId id="855"/>
            <p14:sldId id="856"/>
            <p14:sldId id="857"/>
            <p14:sldId id="858"/>
            <p14:sldId id="859"/>
            <p14:sldId id="872"/>
            <p14:sldId id="860"/>
            <p14:sldId id="861"/>
            <p14:sldId id="862"/>
            <p14:sldId id="863"/>
            <p14:sldId id="864"/>
            <p14:sldId id="865"/>
            <p14:sldId id="866"/>
            <p14:sldId id="867"/>
            <p14:sldId id="868"/>
            <p14:sldId id="869"/>
            <p14:sldId id="870"/>
            <p14:sldId id="871"/>
          </p14:sldIdLst>
        </p14:section>
      </p14:sectionLst>
    </p:ext>
    <p:ext uri="{EFAFB233-063F-42B5-8137-9DF3F51BA10A}">
      <p15:sldGuideLst xmlns:p15="http://schemas.microsoft.com/office/powerpoint/2012/main">
        <p15:guide id="1" orient="horz" pos="1627" userDrawn="1">
          <p15:clr>
            <a:srgbClr val="A4A3A4"/>
          </p15:clr>
        </p15:guide>
        <p15:guide id="2" orient="horz" pos="2203" userDrawn="1">
          <p15:clr>
            <a:srgbClr val="A4A3A4"/>
          </p15:clr>
        </p15:guide>
        <p15:guide id="3" pos="3941" userDrawn="1">
          <p15:clr>
            <a:srgbClr val="A4A3A4"/>
          </p15:clr>
        </p15:guide>
        <p15:guide id="4" orient="horz" pos="1068"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Ben Sampson" initials="BS" lastIdx="45" clrIdx="7">
    <p:extLst/>
  </p:cmAuthor>
  <p:cmAuthor id="1" name="Mary Feil-Jacobs" initials="MFJ" lastIdx="43" clrIdx="1"/>
  <p:cmAuthor id="8" name="Jessica Tjhin Southworth" initials="JTS [2]" lastIdx="82" clrIdx="8">
    <p:extLst/>
  </p:cmAuthor>
  <p:cmAuthor id="2" name="John Higuera (Simplicity Consulting Inc)" initials="JH(CI" lastIdx="5" clrIdx="2">
    <p:extLst/>
  </p:cmAuthor>
  <p:cmAuthor id="3" name="Ana Adeyemi" initials="AA" lastIdx="53" clrIdx="3"/>
  <p:cmAuthor id="4" name="Jessica Tjhin Southworth (INDIGO SLATE)" initials="JTS(S" lastIdx="5" clrIdx="4">
    <p:extLst/>
  </p:cmAuthor>
  <p:cmAuthor id="5" name="Badal Bordia" initials="BB" lastIdx="7" clrIdx="5">
    <p:extLst/>
  </p:cmAuthor>
  <p:cmAuthor id="6" name="Jessica Tjhin Southworth" initials="JTS" lastIdx="11" clrIdx="6">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519"/>
    <a:srgbClr val="1978D7"/>
    <a:srgbClr val="FFFFFF"/>
    <a:srgbClr val="F8F8F8"/>
    <a:srgbClr val="CE2F05"/>
    <a:srgbClr val="B42F00"/>
    <a:srgbClr val="DC3C00"/>
    <a:srgbClr val="CB3B22"/>
    <a:srgbClr val="FFFFCC"/>
    <a:srgbClr val="8C2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55" autoAdjust="0"/>
    <p:restoredTop sz="93507" autoAdjust="0"/>
  </p:normalViewPr>
  <p:slideViewPr>
    <p:cSldViewPr snapToGrid="0">
      <p:cViewPr>
        <p:scale>
          <a:sx n="89" d="100"/>
          <a:sy n="89" d="100"/>
        </p:scale>
        <p:origin x="144" y="832"/>
      </p:cViewPr>
      <p:guideLst>
        <p:guide orient="horz" pos="1627"/>
        <p:guide orient="horz" pos="2203"/>
        <p:guide pos="3941"/>
        <p:guide orient="horz" pos="1068"/>
      </p:guideLst>
    </p:cSldViewPr>
  </p:slideViewPr>
  <p:outlineViewPr>
    <p:cViewPr>
      <p:scale>
        <a:sx n="33" d="100"/>
        <a:sy n="33" d="100"/>
      </p:scale>
      <p:origin x="0" y="-9052"/>
    </p:cViewPr>
  </p:outlineViewPr>
  <p:notesTextViewPr>
    <p:cViewPr>
      <p:scale>
        <a:sx n="75" d="100"/>
        <a:sy n="75" d="100"/>
      </p:scale>
      <p:origin x="0" y="0"/>
    </p:cViewPr>
  </p:notesTextViewPr>
  <p:sorterViewPr>
    <p:cViewPr varScale="1">
      <p:scale>
        <a:sx n="1" d="1"/>
        <a:sy n="1" d="1"/>
      </p:scale>
      <p:origin x="0" y="0"/>
    </p:cViewPr>
  </p:sorterViewPr>
  <p:notesViewPr>
    <p:cSldViewPr snapToGrid="0" showGuides="1">
      <p:cViewPr>
        <p:scale>
          <a:sx n="100" d="100"/>
          <a:sy n="100" d="100"/>
        </p:scale>
        <p:origin x="1628" y="-144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5.xml"/><Relationship Id="rId14" Type="http://schemas.openxmlformats.org/officeDocument/2006/relationships/slideMaster" Target="slideMasters/slideMaster6.xml"/><Relationship Id="rId15" Type="http://schemas.openxmlformats.org/officeDocument/2006/relationships/slideMaster" Target="slideMasters/slideMaster7.xml"/><Relationship Id="rId16" Type="http://schemas.openxmlformats.org/officeDocument/2006/relationships/slideMaster" Target="slideMasters/slideMaster8.xml"/><Relationship Id="rId17" Type="http://schemas.openxmlformats.org/officeDocument/2006/relationships/slideMaster" Target="slideMasters/slideMaster9.xml"/><Relationship Id="rId18" Type="http://schemas.openxmlformats.org/officeDocument/2006/relationships/slideMaster" Target="slideMasters/slideMaster10.xml"/><Relationship Id="rId19" Type="http://schemas.openxmlformats.org/officeDocument/2006/relationships/slideMaster" Target="slideMasters/slideMaster11.xml"/><Relationship Id="rId63" Type="http://schemas.openxmlformats.org/officeDocument/2006/relationships/slide" Target="slides/slide38.xml"/><Relationship Id="rId64" Type="http://schemas.openxmlformats.org/officeDocument/2006/relationships/slide" Target="slides/slide39.xml"/><Relationship Id="rId65" Type="http://schemas.openxmlformats.org/officeDocument/2006/relationships/slide" Target="slides/slide40.xml"/><Relationship Id="rId66" Type="http://schemas.openxmlformats.org/officeDocument/2006/relationships/slide" Target="slides/slide41.xml"/><Relationship Id="rId67" Type="http://schemas.openxmlformats.org/officeDocument/2006/relationships/slide" Target="slides/slide42.xml"/><Relationship Id="rId68" Type="http://schemas.openxmlformats.org/officeDocument/2006/relationships/slide" Target="slides/slide43.xml"/><Relationship Id="rId69" Type="http://schemas.openxmlformats.org/officeDocument/2006/relationships/slide" Target="slides/slide44.xml"/><Relationship Id="rId50" Type="http://schemas.openxmlformats.org/officeDocument/2006/relationships/slide" Target="slides/slide25.xml"/><Relationship Id="rId51" Type="http://schemas.openxmlformats.org/officeDocument/2006/relationships/slide" Target="slides/slide26.xml"/><Relationship Id="rId52" Type="http://schemas.openxmlformats.org/officeDocument/2006/relationships/slide" Target="slides/slide27.xml"/><Relationship Id="rId53" Type="http://schemas.openxmlformats.org/officeDocument/2006/relationships/slide" Target="slides/slide28.xml"/><Relationship Id="rId54" Type="http://schemas.openxmlformats.org/officeDocument/2006/relationships/slide" Target="slides/slide29.xml"/><Relationship Id="rId55" Type="http://schemas.openxmlformats.org/officeDocument/2006/relationships/slide" Target="slides/slide30.xml"/><Relationship Id="rId56" Type="http://schemas.openxmlformats.org/officeDocument/2006/relationships/slide" Target="slides/slide31.xml"/><Relationship Id="rId57" Type="http://schemas.openxmlformats.org/officeDocument/2006/relationships/slide" Target="slides/slide32.xml"/><Relationship Id="rId58" Type="http://schemas.openxmlformats.org/officeDocument/2006/relationships/slide" Target="slides/slide33.xml"/><Relationship Id="rId59" Type="http://schemas.openxmlformats.org/officeDocument/2006/relationships/slide" Target="slides/slide34.xml"/><Relationship Id="rId40" Type="http://schemas.openxmlformats.org/officeDocument/2006/relationships/slide" Target="slides/slide15.xml"/><Relationship Id="rId41" Type="http://schemas.openxmlformats.org/officeDocument/2006/relationships/slide" Target="slides/slide16.xml"/><Relationship Id="rId42" Type="http://schemas.openxmlformats.org/officeDocument/2006/relationships/slide" Target="slides/slide17.xml"/><Relationship Id="rId43" Type="http://schemas.openxmlformats.org/officeDocument/2006/relationships/slide" Target="slides/slide18.xml"/><Relationship Id="rId44" Type="http://schemas.openxmlformats.org/officeDocument/2006/relationships/slide" Target="slides/slide19.xml"/><Relationship Id="rId45" Type="http://schemas.openxmlformats.org/officeDocument/2006/relationships/slide" Target="slides/slide20.xml"/><Relationship Id="rId46" Type="http://schemas.openxmlformats.org/officeDocument/2006/relationships/slide" Target="slides/slide21.xml"/><Relationship Id="rId47" Type="http://schemas.openxmlformats.org/officeDocument/2006/relationships/slide" Target="slides/slide22.xml"/><Relationship Id="rId48" Type="http://schemas.openxmlformats.org/officeDocument/2006/relationships/slide" Target="slides/slide23.xml"/><Relationship Id="rId4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customXml" Target="../customXml/item5.xml"/><Relationship Id="rId6" Type="http://schemas.openxmlformats.org/officeDocument/2006/relationships/customXml" Target="../customXml/item6.xml"/><Relationship Id="rId7" Type="http://schemas.openxmlformats.org/officeDocument/2006/relationships/customXml" Target="../customXml/item7.xml"/><Relationship Id="rId8" Type="http://schemas.openxmlformats.org/officeDocument/2006/relationships/customXml" Target="../customXml/item8.xml"/><Relationship Id="rId9" Type="http://schemas.openxmlformats.org/officeDocument/2006/relationships/slideMaster" Target="slideMasters/slideMaster1.xml"/><Relationship Id="rId30" Type="http://schemas.openxmlformats.org/officeDocument/2006/relationships/slide" Target="slides/slide5.xml"/><Relationship Id="rId31" Type="http://schemas.openxmlformats.org/officeDocument/2006/relationships/slide" Target="slides/slide6.xml"/><Relationship Id="rId32" Type="http://schemas.openxmlformats.org/officeDocument/2006/relationships/slide" Target="slides/slide7.xml"/><Relationship Id="rId33" Type="http://schemas.openxmlformats.org/officeDocument/2006/relationships/slide" Target="slides/slide8.xml"/><Relationship Id="rId34" Type="http://schemas.openxmlformats.org/officeDocument/2006/relationships/slide" Target="slides/slide9.xml"/><Relationship Id="rId35" Type="http://schemas.openxmlformats.org/officeDocument/2006/relationships/slide" Target="slides/slide10.xml"/><Relationship Id="rId36" Type="http://schemas.openxmlformats.org/officeDocument/2006/relationships/slide" Target="slides/slide11.xml"/><Relationship Id="rId37" Type="http://schemas.openxmlformats.org/officeDocument/2006/relationships/slide" Target="slides/slide12.xml"/><Relationship Id="rId38" Type="http://schemas.openxmlformats.org/officeDocument/2006/relationships/slide" Target="slides/slide13.xml"/><Relationship Id="rId39" Type="http://schemas.openxmlformats.org/officeDocument/2006/relationships/slide" Target="slides/slide14.xml"/><Relationship Id="rId80" Type="http://schemas.openxmlformats.org/officeDocument/2006/relationships/viewProps" Target="viewProps.xml"/><Relationship Id="rId81" Type="http://schemas.openxmlformats.org/officeDocument/2006/relationships/theme" Target="theme/theme1.xml"/><Relationship Id="rId82" Type="http://schemas.openxmlformats.org/officeDocument/2006/relationships/tableStyles" Target="tableStyles.xml"/><Relationship Id="rId70" Type="http://schemas.openxmlformats.org/officeDocument/2006/relationships/slide" Target="slides/slide45.xml"/><Relationship Id="rId71" Type="http://schemas.openxmlformats.org/officeDocument/2006/relationships/slide" Target="slides/slide46.xml"/><Relationship Id="rId72" Type="http://schemas.openxmlformats.org/officeDocument/2006/relationships/slide" Target="slides/slide47.xml"/><Relationship Id="rId20" Type="http://schemas.openxmlformats.org/officeDocument/2006/relationships/slideMaster" Target="slideMasters/slideMaster12.xml"/><Relationship Id="rId21" Type="http://schemas.openxmlformats.org/officeDocument/2006/relationships/slideMaster" Target="slideMasters/slideMaster13.xml"/><Relationship Id="rId22" Type="http://schemas.openxmlformats.org/officeDocument/2006/relationships/slideMaster" Target="slideMasters/slideMaster14.xml"/><Relationship Id="rId23" Type="http://schemas.openxmlformats.org/officeDocument/2006/relationships/slideMaster" Target="slideMasters/slideMaster15.xml"/><Relationship Id="rId24" Type="http://schemas.openxmlformats.org/officeDocument/2006/relationships/slideMaster" Target="slideMasters/slideMaster16.xml"/><Relationship Id="rId25" Type="http://schemas.openxmlformats.org/officeDocument/2006/relationships/slideMaster" Target="slideMasters/slideMaster17.xml"/><Relationship Id="rId26" Type="http://schemas.openxmlformats.org/officeDocument/2006/relationships/slide" Target="slides/slide1.xml"/><Relationship Id="rId27" Type="http://schemas.openxmlformats.org/officeDocument/2006/relationships/slide" Target="slides/slide2.xml"/><Relationship Id="rId28" Type="http://schemas.openxmlformats.org/officeDocument/2006/relationships/slide" Target="slides/slide3.xml"/><Relationship Id="rId29" Type="http://schemas.openxmlformats.org/officeDocument/2006/relationships/slide" Target="slides/slide4.xml"/><Relationship Id="rId73" Type="http://schemas.openxmlformats.org/officeDocument/2006/relationships/slide" Target="slides/slide48.xml"/><Relationship Id="rId74" Type="http://schemas.openxmlformats.org/officeDocument/2006/relationships/slide" Target="slides/slide49.xml"/><Relationship Id="rId75" Type="http://schemas.openxmlformats.org/officeDocument/2006/relationships/slide" Target="slides/slide50.xml"/><Relationship Id="rId76" Type="http://schemas.openxmlformats.org/officeDocument/2006/relationships/notesMaster" Target="notesMasters/notesMaster1.xml"/><Relationship Id="rId77" Type="http://schemas.openxmlformats.org/officeDocument/2006/relationships/handoutMaster" Target="handoutMasters/handoutMaster1.xml"/><Relationship Id="rId78" Type="http://schemas.openxmlformats.org/officeDocument/2006/relationships/commentAuthors" Target="commentAuthors.xml"/><Relationship Id="rId79" Type="http://schemas.openxmlformats.org/officeDocument/2006/relationships/presProps" Target="presProps.xml"/><Relationship Id="rId60" Type="http://schemas.openxmlformats.org/officeDocument/2006/relationships/slide" Target="slides/slide35.xml"/><Relationship Id="rId61" Type="http://schemas.openxmlformats.org/officeDocument/2006/relationships/slide" Target="slides/slide36.xml"/><Relationship Id="rId62" Type="http://schemas.openxmlformats.org/officeDocument/2006/relationships/slide" Target="slides/slide37.xml"/><Relationship Id="rId10" Type="http://schemas.openxmlformats.org/officeDocument/2006/relationships/slideMaster" Target="slideMasters/slideMaster2.xml"/><Relationship Id="rId11" Type="http://schemas.openxmlformats.org/officeDocument/2006/relationships/slideMaster" Target="slideMasters/slideMaster3.xml"/><Relationship Id="rId12" Type="http://schemas.openxmlformats.org/officeDocument/2006/relationships/slideMaster" Target="slideMasters/slideMaster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Server and Cloud 2013 Template</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8D34AC8-E01F-4FBF-B65F-21ABDE98B385}" type="datetime8">
              <a:rPr lang="en-US" smtClean="0">
                <a:latin typeface="Segoe UI" pitchFamily="34" charset="0"/>
              </a:rPr>
              <a:t>3/28/17 4:13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4CFA94A-519F-445C-B30C-9E76FA6A2031}" type="datetime8">
              <a:rPr lang="en-US" smtClean="0"/>
              <a:t>3/28/17 4:13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 Id="rId3" Type="http://schemas.openxmlformats.org/officeDocument/2006/relationships/hyperlink" Target="http://www.zdnet.com/article/microsoft-claims-azure-now-used-by-half-of-the-fortune-500/"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hortonworks.com/hadoop-tutorial/hello-world-an-introduction-to-hadoop-hcatalog-hive-and-pig/" TargetMode="External"/><Relationship Id="rId4" Type="http://schemas.openxmlformats.org/officeDocument/2006/relationships/hyperlink" Target="http://www.datasciencecentral.com/profiles/blogs/hadoop-herd-when-to-use-what" TargetMode="External"/><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46BACC3-97CA-4E5F-AED5-61699BDB721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3/28/17 4:13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249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53B9473-204C-4147-A2E0-C3E14327884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3/28/17 4:39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2304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53B9473-204C-4147-A2E0-C3E14327884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3/28/17 4:39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9949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53B9473-204C-4147-A2E0-C3E14327884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3/28/17 4:39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1353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53B9473-204C-4147-A2E0-C3E14327884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3/28/17 4:39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37403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53B9473-204C-4147-A2E0-C3E14327884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3/28/17 4:39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0348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3/28/17 4:39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729755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8E533C5-311A-4C6E-AD53-84C66432700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70872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53B9473-204C-4147-A2E0-C3E14327884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3/28/17 4:39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78705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8E533C5-311A-4C6E-AD53-84C66432700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269808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2D37DD-B0D5-45AB-B7D5-15E7BE5DE23B}" type="slidenum">
              <a:rPr lang="en-US" smtClean="0"/>
              <a:t>27</a:t>
            </a:fld>
            <a:endParaRPr lang="en-US" dirty="0"/>
          </a:p>
        </p:txBody>
      </p:sp>
    </p:spTree>
    <p:extLst>
      <p:ext uri="{BB962C8B-B14F-4D97-AF65-F5344CB8AC3E}">
        <p14:creationId xmlns:p14="http://schemas.microsoft.com/office/powerpoint/2010/main" val="1557329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3/28/17 4:13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713661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OBJECTIVE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slide Introduces Microsoft HDInsight</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TALKING POINTS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Azure HDInsight deploys and provisions managed Apache Hadoop clusters in the cloud, providing a software framework designed to process, analyze, and report on big data with high reliability and availability. </a:t>
            </a:r>
          </a:p>
          <a:p>
            <a:r>
              <a:rPr lang="en-US" sz="1200" kern="1200" dirty="0">
                <a:solidFill>
                  <a:schemeClr val="tx1"/>
                </a:solidFill>
                <a:effectLst/>
                <a:latin typeface="+mn-lt"/>
                <a:ea typeface="+mn-ea"/>
                <a:cs typeface="+mn-cs"/>
              </a:rPr>
              <a:t>HDInsight uses the </a:t>
            </a:r>
            <a:r>
              <a:rPr lang="en-US" sz="1200" b="1" kern="1200" dirty="0">
                <a:solidFill>
                  <a:schemeClr val="tx1"/>
                </a:solidFill>
                <a:effectLst/>
                <a:latin typeface="+mn-lt"/>
                <a:ea typeface="+mn-ea"/>
                <a:cs typeface="+mn-cs"/>
              </a:rPr>
              <a:t>Hortonworks Data Platform (HDP)</a:t>
            </a:r>
            <a:r>
              <a:rPr lang="en-US" sz="1200" kern="1200" dirty="0">
                <a:solidFill>
                  <a:schemeClr val="tx1"/>
                </a:solidFill>
                <a:effectLst/>
                <a:latin typeface="+mn-lt"/>
                <a:ea typeface="+mn-ea"/>
                <a:cs typeface="+mn-cs"/>
              </a:rPr>
              <a:t> Hadoop distribution. Hadoop often refers to the entire Hadoop ecosystem of components, which includes Apache HBase, Apache Spark, and Apache Storm, as well as other technologies under the Hadoop umbrellas.</a:t>
            </a:r>
          </a:p>
          <a:p>
            <a:r>
              <a:rPr lang="en-US" sz="1200" kern="1200" dirty="0">
                <a:solidFill>
                  <a:schemeClr val="tx1"/>
                </a:solidFill>
                <a:effectLst/>
                <a:latin typeface="+mn-lt"/>
                <a:ea typeface="+mn-ea"/>
                <a:cs typeface="+mn-cs"/>
              </a:rPr>
              <a:t>You can deploy these technologies on Windows or Linux cluster and can spin up the cluster in minutes. You can process semi-structured and unstructured data and develop in Java, .Net, Python, and more. </a:t>
            </a:r>
          </a:p>
          <a:p>
            <a:r>
              <a:rPr lang="en-US" sz="1200" kern="1200" dirty="0">
                <a:solidFill>
                  <a:schemeClr val="tx1"/>
                </a:solidFill>
                <a:effectLst/>
                <a:latin typeface="+mn-lt"/>
                <a:ea typeface="+mn-ea"/>
                <a:cs typeface="+mn-cs"/>
              </a:rPr>
              <a:t>You can also visualize your data in Excel, Tableau, or Power BI.  It integrates with the following:</a:t>
            </a:r>
          </a:p>
          <a:p>
            <a:pPr marL="171450" lvl="1" indent="-171450">
              <a:buFont typeface="Arial" panose="020B0604020202020204" pitchFamily="34" charset="0"/>
              <a:buChar char="•"/>
            </a:pPr>
            <a:r>
              <a:rPr lang="en-US" sz="1200" kern="1200" dirty="0">
                <a:solidFill>
                  <a:schemeClr val="tx1"/>
                </a:solidFill>
                <a:effectLst/>
                <a:latin typeface="+mn-lt"/>
                <a:ea typeface="+mn-ea"/>
                <a:cs typeface="+mn-cs"/>
              </a:rPr>
              <a:t>Azure Blob Storage and Azure Data Lake Store for Hadoop File System (HDFS) </a:t>
            </a:r>
          </a:p>
          <a:p>
            <a:pPr marL="171450" lvl="1" indent="-171450">
              <a:buFont typeface="Arial" panose="020B0604020202020204" pitchFamily="34" charset="0"/>
              <a:buChar char="•"/>
            </a:pPr>
            <a:r>
              <a:rPr lang="en-US" sz="1200" kern="1200" dirty="0">
                <a:solidFill>
                  <a:schemeClr val="tx1"/>
                </a:solidFill>
                <a:effectLst/>
                <a:latin typeface="+mn-lt"/>
                <a:ea typeface="+mn-ea"/>
                <a:cs typeface="+mn-cs"/>
              </a:rPr>
              <a:t>Azure Portal for management and administration</a:t>
            </a:r>
          </a:p>
          <a:p>
            <a:pPr marL="171450" lvl="1" indent="-171450">
              <a:buFont typeface="Arial" panose="020B0604020202020204" pitchFamily="34" charset="0"/>
              <a:buChar char="•"/>
            </a:pPr>
            <a:r>
              <a:rPr lang="en-US" sz="1200" kern="1200" dirty="0">
                <a:solidFill>
                  <a:schemeClr val="tx1"/>
                </a:solidFill>
                <a:effectLst/>
                <a:latin typeface="+mn-lt"/>
                <a:ea typeface="+mn-ea"/>
                <a:cs typeface="+mn-cs"/>
              </a:rPr>
              <a:t>Visual Studio for application development tooling</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RESOURCES</a:t>
            </a:r>
          </a:p>
          <a:p>
            <a:r>
              <a:rPr lang="en-US" sz="1200" b="1" kern="1200" dirty="0">
                <a:solidFill>
                  <a:schemeClr val="tx1"/>
                </a:solidFill>
                <a:effectLst/>
                <a:latin typeface="+mn-lt"/>
                <a:ea typeface="+mn-ea"/>
                <a:cs typeface="+mn-cs"/>
              </a:rPr>
              <a:t>https://azure.microsoft.com/en-in/documentation/articles/hdinsight-hadoop-introduction/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92D37DD-B0D5-45AB-B7D5-15E7BE5DE23B}" type="slidenum">
              <a:rPr lang="en-US" smtClean="0"/>
              <a:t>28</a:t>
            </a:fld>
            <a:endParaRPr lang="en-US" dirty="0"/>
          </a:p>
        </p:txBody>
      </p:sp>
    </p:spTree>
    <p:extLst>
      <p:ext uri="{BB962C8B-B14F-4D97-AF65-F5344CB8AC3E}">
        <p14:creationId xmlns:p14="http://schemas.microsoft.com/office/powerpoint/2010/main" val="25741654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OBJECTIVE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slide lists some benefits of Hadoop as an Azure service</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TALKING POINTS</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With HDInsight, deploy Hadoop in the cloud without buying new hardware or incurring other up-front costs. There is also no time-consuming installation or setup. Azure does it for you. Launch your first cluster in minutes.</a:t>
            </a:r>
          </a:p>
          <a:p>
            <a:pPr lvl="0"/>
            <a:r>
              <a:rPr lang="en-US" sz="1200" kern="1200" dirty="0">
                <a:solidFill>
                  <a:schemeClr val="tx1"/>
                </a:solidFill>
                <a:effectLst/>
                <a:latin typeface="+mn-lt"/>
                <a:ea typeface="+mn-ea"/>
                <a:cs typeface="+mn-cs"/>
              </a:rPr>
              <a:t>Azure HDInsight provides a software framework designed to process, analyze, and report on big data with high reliability and availability (data reuse and sharing, elastic scale-out, lower data storage costs, and protection against data loss).</a:t>
            </a:r>
          </a:p>
          <a:p>
            <a:pPr lvl="0"/>
            <a:r>
              <a:rPr lang="en-US" sz="1200" kern="1200" dirty="0">
                <a:solidFill>
                  <a:schemeClr val="tx1"/>
                </a:solidFill>
                <a:effectLst/>
                <a:latin typeface="+mn-lt"/>
                <a:ea typeface="+mn-ea"/>
                <a:cs typeface="+mn-cs"/>
              </a:rPr>
              <a:t>The high-speed flat networks in Azure datacenters provide fast access between the virtual machines in the cluster and Azure Blob Storage or Azure Data Lake Store, so data movement is very efficient. </a:t>
            </a:r>
          </a:p>
          <a:p>
            <a:pPr lvl="0"/>
            <a:r>
              <a:rPr lang="en-US" sz="1200" kern="1200" dirty="0">
                <a:solidFill>
                  <a:schemeClr val="tx1"/>
                </a:solidFill>
                <a:effectLst/>
                <a:latin typeface="+mn-lt"/>
                <a:ea typeface="+mn-ea"/>
                <a:cs typeface="+mn-cs"/>
              </a:rPr>
              <a:t>HDInsight also integrates with BI tools such as Power BI, Excel, SQL Server Analysis Services, and SQL Server Reporting Services.</a:t>
            </a:r>
          </a:p>
          <a:p>
            <a:pPr lvl="0"/>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RESOURCES</a:t>
            </a:r>
          </a:p>
          <a:p>
            <a:r>
              <a:rPr lang="en-US" sz="1200" b="1" kern="1200" dirty="0">
                <a:solidFill>
                  <a:schemeClr val="tx1"/>
                </a:solidFill>
                <a:effectLst/>
                <a:latin typeface="+mn-lt"/>
                <a:ea typeface="+mn-ea"/>
                <a:cs typeface="+mn-cs"/>
              </a:rPr>
              <a:t>https://azure.microsoft.com/en-in/services/hdinsight/</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92D37DD-B0D5-45AB-B7D5-15E7BE5DE23B}" type="slidenum">
              <a:rPr lang="en-US" smtClean="0"/>
              <a:t>29</a:t>
            </a:fld>
            <a:endParaRPr lang="en-US" dirty="0"/>
          </a:p>
        </p:txBody>
      </p:sp>
    </p:spTree>
    <p:extLst>
      <p:ext uri="{BB962C8B-B14F-4D97-AF65-F5344CB8AC3E}">
        <p14:creationId xmlns:p14="http://schemas.microsoft.com/office/powerpoint/2010/main" val="17725146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OBJECTIVE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This slide showcase Azure HDInsight positioning</a:t>
            </a: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TALKING POINTS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HDInsight is 100% Apache Hadoop-based service in the cloud. HDInsight is a Hadoop distribution powered by the cloud. This means HDInsight was architected to handle any amount of data, scaling from terabytes to petabytes on demand. You can spin up any number of nodes anytime. We charge only for the compute and storage you actually use. </a:t>
            </a:r>
          </a:p>
          <a:p>
            <a:pPr marL="342900" marR="0" lvl="0" indent="-342900">
              <a:lnSpc>
                <a:spcPct val="107000"/>
              </a:lnSpc>
              <a:spcBef>
                <a:spcPts val="0"/>
              </a:spcBef>
              <a:spcAft>
                <a:spcPts val="80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You can get immersive insight using HDInsight with the familiar BI tools, such as Excel, PowerPivot, SQL Server Analysis Services, and SQL Server Reporting Services, to retrieve, analyze, and report data integrated with HDInsight by using either the Power Query add-in or the Microsoft Hive ODBC driver.</a:t>
            </a:r>
          </a:p>
          <a:p>
            <a:pPr marL="0" marR="0">
              <a:lnSpc>
                <a:spcPct val="107000"/>
              </a:lnSpc>
              <a:spcBef>
                <a:spcPts val="0"/>
              </a:spcBef>
              <a:spcAft>
                <a:spcPts val="800"/>
              </a:spcAft>
            </a:pPr>
            <a:r>
              <a:rPr lang="en-US" sz="1200" b="1" kern="1200" dirty="0">
                <a:solidFill>
                  <a:schemeClr val="tx1"/>
                </a:solidFill>
                <a:effectLst/>
                <a:latin typeface="+mn-lt"/>
                <a:ea typeface="+mn-ea"/>
                <a:cs typeface="+mn-cs"/>
              </a:rPr>
              <a:t>RESOURCES</a:t>
            </a: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https://azure.microsoft.com/en-in/documentation/articles/hdinsight-hadoop-introduction/</a:t>
            </a:r>
          </a:p>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solidFill>
                  <a:prstClr val="black"/>
                </a:solidFill>
              </a:rPr>
              <a:pPr>
                <a:defRPr/>
              </a:pPr>
              <a:t>30</a:t>
            </a:fld>
            <a:endParaRPr lang="en-US" dirty="0">
              <a:solidFill>
                <a:prstClr val="black"/>
              </a:solidFill>
            </a:endParaRPr>
          </a:p>
        </p:txBody>
      </p:sp>
    </p:spTree>
    <p:extLst>
      <p:ext uri="{BB962C8B-B14F-4D97-AF65-F5344CB8AC3E}">
        <p14:creationId xmlns:p14="http://schemas.microsoft.com/office/powerpoint/2010/main" val="23614412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OBJECTIVE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This slide highlights how Microsoft and Hortonworks promote Open Hadoop</a:t>
            </a:r>
          </a:p>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TALKING POINTS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buFont typeface="Arial" panose="020B0604020202020204" pitchFamily="34" charset="0"/>
              <a:buChar char="•"/>
              <a:tabLst>
                <a:tab pos="4572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Joint engineering teams: Joint people on each other’s teams. They report to Hortonworks and Hortonworks report to us. We share resources and have a joint engineering team. This is not just a re-licensing of a distro. We are one engineering team.</a:t>
            </a:r>
          </a:p>
          <a:p>
            <a:pPr marL="342900" marR="0" lvl="0" indent="-342900">
              <a:lnSpc>
                <a:spcPct val="107000"/>
              </a:lnSpc>
              <a:spcBef>
                <a:spcPts val="0"/>
              </a:spcBef>
              <a:buFont typeface="Arial" panose="020B0604020202020204" pitchFamily="34" charset="0"/>
              <a:buChar char="•"/>
              <a:tabLst>
                <a:tab pos="4572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Milestone cadence: We do a 12-month calendar year roadmap with each other. That roadmap is what each company locks to, revisiting it every three months. When Cloudera released Impala, Microsoft and Hortonworks changed their resources to start working on the Stinger project. In CY13, this became a joint commitment to build Tez (vectorized query executor) and Stinger.</a:t>
            </a:r>
          </a:p>
          <a:p>
            <a:pPr marL="342900" marR="0" lvl="0" indent="-342900">
              <a:lnSpc>
                <a:spcPct val="107000"/>
              </a:lnSpc>
              <a:spcBef>
                <a:spcPts val="0"/>
              </a:spcBef>
              <a:buFont typeface="Arial" panose="020B0604020202020204" pitchFamily="34" charset="0"/>
              <a:buChar char="•"/>
              <a:tabLst>
                <a:tab pos="4572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Joint planning and execution </a:t>
            </a:r>
          </a:p>
          <a:p>
            <a:pPr marL="342900" marR="0" lvl="0" indent="-342900">
              <a:lnSpc>
                <a:spcPct val="107000"/>
              </a:lnSpc>
              <a:spcBef>
                <a:spcPts val="0"/>
              </a:spcBef>
              <a:buFont typeface="Arial" panose="020B0604020202020204" pitchFamily="34" charset="0"/>
              <a:buChar char="•"/>
              <a:tabLst>
                <a:tab pos="4572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Joint signoffs (Linux, Windows Azure): Microsoft and Hortonworks signed off on Linux, Windows, and Azure</a:t>
            </a:r>
          </a:p>
          <a:p>
            <a:pPr marL="342900" marR="0" lvl="0" indent="-342900">
              <a:lnSpc>
                <a:spcPct val="107000"/>
              </a:lnSpc>
              <a:spcBef>
                <a:spcPts val="0"/>
              </a:spcBef>
              <a:buFont typeface="Arial" panose="020B0604020202020204" pitchFamily="34" charset="0"/>
              <a:buChar char="•"/>
              <a:tabLst>
                <a:tab pos="4572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Aligned offerings: HDP on Windows </a:t>
            </a:r>
          </a:p>
          <a:p>
            <a:pPr marL="342900" marR="0" lvl="0" indent="-342900">
              <a:lnSpc>
                <a:spcPct val="107000"/>
              </a:lnSpc>
              <a:spcBef>
                <a:spcPts val="0"/>
              </a:spcBef>
              <a:buFont typeface="Arial" panose="020B0604020202020204" pitchFamily="34" charset="0"/>
              <a:buChar char="•"/>
              <a:tabLst>
                <a:tab pos="4572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HDI appliance, HDI service</a:t>
            </a:r>
          </a:p>
          <a:p>
            <a:pPr marL="342900" marR="0" lvl="0" indent="-342900">
              <a:lnSpc>
                <a:spcPct val="107000"/>
              </a:lnSpc>
              <a:spcBef>
                <a:spcPts val="0"/>
              </a:spcBef>
              <a:buFont typeface="Arial" panose="020B0604020202020204" pitchFamily="34" charset="0"/>
              <a:buChar char="•"/>
              <a:tabLst>
                <a:tab pos="4572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Joint roadmap</a:t>
            </a:r>
          </a:p>
          <a:p>
            <a:pPr marL="342900" marR="0" lvl="0" indent="-342900">
              <a:lnSpc>
                <a:spcPct val="107000"/>
              </a:lnSpc>
              <a:spcBef>
                <a:spcPts val="0"/>
              </a:spcBef>
              <a:buFont typeface="Arial" panose="020B0604020202020204" pitchFamily="34" charset="0"/>
              <a:buChar char="•"/>
              <a:tabLst>
                <a:tab pos="4572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CY planning/roadmap development</a:t>
            </a:r>
          </a:p>
          <a:p>
            <a:pPr marL="342900" marR="0" lvl="0" indent="-342900">
              <a:lnSpc>
                <a:spcPct val="107000"/>
              </a:lnSpc>
              <a:spcBef>
                <a:spcPts val="0"/>
              </a:spcBef>
              <a:buFont typeface="Arial" panose="020B0604020202020204" pitchFamily="34" charset="0"/>
              <a:buChar char="•"/>
              <a:tabLst>
                <a:tab pos="4572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Quarterly adjustments</a:t>
            </a:r>
          </a:p>
          <a:p>
            <a:pPr marR="0" lvl="0">
              <a:lnSpc>
                <a:spcPct val="107000"/>
              </a:lnSpc>
              <a:spcBef>
                <a:spcPts val="0"/>
              </a:spcBef>
              <a:tabLst>
                <a:tab pos="457200" algn="l"/>
              </a:tabLs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Hortonworks is making Hadoop an enterprise viable platform.</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&lt;look at partner page on Hortonworks site&gt;</a:t>
            </a:r>
          </a:p>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Engineering alignment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Microsoft worked with Hortonworks to develop Hortonworks Data Platform for Windows.</a:t>
            </a: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HDInsight on Windows Azure and HDInsight on PDW is based on HDP.</a:t>
            </a: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Microsoft and Hortonworks are working on various Hadoop sub-projects together (Stinger, Tez) contributed over 6K engineering hours, 25K+ lines of code</a:t>
            </a:r>
          </a:p>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Corporate alignment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Microsoft is one of Hortonworks’ strategic partners (Q for Audrey)</a:t>
            </a: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Joint marketing alignment (webinars, events strategy, press, etc.) </a:t>
            </a: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Joint support alignment (Microsoft provides Lvl1 support and pays Hortonworks for Lvl2 and Lvl3)</a:t>
            </a:r>
          </a:p>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Field alignment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Hortonworks field reps will get quota compensation or relief if HDP for Windows OR if PDW, Azure is sold</a:t>
            </a: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Microsoft field reps work with Hortonworks reps to get credibility from Hadoop story</a:t>
            </a:r>
          </a:p>
          <a:p>
            <a:pPr algn="l"/>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Calibri"/>
              </a:rPr>
              <a:pPr/>
              <a:t>31</a:t>
            </a:fld>
            <a:endParaRPr lang="en-US" dirty="0">
              <a:solidFill>
                <a:prstClr val="black"/>
              </a:solidFill>
              <a:latin typeface="Calibri"/>
            </a:endParaRPr>
          </a:p>
        </p:txBody>
      </p:sp>
    </p:spTree>
    <p:extLst>
      <p:ext uri="{BB962C8B-B14F-4D97-AF65-F5344CB8AC3E}">
        <p14:creationId xmlns:p14="http://schemas.microsoft.com/office/powerpoint/2010/main" val="31201794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OBJECTIVE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slide briefly explains why HDInsight is the right customer choice for deployment on either Windows or Linux</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TALKING POINTS</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Select Linux or Windows clusters when deploying big </a:t>
            </a:r>
            <a:r>
              <a:rPr lang="en-US" dirty="0"/>
              <a:t>d</a:t>
            </a:r>
            <a:r>
              <a:rPr lang="en-US" sz="1200" kern="1200" dirty="0">
                <a:solidFill>
                  <a:schemeClr val="tx1"/>
                </a:solidFill>
                <a:effectLst/>
                <a:latin typeface="+mn-lt"/>
                <a:ea typeface="+mn-ea"/>
                <a:cs typeface="+mn-cs"/>
              </a:rPr>
              <a:t>ata workloads into Microsoft Azure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With Windows, leverage existing Windows-based code, including .NET, to scale over all of your data in Azure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With Linux, customers can more easily move existing Hadoop workloads into the cloud and incorporate additional big data components to run in the service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By offering a choice for Windows and Linux clusters, Microsoft is enhancing flexibility for customers to create insight from the massive amounts of data being created in the cloud with the OS of their choice</a:t>
            </a:r>
          </a:p>
          <a:p>
            <a:pPr lvl="0"/>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RESOURCES</a:t>
            </a:r>
          </a:p>
          <a:p>
            <a:r>
              <a:rPr lang="en-US" sz="1200" kern="1200" dirty="0">
                <a:solidFill>
                  <a:schemeClr val="tx1"/>
                </a:solidFill>
                <a:effectLst/>
                <a:latin typeface="+mn-lt"/>
                <a:ea typeface="+mn-ea"/>
                <a:cs typeface="+mn-cs"/>
              </a:rPr>
              <a:t>https://azure.microsoft.com/en-in/services/hdinsight/</a:t>
            </a:r>
          </a:p>
          <a:p>
            <a:endParaRPr lang="en-US" dirty="0"/>
          </a:p>
        </p:txBody>
      </p:sp>
      <p:sp>
        <p:nvSpPr>
          <p:cNvPr id="4" name="Slide Number Placeholder 3"/>
          <p:cNvSpPr>
            <a:spLocks noGrp="1"/>
          </p:cNvSpPr>
          <p:nvPr>
            <p:ph type="sldNum" sz="quarter" idx="10"/>
          </p:nvPr>
        </p:nvSpPr>
        <p:spPr/>
        <p:txBody>
          <a:bodyPr/>
          <a:lstStyle/>
          <a:p>
            <a:fld id="{F92D37DD-B0D5-45AB-B7D5-15E7BE5DE23B}" type="slidenum">
              <a:rPr lang="en-US" smtClean="0"/>
              <a:t>32</a:t>
            </a:fld>
            <a:endParaRPr lang="en-US" dirty="0"/>
          </a:p>
        </p:txBody>
      </p:sp>
    </p:spTree>
    <p:extLst>
      <p:ext uri="{BB962C8B-B14F-4D97-AF65-F5344CB8AC3E}">
        <p14:creationId xmlns:p14="http://schemas.microsoft.com/office/powerpoint/2010/main" val="6592886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OBJECTIVE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This slide briefly explains how you can use Apache Hive in Hadoop on HDInsight and choose how to run your Hive job</a:t>
            </a:r>
          </a:p>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TALKING POINTS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Apache Hive is data warehouse software built on Hadoop that allows you to query and manage large data sets in distributed storage using a SQL-like language called HiveQL. Hive is an abstraction on top of MapReduce. When run, Hive translates queries into a series of MapReduce jobs.</a:t>
            </a: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You can also improve performance dramatically with Stinger/Apache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Tez</a:t>
            </a:r>
            <a:r>
              <a:rPr lang="en-US" sz="1200" dirty="0">
                <a:effectLst/>
                <a:latin typeface="Calibri" panose="020F0502020204030204" pitchFamily="34" charset="0"/>
                <a:ea typeface="Calibri" panose="020F0502020204030204" pitchFamily="34" charset="0"/>
                <a:cs typeface="Times New Roman" panose="02020603050405020304" pitchFamily="18" charset="0"/>
              </a:rPr>
              <a:t> combined with Hive. Microsoft is starting to contribute to the Stinger initiative to dramatically speed up Hive and make it more enterprise-ready. Our main activity in Stinger right now is around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Tez</a:t>
            </a:r>
            <a:r>
              <a:rPr lang="en-US" sz="1200" dirty="0">
                <a:effectLst/>
                <a:latin typeface="Calibri" panose="020F0502020204030204" pitchFamily="34" charset="0"/>
                <a:ea typeface="Calibri" panose="020F0502020204030204" pitchFamily="34" charset="0"/>
                <a:cs typeface="Times New Roman" panose="02020603050405020304" pitchFamily="18" charset="0"/>
              </a:rPr>
              <a:t> and vectorized query execution.</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200" dirty="0" err="1">
                <a:effectLst/>
                <a:latin typeface="Calibri" panose="020F0502020204030204" pitchFamily="34" charset="0"/>
                <a:ea typeface="Calibri" panose="020F0502020204030204" pitchFamily="34" charset="0"/>
                <a:cs typeface="Times New Roman" panose="02020603050405020304" pitchFamily="18" charset="0"/>
              </a:rPr>
              <a:t>Tez</a:t>
            </a:r>
            <a:r>
              <a:rPr lang="en-US" sz="1200" dirty="0">
                <a:effectLst/>
                <a:latin typeface="Calibri" panose="020F0502020204030204" pitchFamily="34" charset="0"/>
                <a:ea typeface="Calibri" panose="020F0502020204030204" pitchFamily="34" charset="0"/>
                <a:cs typeface="Times New Roman" panose="02020603050405020304" pitchFamily="18" charset="0"/>
              </a:rPr>
              <a:t> is a framework that allows data-intensive applications such as Hive to run much more efficiently at scale. In the latest release of HDInsight, Hive supports running on Tez. Tez is enabled by default for Linux-based HDInsight clusters.</a:t>
            </a:r>
          </a:p>
          <a:p>
            <a:pPr marL="0" marR="0">
              <a:lnSpc>
                <a:spcPct val="107000"/>
              </a:lnSpc>
              <a:spcBef>
                <a:spcPts val="0"/>
              </a:spcBef>
              <a:spcAft>
                <a:spcPts val="800"/>
              </a:spcAft>
            </a:pPr>
            <a:r>
              <a:rPr lang="en-US" sz="1200" b="1" kern="1200" dirty="0">
                <a:solidFill>
                  <a:schemeClr val="tx1"/>
                </a:solidFill>
                <a:effectLst/>
                <a:latin typeface="+mn-lt"/>
                <a:ea typeface="+mn-ea"/>
                <a:cs typeface="+mn-cs"/>
              </a:rPr>
              <a:t>RESOURCES</a:t>
            </a: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https://azure.microsoft.com/en-in/documentation/articles/hdinsight-use-hive/</a:t>
            </a:r>
          </a:p>
          <a:p>
            <a:endParaRPr lang="en-US" dirty="0"/>
          </a:p>
        </p:txBody>
      </p:sp>
      <p:sp>
        <p:nvSpPr>
          <p:cNvPr id="4" name="Slide Number Placeholder 3"/>
          <p:cNvSpPr>
            <a:spLocks noGrp="1"/>
          </p:cNvSpPr>
          <p:nvPr>
            <p:ph type="sldNum" sz="quarter" idx="10"/>
          </p:nvPr>
        </p:nvSpPr>
        <p:spPr/>
        <p:txBody>
          <a:bodyPr/>
          <a:lstStyle/>
          <a:p>
            <a:fld id="{F92D37DD-B0D5-45AB-B7D5-15E7BE5DE23B}" type="slidenum">
              <a:rPr lang="en-US" smtClean="0"/>
              <a:t>33</a:t>
            </a:fld>
            <a:endParaRPr lang="en-US" dirty="0"/>
          </a:p>
        </p:txBody>
      </p:sp>
    </p:spTree>
    <p:extLst>
      <p:ext uri="{BB962C8B-B14F-4D97-AF65-F5344CB8AC3E}">
        <p14:creationId xmlns:p14="http://schemas.microsoft.com/office/powerpoint/2010/main" val="21829158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OBJECTIVE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slide briefly explains how HDInsight supports </a:t>
            </a:r>
            <a:r>
              <a:rPr lang="en-US" sz="1200" kern="1200" dirty="0" err="1">
                <a:solidFill>
                  <a:schemeClr val="tx1"/>
                </a:solidFill>
                <a:effectLst/>
                <a:latin typeface="+mn-lt"/>
                <a:ea typeface="+mn-ea"/>
                <a:cs typeface="+mn-cs"/>
              </a:rPr>
              <a:t>Hbase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TALKING POINTS</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Apache HBase is an open-source, NoSQL database that is built on Hadoop and modeled after Google BigTable. HBase provides random access and strong consistency for large amounts of unstructured and semi-structured data in a schemaless database organized by column families</a:t>
            </a: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HDInsight HBase is offered as a managed cluster that is integrated into the Azure environment. The clusters are configured to store data directly in Azure Blob Storage, which provides low latency and increased elasticity in performance and cost choices.</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RESOURCES</a:t>
            </a:r>
          </a:p>
          <a:p>
            <a:r>
              <a:rPr lang="en-US" sz="1200" kern="1200" dirty="0">
                <a:solidFill>
                  <a:schemeClr val="tx1"/>
                </a:solidFill>
                <a:effectLst/>
                <a:latin typeface="+mn-lt"/>
                <a:ea typeface="+mn-ea"/>
                <a:cs typeface="+mn-cs"/>
              </a:rPr>
              <a:t>https://azure.microsoft.com/en-in/documentation/articles/hdinsight-hbase-overview/</a:t>
            </a:r>
          </a:p>
          <a:p>
            <a:endParaRPr lang="en-US" dirty="0"/>
          </a:p>
        </p:txBody>
      </p:sp>
      <p:sp>
        <p:nvSpPr>
          <p:cNvPr id="4" name="Slide Number Placeholder 3"/>
          <p:cNvSpPr>
            <a:spLocks noGrp="1"/>
          </p:cNvSpPr>
          <p:nvPr>
            <p:ph type="sldNum" sz="quarter" idx="10"/>
          </p:nvPr>
        </p:nvSpPr>
        <p:spPr/>
        <p:txBody>
          <a:bodyPr/>
          <a:lstStyle/>
          <a:p>
            <a:fld id="{F92D37DD-B0D5-45AB-B7D5-15E7BE5DE23B}" type="slidenum">
              <a:rPr lang="en-US" smtClean="0"/>
              <a:t>34</a:t>
            </a:fld>
            <a:endParaRPr lang="en-US" dirty="0"/>
          </a:p>
        </p:txBody>
      </p:sp>
    </p:spTree>
    <p:extLst>
      <p:ext uri="{BB962C8B-B14F-4D97-AF65-F5344CB8AC3E}">
        <p14:creationId xmlns:p14="http://schemas.microsoft.com/office/powerpoint/2010/main" val="4269689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OBJECTIVE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This slide briefly explains how HDInsight supports Mahout</a:t>
            </a:r>
          </a:p>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TALKING POINTS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Apache Mahout is a scalable library of machine learning algorithms that run on Hadoop. Using principles of statistics, machine learning applications teach systems to learn from data and use past outcomes to determine future behavior.</a:t>
            </a: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Mahout contains algorithms for processing data, such as filtering, classification, and clustering.</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HDInsight supports also includes Apache Storm, an open source stream analytics platform that can process real-time events at large scale. This lets you process millions of events as they’re generated, enabling use cases like Internet of Things (IoT) and gaining insights from your connected devices or web-triggered events.</a:t>
            </a:r>
          </a:p>
          <a:p>
            <a:endParaRPr lang="en-US" dirty="0"/>
          </a:p>
        </p:txBody>
      </p:sp>
      <p:sp>
        <p:nvSpPr>
          <p:cNvPr id="4" name="Slide Number Placeholder 3"/>
          <p:cNvSpPr>
            <a:spLocks noGrp="1"/>
          </p:cNvSpPr>
          <p:nvPr>
            <p:ph type="sldNum" sz="quarter" idx="10"/>
          </p:nvPr>
        </p:nvSpPr>
        <p:spPr/>
        <p:txBody>
          <a:bodyPr/>
          <a:lstStyle/>
          <a:p>
            <a:fld id="{F92D37DD-B0D5-45AB-B7D5-15E7BE5DE23B}" type="slidenum">
              <a:rPr lang="en-US" smtClean="0"/>
              <a:t>35</a:t>
            </a:fld>
            <a:endParaRPr lang="en-US" dirty="0"/>
          </a:p>
        </p:txBody>
      </p:sp>
    </p:spTree>
    <p:extLst>
      <p:ext uri="{BB962C8B-B14F-4D97-AF65-F5344CB8AC3E}">
        <p14:creationId xmlns:p14="http://schemas.microsoft.com/office/powerpoint/2010/main" val="41389893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OBJECTIVE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This slide briefly explains how HDInsight supports Storm</a:t>
            </a:r>
          </a:p>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TALKING POINTS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tabLst>
                <a:tab pos="9144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Apache Storm on HDInsight allows you to create distributed, real-time analytics solutions in the Azure environment by using Apache Hadoop.</a:t>
            </a:r>
          </a:p>
          <a:p>
            <a:pPr marL="342900" marR="0" lvl="0" indent="-342900">
              <a:lnSpc>
                <a:spcPct val="107000"/>
              </a:lnSpc>
              <a:spcBef>
                <a:spcPts val="0"/>
              </a:spcBef>
              <a:spcAft>
                <a:spcPts val="0"/>
              </a:spcAft>
              <a:buFont typeface="Arial" panose="020B0604020202020204" pitchFamily="34" charset="0"/>
              <a:buChar char="•"/>
              <a:tabLst>
                <a:tab pos="9144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Azure cloud makes Apache Storm easy and cost-effective to deploy, with no hardware to buy, no software to configure, your choice of development tools (Java or C#), and deep integration to Visual Studio. </a:t>
            </a:r>
          </a:p>
          <a:p>
            <a:pPr marL="342900" marR="0" lvl="0" indent="-342900">
              <a:lnSpc>
                <a:spcPct val="107000"/>
              </a:lnSpc>
              <a:spcBef>
                <a:spcPts val="0"/>
              </a:spcBef>
              <a:spcAft>
                <a:spcPts val="0"/>
              </a:spcAft>
              <a:buFont typeface="Arial" panose="020B0604020202020204" pitchFamily="34" charset="0"/>
              <a:buChar char="•"/>
              <a:tabLst>
                <a:tab pos="9144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It consumes millions of real-time events from a scalable event broker (i.e., Apache Kafka, Azure Event Hub). This brings near real-time analytics capabilities to HDInsight.</a:t>
            </a:r>
          </a:p>
          <a:p>
            <a:pPr marL="342900" marR="0" lvl="0" indent="-342900">
              <a:lnSpc>
                <a:spcPct val="107000"/>
              </a:lnSpc>
              <a:spcBef>
                <a:spcPts val="0"/>
              </a:spcBef>
              <a:spcAft>
                <a:spcPts val="0"/>
              </a:spcAft>
              <a:buFont typeface="Arial" panose="020B0604020202020204" pitchFamily="34" charset="0"/>
              <a:buChar char="•"/>
              <a:tabLst>
                <a:tab pos="9144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You can use the language of your choice: Provides support for Storm components written in Java, C#, and Python. Supports a mix of programming languages: Read data using Java, then process it using C#.</a:t>
            </a:r>
          </a:p>
          <a:p>
            <a:pPr marL="342900" marR="0" lvl="0" indent="-342900">
              <a:lnSpc>
                <a:spcPct val="107000"/>
              </a:lnSpc>
              <a:spcBef>
                <a:spcPts val="0"/>
              </a:spcBef>
              <a:spcAft>
                <a:spcPts val="800"/>
              </a:spcAft>
              <a:buFont typeface="Arial" panose="020B0604020202020204" pitchFamily="34" charset="0"/>
              <a:buChar char="•"/>
              <a:tabLst>
                <a:tab pos="9144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image above describes an end-to-end applicability of HDInsight Storm.</a:t>
            </a:r>
          </a:p>
          <a:p>
            <a:r>
              <a:rPr lang="en-US" sz="1200" b="1" kern="1200" dirty="0">
                <a:solidFill>
                  <a:schemeClr val="tx1"/>
                </a:solidFill>
                <a:effectLst/>
                <a:latin typeface="+mn-lt"/>
                <a:ea typeface="+mn-ea"/>
                <a:cs typeface="+mn-cs"/>
              </a:rPr>
              <a:t>RESOURCES</a:t>
            </a:r>
          </a:p>
          <a:p>
            <a:r>
              <a:rPr lang="en-US" dirty="0"/>
              <a:t>https://azure.microsoft.com/en-in/documentation/articles/hdinsight-storm-overview/</a:t>
            </a:r>
            <a:br>
              <a:rPr lang="en-US" dirty="0"/>
            </a:br>
            <a:endParaRPr lang="en-US" dirty="0"/>
          </a:p>
          <a:p>
            <a:endParaRPr lang="en-US" b="1" dirty="0"/>
          </a:p>
        </p:txBody>
      </p:sp>
      <p:sp>
        <p:nvSpPr>
          <p:cNvPr id="4" name="Slide Number Placeholder 3"/>
          <p:cNvSpPr>
            <a:spLocks noGrp="1"/>
          </p:cNvSpPr>
          <p:nvPr>
            <p:ph type="sldNum" sz="quarter" idx="10"/>
          </p:nvPr>
        </p:nvSpPr>
        <p:spPr/>
        <p:txBody>
          <a:bodyPr/>
          <a:lstStyle/>
          <a:p>
            <a:fld id="{F92D37DD-B0D5-45AB-B7D5-15E7BE5DE23B}" type="slidenum">
              <a:rPr lang="en-US" smtClean="0"/>
              <a:t>36</a:t>
            </a:fld>
            <a:endParaRPr lang="en-US" dirty="0"/>
          </a:p>
        </p:txBody>
      </p:sp>
    </p:spTree>
    <p:extLst>
      <p:ext uri="{BB962C8B-B14F-4D97-AF65-F5344CB8AC3E}">
        <p14:creationId xmlns:p14="http://schemas.microsoft.com/office/powerpoint/2010/main" val="22597610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OBJECTIVE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This slide briefly explains how HDInsight supports Spark</a:t>
            </a:r>
          </a:p>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TALKING POINTS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tabLst>
                <a:tab pos="9144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Apache Spark is a parallel processing framework that supports in-memory processing to boost the performance of big-data analysis applications, Spark works for SQL, streaming data, and machine learning.</a:t>
            </a:r>
          </a:p>
          <a:p>
            <a:pPr marL="342900" marR="0" lvl="0" indent="-342900">
              <a:lnSpc>
                <a:spcPct val="107000"/>
              </a:lnSpc>
              <a:spcBef>
                <a:spcPts val="0"/>
              </a:spcBef>
              <a:spcAft>
                <a:spcPts val="0"/>
              </a:spcAft>
              <a:buFont typeface="Arial" panose="020B0604020202020204" pitchFamily="34" charset="0"/>
              <a:buChar char="•"/>
              <a:tabLst>
                <a:tab pos="9144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Spark delivers queries up to 100x faster than traditional big data queries. It provides a common execution model for tasks like ETL, batch queries, interactive queries, real-time streaming, machine learning, and graph processing on data stored in Azure Storage.</a:t>
            </a:r>
          </a:p>
          <a:p>
            <a:pPr marL="342900" marR="0" lvl="0" indent="-342900">
              <a:lnSpc>
                <a:spcPct val="107000"/>
              </a:lnSpc>
              <a:spcBef>
                <a:spcPts val="0"/>
              </a:spcBef>
              <a:spcAft>
                <a:spcPts val="0"/>
              </a:spcAft>
              <a:buFont typeface="Arial" panose="020B0604020202020204" pitchFamily="34" charset="0"/>
              <a:buChar char="•"/>
              <a:tabLst>
                <a:tab pos="9144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It make interactive queries over big data in Hadoop using BI tools or open source notebooks. You can create a streaming solution for IOT or a real-time application.</a:t>
            </a:r>
          </a:p>
          <a:p>
            <a:pPr marL="342900" marR="0" lvl="0" indent="-342900">
              <a:lnSpc>
                <a:spcPct val="107000"/>
              </a:lnSpc>
              <a:spcBef>
                <a:spcPts val="0"/>
              </a:spcBef>
              <a:spcAft>
                <a:spcPts val="800"/>
              </a:spcAft>
              <a:buFont typeface="Arial" panose="020B0604020202020204" pitchFamily="34" charset="0"/>
              <a:buChar char="•"/>
              <a:tabLst>
                <a:tab pos="9144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Use machine learning algorithms to be able to predict outcomes in your analysis with Notebook experience of Jupyter/iPython, Zeppelin.</a:t>
            </a:r>
          </a:p>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REFERENCES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https://azure.microsoft.com/en-us/blog/interactive-analytics-on-big-data-with-the-release-of-spark-for-azure-hdinsight</a:t>
            </a:r>
            <a:endParaRPr lang="en-US" dirty="0"/>
          </a:p>
        </p:txBody>
      </p:sp>
      <p:sp>
        <p:nvSpPr>
          <p:cNvPr id="4" name="Slide Number Placeholder 3"/>
          <p:cNvSpPr>
            <a:spLocks noGrp="1"/>
          </p:cNvSpPr>
          <p:nvPr>
            <p:ph type="sldNum" sz="quarter" idx="10"/>
          </p:nvPr>
        </p:nvSpPr>
        <p:spPr/>
        <p:txBody>
          <a:bodyPr/>
          <a:lstStyle/>
          <a:p>
            <a:fld id="{F92D37DD-B0D5-45AB-B7D5-15E7BE5DE23B}" type="slidenum">
              <a:rPr lang="en-US" smtClean="0"/>
              <a:t>37</a:t>
            </a:fld>
            <a:endParaRPr lang="en-US" dirty="0"/>
          </a:p>
        </p:txBody>
      </p:sp>
    </p:spTree>
    <p:extLst>
      <p:ext uri="{BB962C8B-B14F-4D97-AF65-F5344CB8AC3E}">
        <p14:creationId xmlns:p14="http://schemas.microsoft.com/office/powerpoint/2010/main" val="3520046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3/28/17 4:13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3291433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949809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OBJECTIVE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slide briefly explains how HDInsight allows you to add Hadoop </a:t>
            </a:r>
            <a:r>
              <a:rPr lang="en-US" dirty="0"/>
              <a:t>p</a:t>
            </a:r>
            <a:r>
              <a:rPr lang="en-US" sz="1200" kern="1200" dirty="0">
                <a:solidFill>
                  <a:schemeClr val="tx1"/>
                </a:solidFill>
                <a:effectLst/>
                <a:latin typeface="+mn-lt"/>
                <a:ea typeface="+mn-ea"/>
                <a:cs typeface="+mn-cs"/>
              </a:rPr>
              <a:t>rojects</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TALKING POINTS</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You can customize Hadoop clusters to run other Hadoop projects.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This Hadoop ecosystem is a portfolio of fast-moving open source projects that are evolving quickly. To give customers flexibility, HDInsight has the option to deploy arbitrary Hadoop projects through custom scripts. This includes popular projects like Spark, R, </a:t>
            </a:r>
            <a:r>
              <a:rPr lang="en-US" sz="1200" kern="1200" dirty="0" err="1">
                <a:solidFill>
                  <a:schemeClr val="tx1"/>
                </a:solidFill>
                <a:effectLst/>
                <a:latin typeface="+mn-lt"/>
                <a:ea typeface="+mn-ea"/>
                <a:cs typeface="+mn-cs"/>
              </a:rPr>
              <a:t>Giraph</a:t>
            </a:r>
            <a:r>
              <a:rPr lang="en-US" sz="1200" kern="1200" dirty="0">
                <a:solidFill>
                  <a:schemeClr val="tx1"/>
                </a:solidFill>
                <a:effectLst/>
                <a:latin typeface="+mn-lt"/>
                <a:ea typeface="+mn-ea"/>
                <a:cs typeface="+mn-cs"/>
              </a:rPr>
              <a:t>, and Solr.</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F92D37DD-B0D5-45AB-B7D5-15E7BE5DE23B}" type="slidenum">
              <a:rPr lang="en-US" smtClean="0"/>
              <a:t>39</a:t>
            </a:fld>
            <a:endParaRPr lang="en-US" dirty="0"/>
          </a:p>
        </p:txBody>
      </p:sp>
    </p:spTree>
    <p:extLst>
      <p:ext uri="{BB962C8B-B14F-4D97-AF65-F5344CB8AC3E}">
        <p14:creationId xmlns:p14="http://schemas.microsoft.com/office/powerpoint/2010/main" val="3339947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OBJECTIVE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This slide briefly explains how to use Visual Studio with Hadoop</a:t>
            </a:r>
          </a:p>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TALKING POINTS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tabLst>
                <a:tab pos="9144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Learn how to use HDInsight Tools for Visual Studio to connect to HDInsight clusters and submit Hive queries. It is time consuming to test Hive script against an HDInsight cluster, taking several minutes or more. HDInsight Tools for Visual Studio is capable of validating Hive script locally, without connecting to a live cluster.</a:t>
            </a:r>
          </a:p>
          <a:p>
            <a:pPr marL="342900" marR="0" lvl="0" indent="-342900">
              <a:lnSpc>
                <a:spcPct val="107000"/>
              </a:lnSpc>
              <a:spcBef>
                <a:spcPts val="0"/>
              </a:spcBef>
              <a:spcAft>
                <a:spcPts val="0"/>
              </a:spcAft>
              <a:buFont typeface="Arial" panose="020B0604020202020204" pitchFamily="34" charset="0"/>
              <a:buChar char="•"/>
              <a:tabLst>
                <a:tab pos="9144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HDInsight Tools for Visual Studio also enables users to see what’s inside the Hive job by collecting and surfacing the YARN logs of certain Hive jobs.</a:t>
            </a:r>
          </a:p>
          <a:p>
            <a:pPr marL="342900" marR="0" lvl="0" indent="-342900">
              <a:lnSpc>
                <a:spcPct val="107000"/>
              </a:lnSpc>
              <a:spcBef>
                <a:spcPts val="0"/>
              </a:spcBef>
              <a:spcAft>
                <a:spcPts val="0"/>
              </a:spcAft>
              <a:buFont typeface="Arial" panose="020B0604020202020204" pitchFamily="34" charset="0"/>
              <a:buChar char="•"/>
              <a:tabLst>
                <a:tab pos="9144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You can also use Visual Studio to visualize Hadoop clusters, tables, and storage.</a:t>
            </a:r>
          </a:p>
          <a:p>
            <a:pPr marL="342900" marR="0" lvl="0" indent="-342900">
              <a:lnSpc>
                <a:spcPct val="107000"/>
              </a:lnSpc>
              <a:spcBef>
                <a:spcPts val="0"/>
              </a:spcBef>
              <a:spcAft>
                <a:spcPts val="800"/>
              </a:spcAft>
              <a:buFont typeface="Arial" panose="020B0604020202020204" pitchFamily="34" charset="0"/>
              <a:buChar char="•"/>
              <a:tabLst>
                <a:tab pos="9144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Hive editor supports IntelliSense. HDInsight Tools for Visual Studio supports loading the remote metadata when you are editing your Hive script. For example, when you type "SELECT * FROM", the IntelliSense lists all the suggested table names. When a table name is specified, the column names are listed by the IntelliSense. The tool supports almost all Hive DML statements, subqueries, and the built-in UDFs.</a:t>
            </a:r>
          </a:p>
          <a:p>
            <a:pPr marL="0" marR="0">
              <a:lnSpc>
                <a:spcPct val="107000"/>
              </a:lnSpc>
              <a:spcBef>
                <a:spcPts val="0"/>
              </a:spcBef>
              <a:spcAft>
                <a:spcPts val="800"/>
              </a:spcAft>
            </a:pPr>
            <a:r>
              <a:rPr lang="en-US" sz="1200" b="1" kern="1200" dirty="0">
                <a:solidFill>
                  <a:schemeClr val="tx1"/>
                </a:solidFill>
                <a:effectLst/>
                <a:latin typeface="+mn-lt"/>
                <a:ea typeface="+mn-ea"/>
                <a:cs typeface="+mn-cs"/>
              </a:rPr>
              <a:t>RESOURCES</a:t>
            </a:r>
          </a:p>
          <a:p>
            <a:pPr marL="0" marR="0">
              <a:lnSpc>
                <a:spcPct val="107000"/>
              </a:lnSpc>
              <a:spcBef>
                <a:spcPts val="0"/>
              </a:spcBef>
              <a:spcAft>
                <a:spcPts val="800"/>
              </a:spcAft>
            </a:pPr>
            <a:r>
              <a:rPr lang="en-US" sz="12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rPr>
              <a:t>https://azure.microsoft.com/en-in/documentation/articles/hdinsight-hadoop-visual-studio-tools-get-started/</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F92D37DD-B0D5-45AB-B7D5-15E7BE5DE23B}" type="slidenum">
              <a:rPr lang="en-US" smtClean="0"/>
              <a:t>40</a:t>
            </a:fld>
            <a:endParaRPr lang="en-US" dirty="0"/>
          </a:p>
        </p:txBody>
      </p:sp>
    </p:spTree>
    <p:extLst>
      <p:ext uri="{BB962C8B-B14F-4D97-AF65-F5344CB8AC3E}">
        <p14:creationId xmlns:p14="http://schemas.microsoft.com/office/powerpoint/2010/main" val="38540055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TALKING POINTS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Azure HDInsight is an Apache Hadoop distribution powered by the cloud. This means that it handles any amount of data, scaling from terabytes to petabytes on demand. Spin up any number of nodes at any time. We charge only for the compute and storage you use.</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solidFill>
                  <a:prstClr val="black"/>
                </a:solidFill>
              </a:rPr>
              <a:pPr>
                <a:defRPr/>
              </a:pPr>
              <a:t>41</a:t>
            </a:fld>
            <a:endParaRPr lang="en-US" dirty="0">
              <a:solidFill>
                <a:prstClr val="black"/>
              </a:solidFill>
            </a:endParaRPr>
          </a:p>
        </p:txBody>
      </p:sp>
    </p:spTree>
    <p:extLst>
      <p:ext uri="{BB962C8B-B14F-4D97-AF65-F5344CB8AC3E}">
        <p14:creationId xmlns:p14="http://schemas.microsoft.com/office/powerpoint/2010/main" val="15333968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OBJECTIVE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slide shows the growing momentum of Microsoft Azure</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TALKING POINTS</a:t>
            </a: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Microsoft notes that more than half of the Fortune 500 are among the quarter of a million customers now using Azure.</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Microsoft is boosting capacity at an even faster rate than customer growth, doubling its Azure compute and storage capacity every six to nine months along with expansions in Japan, Australia, and its 21 </a:t>
            </a:r>
            <a:r>
              <a:rPr lang="en-US" sz="1200" kern="1200" dirty="0" err="1">
                <a:solidFill>
                  <a:schemeClr val="tx1"/>
                </a:solidFill>
                <a:effectLst/>
                <a:latin typeface="+mn-lt"/>
                <a:ea typeface="+mn-ea"/>
                <a:cs typeface="+mn-cs"/>
              </a:rPr>
              <a:t>Vianet</a:t>
            </a:r>
            <a:r>
              <a:rPr lang="en-US" sz="1200" kern="1200" dirty="0">
                <a:solidFill>
                  <a:schemeClr val="tx1"/>
                </a:solidFill>
                <a:effectLst/>
                <a:latin typeface="+mn-lt"/>
                <a:ea typeface="+mn-ea"/>
                <a:cs typeface="+mn-cs"/>
              </a:rPr>
              <a:t>-operated Chinese Azure cloud.</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 the past year, Microsoft has doubled its Azure customer base to 250,000 and averages around 1,000 new customers per day.</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With over four trillion objects in Windows Azure and an average of 270,000 requests per second, customer requirements grow and are met daily. In peak periods, demand can grow to a staggering 880,000 requests per second.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Diagram shows: Azure easily integrates with your existing IT environment through the largest network of secure private connections, hybrid database and storage solutions, and data residency and encryption features—so your assets stay right where you need them. And with Azure Stack, you can bring the Azure model of application development and deployment to your datacenter. Azure hybrid cloud solutions give you the best of both worlds: more IT options, less complexity and cost. This is why it is one of the best cloud computing services available.</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RESOURCES</a:t>
            </a:r>
          </a:p>
          <a:p>
            <a:r>
              <a:rPr lang="en-US" sz="1200" u="sng" kern="1200" dirty="0">
                <a:solidFill>
                  <a:schemeClr val="tx1"/>
                </a:solidFill>
                <a:effectLst/>
                <a:latin typeface="+mn-lt"/>
                <a:ea typeface="+mn-ea"/>
                <a:cs typeface="+mn-cs"/>
                <a:hlinkClick r:id="rId3"/>
              </a:rPr>
              <a:t>http://www.zdnet.com/article/microsoft-claims-azure-now-used-by-half-of-the-fortune-500/</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6341699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OBJECTIVE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slide highlights how you can skip hardware purchase and maintenance with Azure HDInsight</a:t>
            </a:r>
          </a:p>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TALKING POINTS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With HDInsight, you can deploy Hadoop in the cloud without buying new hardware or other up-front costs. There’s also no time-consuming installation or setup. Azure does it for you. You can launch your first cluster in minutes.</a:t>
            </a:r>
          </a:p>
          <a:p>
            <a:pPr marL="342900" marR="0" lvl="0" indent="-342900">
              <a:lnSpc>
                <a:spcPct val="107000"/>
              </a:lnSpc>
              <a:spcBef>
                <a:spcPts val="0"/>
              </a:spcBef>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HDInsight in the cloud bypasses capacity planning. It handles any amount of data, scaling from terabytes to petabytes on demand. Spin up any number of nodes at any time. We charge only for the compute and storage that you use.</a:t>
            </a: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US" dirty="0"/>
          </a:p>
        </p:txBody>
      </p:sp>
      <p:sp>
        <p:nvSpPr>
          <p:cNvPr id="4" name="Slide Number Placeholder 3"/>
          <p:cNvSpPr>
            <a:spLocks noGrp="1"/>
          </p:cNvSpPr>
          <p:nvPr>
            <p:ph type="sldNum" sz="quarter" idx="10"/>
          </p:nvPr>
        </p:nvSpPr>
        <p:spPr/>
        <p:txBody>
          <a:bodyPr/>
          <a:lstStyle/>
          <a:p>
            <a:fld id="{F92D37DD-B0D5-45AB-B7D5-15E7BE5DE23B}" type="slidenum">
              <a:rPr lang="en-US" smtClean="0"/>
              <a:t>43</a:t>
            </a:fld>
            <a:endParaRPr lang="en-US" dirty="0"/>
          </a:p>
        </p:txBody>
      </p:sp>
    </p:spTree>
    <p:extLst>
      <p:ext uri="{BB962C8B-B14F-4D97-AF65-F5344CB8AC3E}">
        <p14:creationId xmlns:p14="http://schemas.microsoft.com/office/powerpoint/2010/main" val="4729761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OBJECTIVE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slide highlights how Azure is mission-critical and enterprise-ready</a:t>
            </a:r>
          </a:p>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TALKING POINTS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Automatic provisioning of Hadoop clusters. HDInsight clusters are much easier to create than manually configuring Hadoop clusters. </a:t>
            </a:r>
          </a:p>
          <a:p>
            <a:pPr marL="342900" marR="0" lvl="0" indent="-342900">
              <a:lnSpc>
                <a:spcPct val="107000"/>
              </a:lnSpc>
              <a:spcBef>
                <a:spcPts val="0"/>
              </a:spcBef>
              <a:spcAft>
                <a:spcPts val="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This is managed Hadoop, backed by </a:t>
            </a:r>
            <a:r>
              <a:rPr lang="en-US" dirty="0">
                <a:latin typeface="Calibri" panose="020F0502020204030204" pitchFamily="34" charset="0"/>
                <a:ea typeface="Calibri" panose="020F0502020204030204" pitchFamily="34" charset="0"/>
                <a:cs typeface="Times New Roman" panose="02020603050405020304" pitchFamily="18" charset="0"/>
              </a:rPr>
              <a:t>a</a:t>
            </a:r>
            <a:r>
              <a:rPr lang="en-US" sz="1200" dirty="0">
                <a:effectLst/>
                <a:latin typeface="Calibri" panose="020F0502020204030204" pitchFamily="34" charset="0"/>
                <a:ea typeface="Calibri" panose="020F0502020204030204" pitchFamily="34" charset="0"/>
                <a:cs typeface="Times New Roman" panose="02020603050405020304" pitchFamily="18" charset="0"/>
              </a:rPr>
              <a:t>n SLA. You can get Three Nines of Availability and 99.9% uptime</a:t>
            </a:r>
          </a:p>
          <a:p>
            <a:pPr marL="342900" marR="0" lvl="0" indent="-342900">
              <a:lnSpc>
                <a:spcPct val="107000"/>
              </a:lnSpc>
              <a:spcBef>
                <a:spcPts val="0"/>
              </a:spcBef>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High availability and reliability of clusters. A second head node has been added to the Hadoop clusters deployed by HDInsight to increase the availability of the service. Standard implementations of Hadoop clusters typically have a single head node. HDInsight removes this single point of failure with the addition of a secondary head node. The switch to a new HA cluster configuration doesn't change the price of the cluster, unless customers create clusters with an extra-large head node instead of the default large-size node.</a:t>
            </a:r>
          </a:p>
          <a:p>
            <a:endParaRPr lang="en-US" dirty="0"/>
          </a:p>
        </p:txBody>
      </p:sp>
      <p:sp>
        <p:nvSpPr>
          <p:cNvPr id="4" name="Slide Number Placeholder 3"/>
          <p:cNvSpPr>
            <a:spLocks noGrp="1"/>
          </p:cNvSpPr>
          <p:nvPr>
            <p:ph type="sldNum" sz="quarter" idx="10"/>
          </p:nvPr>
        </p:nvSpPr>
        <p:spPr/>
        <p:txBody>
          <a:bodyPr/>
          <a:lstStyle/>
          <a:p>
            <a:fld id="{F92D37DD-B0D5-45AB-B7D5-15E7BE5DE23B}" type="slidenum">
              <a:rPr lang="en-US" smtClean="0"/>
              <a:t>44</a:t>
            </a:fld>
            <a:endParaRPr lang="en-US" dirty="0"/>
          </a:p>
        </p:txBody>
      </p:sp>
    </p:spTree>
    <p:extLst>
      <p:ext uri="{BB962C8B-B14F-4D97-AF65-F5344CB8AC3E}">
        <p14:creationId xmlns:p14="http://schemas.microsoft.com/office/powerpoint/2010/main" val="8239421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ts val="1200"/>
              </a:lnSpc>
            </a:pPr>
            <a:r>
              <a:rPr lang="en-US" sz="1200" b="1" dirty="0">
                <a:effectLst/>
                <a:ea typeface="Times New Roman" panose="02020603050405020304" pitchFamily="18" charset="0"/>
              </a:rPr>
              <a:t>OBJECTIVE</a:t>
            </a:r>
            <a:endParaRPr lang="en-US" sz="1200" dirty="0">
              <a:effectLst/>
              <a:ea typeface="Times New Roman" panose="02020603050405020304" pitchFamily="18" charset="0"/>
            </a:endParaRPr>
          </a:p>
          <a:p>
            <a:pPr marL="0" marR="0">
              <a:lnSpc>
                <a:spcPts val="1400"/>
              </a:lnSpc>
            </a:pPr>
            <a:r>
              <a:rPr lang="en-US" sz="1200" dirty="0">
                <a:effectLst/>
                <a:ea typeface="Times New Roman" panose="02020603050405020304" pitchFamily="18" charset="0"/>
              </a:rPr>
              <a:t>This slide shows </a:t>
            </a:r>
            <a:r>
              <a:rPr lang="en-US" dirty="0">
                <a:ea typeface="Times New Roman" panose="02020603050405020304" pitchFamily="18" charset="0"/>
              </a:rPr>
              <a:t>how Azure handles </a:t>
            </a:r>
            <a:r>
              <a:rPr lang="en-US" sz="1200" dirty="0">
                <a:effectLst/>
                <a:ea typeface="Times New Roman" panose="02020603050405020304" pitchFamily="18" charset="0"/>
              </a:rPr>
              <a:t>all maintenance tasks in HDInsight, so that you can focus on your strategic work</a:t>
            </a:r>
            <a:br>
              <a:rPr lang="en-US" sz="1200" dirty="0">
                <a:effectLst/>
                <a:ea typeface="Times New Roman" panose="02020603050405020304" pitchFamily="18" charset="0"/>
              </a:rPr>
            </a:br>
            <a:endParaRPr lang="en-US" sz="1200" dirty="0">
              <a:effectLst/>
              <a:ea typeface="Times New Roman" panose="02020603050405020304" pitchFamily="18" charset="0"/>
            </a:endParaRPr>
          </a:p>
          <a:p>
            <a:pPr marL="0" marR="0">
              <a:lnSpc>
                <a:spcPts val="1400"/>
              </a:lnSpc>
            </a:pPr>
            <a:r>
              <a:rPr lang="en-US" sz="1200" b="1" dirty="0">
                <a:effectLst/>
                <a:ea typeface="Times New Roman" panose="02020603050405020304" pitchFamily="18" charset="0"/>
              </a:rPr>
              <a:t>TALKING POINTS</a:t>
            </a:r>
            <a:endParaRPr lang="en-US" sz="1200" dirty="0">
              <a:effectLst/>
              <a:ea typeface="Times New Roman" panose="02020603050405020304" pitchFamily="18" charset="0"/>
            </a:endParaRPr>
          </a:p>
          <a:p>
            <a:pPr marL="171450" marR="0" lvl="0" indent="-171450">
              <a:lnSpc>
                <a:spcPts val="1400"/>
              </a:lnSpc>
              <a:buFont typeface="Arial" panose="020B0604020202020204" pitchFamily="34" charset="0"/>
              <a:buChar char="•"/>
            </a:pPr>
            <a:r>
              <a:rPr lang="en-US" sz="1200" dirty="0">
                <a:effectLst/>
                <a:ea typeface="Times New Roman" panose="02020603050405020304" pitchFamily="18" charset="0"/>
              </a:rPr>
              <a:t>OS patching and security updates are performed automatically by Azure, requiring minimal IT resources for upgrades/patching.</a:t>
            </a:r>
          </a:p>
          <a:p>
            <a:pPr marL="171450" marR="0" lvl="0" indent="-171450">
              <a:lnSpc>
                <a:spcPts val="1400"/>
              </a:lnSpc>
              <a:buFont typeface="Arial" panose="020B0604020202020204" pitchFamily="34" charset="0"/>
              <a:buChar char="•"/>
            </a:pPr>
            <a:r>
              <a:rPr lang="en-US" sz="1200" dirty="0">
                <a:effectLst/>
                <a:ea typeface="Times New Roman" panose="02020603050405020304" pitchFamily="18" charset="0"/>
              </a:rPr>
              <a:t>Hadoop versions are rapidly releasing throughout the year, so you are always on the latest version of Hadoop without effort. This helps minimize IT resources to update Hadoop versions.</a:t>
            </a:r>
          </a:p>
        </p:txBody>
      </p:sp>
      <p:sp>
        <p:nvSpPr>
          <p:cNvPr id="4" name="Slide Number Placeholder 3"/>
          <p:cNvSpPr>
            <a:spLocks noGrp="1"/>
          </p:cNvSpPr>
          <p:nvPr>
            <p:ph type="sldNum" sz="quarter" idx="10"/>
          </p:nvPr>
        </p:nvSpPr>
        <p:spPr/>
        <p:txBody>
          <a:bodyPr/>
          <a:lstStyle/>
          <a:p>
            <a:fld id="{F92D37DD-B0D5-45AB-B7D5-15E7BE5DE23B}" type="slidenum">
              <a:rPr lang="en-US" smtClean="0"/>
              <a:t>45</a:t>
            </a:fld>
            <a:endParaRPr lang="en-US" dirty="0"/>
          </a:p>
        </p:txBody>
      </p:sp>
    </p:spTree>
    <p:extLst>
      <p:ext uri="{BB962C8B-B14F-4D97-AF65-F5344CB8AC3E}">
        <p14:creationId xmlns:p14="http://schemas.microsoft.com/office/powerpoint/2010/main" val="35137174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OBJECTIVE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slide highlights how Azure is a low-cost solution for an organization </a:t>
            </a:r>
          </a:p>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TALKING POINTS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Open source does not mean free. Deploying Hadoop on-premises still requires servers and skilled Hadoop experts to set up, tune, and maintain them. A cloud service lets you spin up a Hadoop cluster in minutes without up-front costs.</a:t>
            </a:r>
          </a:p>
          <a:p>
            <a:pPr marL="342900" marR="0" lvl="0" indent="-342900">
              <a:lnSpc>
                <a:spcPct val="107000"/>
              </a:lnSpc>
              <a:spcBef>
                <a:spcPts val="0"/>
              </a:spcBef>
              <a:spcAft>
                <a:spcPts val="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In the Microsoft Azure cloud, HDInsight is billed by usage: you pay only for the compute and storage you use, when you use it. Spin up a Hadoop cluster, analyze your data, and then shut it down to stop the meter. Clusters can be deleted when no longer used.</a:t>
            </a:r>
          </a:p>
          <a:p>
            <a:pPr marL="342900" marR="0" lvl="0" indent="-342900">
              <a:lnSpc>
                <a:spcPct val="107000"/>
              </a:lnSpc>
              <a:spcBef>
                <a:spcPts val="0"/>
              </a:spcBef>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Create a Hadoop cluster in minutes, and add nodes on demand. The cloud offers organizations immediate time to value.</a:t>
            </a:r>
          </a:p>
          <a:p>
            <a:endParaRPr lang="en-US" dirty="0"/>
          </a:p>
        </p:txBody>
      </p:sp>
      <p:sp>
        <p:nvSpPr>
          <p:cNvPr id="4" name="Slide Number Placeholder 3"/>
          <p:cNvSpPr>
            <a:spLocks noGrp="1"/>
          </p:cNvSpPr>
          <p:nvPr>
            <p:ph type="sldNum" sz="quarter" idx="10"/>
          </p:nvPr>
        </p:nvSpPr>
        <p:spPr/>
        <p:txBody>
          <a:bodyPr/>
          <a:lstStyle/>
          <a:p>
            <a:fld id="{F92D37DD-B0D5-45AB-B7D5-15E7BE5DE23B}" type="slidenum">
              <a:rPr lang="en-US" smtClean="0"/>
              <a:t>46</a:t>
            </a:fld>
            <a:endParaRPr lang="en-US" dirty="0"/>
          </a:p>
        </p:txBody>
      </p:sp>
    </p:spTree>
    <p:extLst>
      <p:ext uri="{BB962C8B-B14F-4D97-AF65-F5344CB8AC3E}">
        <p14:creationId xmlns:p14="http://schemas.microsoft.com/office/powerpoint/2010/main" val="41380521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solidFill>
                  <a:prstClr val="black"/>
                </a:solidFill>
              </a:rPr>
              <a:pPr>
                <a:defRPr/>
              </a:pPr>
              <a:t>47</a:t>
            </a:fld>
            <a:endParaRPr lang="en-US" dirty="0">
              <a:solidFill>
                <a:prstClr val="black"/>
              </a:solidFill>
            </a:endParaRPr>
          </a:p>
        </p:txBody>
      </p:sp>
    </p:spTree>
    <p:extLst>
      <p:ext uri="{BB962C8B-B14F-4D97-AF65-F5344CB8AC3E}">
        <p14:creationId xmlns:p14="http://schemas.microsoft.com/office/powerpoint/2010/main" val="1317091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a:defRPr/>
            </a:pPr>
            <a:fld id="{B4008EB6-D09E-4580-8CD6-DDB14511944F}" type="slidenum">
              <a:rPr lang="en-US" kern="0" smtClean="0">
                <a:solidFill>
                  <a:prstClr val="black"/>
                </a:solidFill>
              </a:rPr>
              <a:pPr>
                <a:defRPr/>
              </a:pPr>
              <a:t>4</a:t>
            </a:fld>
            <a:endParaRPr lang="en-US" kern="0" dirty="0">
              <a:solidFill>
                <a:prstClr val="black"/>
              </a:solidFill>
            </a:endParaRPr>
          </a:p>
        </p:txBody>
      </p:sp>
    </p:spTree>
    <p:extLst>
      <p:ext uri="{BB962C8B-B14F-4D97-AF65-F5344CB8AC3E}">
        <p14:creationId xmlns:p14="http://schemas.microsoft.com/office/powerpoint/2010/main" val="10090758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OBJECTIVE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slide highlights how Azure </a:t>
            </a:r>
            <a:r>
              <a:rPr lang="en-US" dirty="0"/>
              <a:t>is bringing </a:t>
            </a:r>
            <a:r>
              <a:rPr lang="en-US" sz="1200" kern="1200" dirty="0">
                <a:solidFill>
                  <a:schemeClr val="tx1"/>
                </a:solidFill>
                <a:effectLst/>
                <a:latin typeface="+mn-lt"/>
                <a:ea typeface="+mn-ea"/>
                <a:cs typeface="+mn-cs"/>
              </a:rPr>
              <a:t>Hadoop to 1 billion people using Excel and Power BI</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TALKING POINTS</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Azure HDInsight combines the best of Hadoop open source technology with the security, elasticity, and manageability that enterprises require. We have built it to integrate with Excel and Power BI―our business intelligence </a:t>
            </a:r>
            <a:r>
              <a:rPr lang="en-US" dirty="0"/>
              <a:t>offering―allowing </a:t>
            </a:r>
            <a:r>
              <a:rPr lang="en-US" sz="1200" kern="1200" dirty="0">
                <a:solidFill>
                  <a:schemeClr val="tx1"/>
                </a:solidFill>
                <a:effectLst/>
                <a:latin typeface="+mn-lt"/>
                <a:ea typeface="+mn-ea"/>
                <a:cs typeface="+mn-cs"/>
              </a:rPr>
              <a:t>people to easily connect to data through HDInsight, and then refine and do business analytics in a turnkey fashion.</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Excel is the BI tool for everyone. Already 1 billion Microsoft Office users can connect to HDInsight to analyze and visualize data. Power BI helps with collaboration and new experiences for Share, Ask, and Access data.</a:t>
            </a:r>
          </a:p>
          <a:p>
            <a:pPr fontAlgn="base">
              <a:spcAft>
                <a:spcPts val="785"/>
              </a:spcAft>
            </a:pPr>
            <a:endParaRPr lang="en-US" b="0" dirty="0">
              <a:solidFill>
                <a:schemeClr val="tx1"/>
              </a:solidFill>
            </a:endParaRPr>
          </a:p>
        </p:txBody>
      </p:sp>
      <p:sp>
        <p:nvSpPr>
          <p:cNvPr id="4" name="Slide Number Placeholder 3"/>
          <p:cNvSpPr>
            <a:spLocks noGrp="1"/>
          </p:cNvSpPr>
          <p:nvPr>
            <p:ph type="sldNum" sz="quarter" idx="10"/>
          </p:nvPr>
        </p:nvSpPr>
        <p:spPr/>
        <p:txBody>
          <a:bodyPr/>
          <a:lstStyle/>
          <a:p>
            <a:fld id="{3BCC380E-B6E6-4400-A57F-835CA92E9EA4}"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31240044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OBJECTIVE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slide shows how you can build complete machine learning solutions in the cloud using Microsoft Azure Machine Learning</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TALKING POINTS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Azure Machine Learning not only provides tools to model predictive analytics, but also provides a fully managed service you can use to deploy your predictive models as ready-to-consume web services. Azure Machine Learning provides tools for creating complete predictive analytics solutions in the cloud: Quickly create, test, operationalize, and manage predictive models. You do not need to buy any hardware nor manually manage virtual machines.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Azure Machine Learning has everything you need to create predictive analytics solutions in the cloud from a large algorithm library, to a studio for building models, to an easy way to deploy your model as a web service.</a:t>
            </a:r>
          </a:p>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35148202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1845482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2D37DD-B0D5-45AB-B7D5-15E7BE5DE23B}" type="slidenum">
              <a:rPr lang="en-US" smtClean="0"/>
              <a:t>5</a:t>
            </a:fld>
            <a:endParaRPr lang="en-US" dirty="0"/>
          </a:p>
        </p:txBody>
      </p:sp>
    </p:spTree>
    <p:extLst>
      <p:ext uri="{BB962C8B-B14F-4D97-AF65-F5344CB8AC3E}">
        <p14:creationId xmlns:p14="http://schemas.microsoft.com/office/powerpoint/2010/main" val="2195199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6288" y="661988"/>
            <a:ext cx="5603875" cy="3151187"/>
          </a:xfrm>
        </p:spPr>
      </p:sp>
      <p:sp>
        <p:nvSpPr>
          <p:cNvPr id="3" name="Notes Placeholder 2"/>
          <p:cNvSpPr>
            <a:spLocks noGrp="1"/>
          </p:cNvSpPr>
          <p:nvPr>
            <p:ph type="body" idx="1"/>
          </p:nvPr>
        </p:nvSpPr>
        <p:spPr>
          <a:xfrm>
            <a:off x="397565" y="4005083"/>
            <a:ext cx="6361043" cy="5245292"/>
          </a:xfrm>
        </p:spPr>
        <p:txBody>
          <a:bodyPr/>
          <a:lstStyle/>
          <a:p>
            <a:pPr marL="177845" indent="-177845" defTabSz="967533" eaLnBrk="1" fontAlgn="auto" hangingPunct="1">
              <a:lnSpc>
                <a:spcPct val="90000"/>
              </a:lnSpc>
              <a:spcBef>
                <a:spcPts val="0"/>
              </a:spcBef>
              <a:spcAft>
                <a:spcPts val="353"/>
              </a:spcAft>
              <a:buFont typeface="Arial" panose="020B0604020202020204" pitchFamily="34" charset="0"/>
              <a:buChar char="•"/>
              <a:defRPr/>
            </a:pPr>
            <a:r>
              <a:rPr lang="en-US" sz="900" dirty="0">
                <a:latin typeface="Segoe UI" pitchFamily="34" charset="0"/>
              </a:rPr>
              <a:t>Full training example for the local HDP Instance: </a:t>
            </a:r>
            <a:r>
              <a:rPr lang="en-US" sz="1700" u="sng" dirty="0">
                <a:latin typeface="Segoe UI Light" pitchFamily="34" charset="0"/>
                <a:ea typeface="+mn-ea"/>
                <a:cs typeface="+mn-cs"/>
                <a:hlinkClick r:id="rId3"/>
              </a:rPr>
              <a:t>http://hortonworks.com/hadoop-tutorial/hello-world-an-introduction-to-hadoop-hcatalog-hive-and-pig/</a:t>
            </a:r>
            <a:r>
              <a:rPr lang="en-US" sz="1700" dirty="0">
                <a:latin typeface="Segoe UI Light" pitchFamily="34" charset="0"/>
                <a:ea typeface="+mn-ea"/>
                <a:cs typeface="+mn-cs"/>
              </a:rPr>
              <a:t> </a:t>
            </a:r>
          </a:p>
          <a:p>
            <a:pPr marL="177845" indent="-177845" defTabSz="967533" eaLnBrk="1" fontAlgn="auto" hangingPunct="1">
              <a:lnSpc>
                <a:spcPct val="90000"/>
              </a:lnSpc>
              <a:spcBef>
                <a:spcPts val="0"/>
              </a:spcBef>
              <a:spcAft>
                <a:spcPts val="353"/>
              </a:spcAft>
              <a:buFont typeface="Arial" panose="020B0604020202020204" pitchFamily="34" charset="0"/>
              <a:buChar char="•"/>
              <a:defRPr/>
            </a:pPr>
            <a:r>
              <a:rPr lang="en-US" sz="1700" dirty="0">
                <a:latin typeface="Segoe UI Light" pitchFamily="34" charset="0"/>
                <a:ea typeface="+mn-ea"/>
                <a:cs typeface="+mn-cs"/>
              </a:rPr>
              <a:t>More detail on the Hadoop Components: </a:t>
            </a:r>
            <a:r>
              <a:rPr lang="en-US" sz="1700" dirty="0">
                <a:latin typeface="Segoe UI Light" pitchFamily="34" charset="0"/>
                <a:ea typeface="+mn-ea"/>
                <a:cs typeface="+mn-cs"/>
                <a:hlinkClick r:id="rId4"/>
              </a:rPr>
              <a:t>http://www.datasciencecentral.com/profiles/blogs/hadoop-herd-when-to-use-what</a:t>
            </a:r>
            <a:r>
              <a:rPr lang="en-US" sz="1700" dirty="0">
                <a:latin typeface="Segoe UI Light" pitchFamily="34" charset="0"/>
                <a:ea typeface="+mn-ea"/>
                <a:cs typeface="+mn-cs"/>
              </a:rPr>
              <a:t>  </a:t>
            </a:r>
            <a:endParaRPr lang="en-IN" sz="900" b="1" dirty="0">
              <a:latin typeface="Segoe UI" pitchFamily="34" charset="0"/>
              <a:ea typeface="+mn-ea"/>
              <a:cs typeface="+mn-cs"/>
            </a:endParaRPr>
          </a:p>
          <a:p>
            <a:pPr marL="177845" indent="-177845" defTabSz="967533" eaLnBrk="1" fontAlgn="auto" hangingPunct="1">
              <a:lnSpc>
                <a:spcPct val="90000"/>
              </a:lnSpc>
              <a:spcBef>
                <a:spcPts val="0"/>
              </a:spcBef>
              <a:spcAft>
                <a:spcPts val="353"/>
              </a:spcAft>
              <a:buFont typeface="Arial" panose="020B0604020202020204" pitchFamily="34" charset="0"/>
              <a:buChar char="•"/>
              <a:defRPr/>
            </a:pPr>
            <a:r>
              <a:rPr lang="en-IN" sz="900" b="0" dirty="0" err="1">
                <a:latin typeface="Segoe UI" pitchFamily="34" charset="0"/>
                <a:ea typeface="+mn-ea"/>
                <a:cs typeface="+mn-cs"/>
              </a:rPr>
              <a:t>Hcatalog</a:t>
            </a:r>
            <a:r>
              <a:rPr lang="en-IN" sz="900" b="0" dirty="0">
                <a:latin typeface="Segoe UI" pitchFamily="34" charset="0"/>
                <a:ea typeface="+mn-ea"/>
                <a:cs typeface="+mn-cs"/>
              </a:rPr>
              <a:t> – exposes hive metadata to other applications, giving users a relational view of HDFS data</a:t>
            </a:r>
          </a:p>
          <a:p>
            <a:pPr marL="177845" indent="-177845" defTabSz="967533" eaLnBrk="1" fontAlgn="auto" hangingPunct="1">
              <a:lnSpc>
                <a:spcPct val="90000"/>
              </a:lnSpc>
              <a:spcBef>
                <a:spcPts val="0"/>
              </a:spcBef>
              <a:spcAft>
                <a:spcPts val="353"/>
              </a:spcAft>
              <a:buFont typeface="Arial" panose="020B0604020202020204" pitchFamily="34" charset="0"/>
              <a:buChar char="•"/>
              <a:defRPr/>
            </a:pPr>
            <a:r>
              <a:rPr lang="en-IN" sz="900" b="0" dirty="0" err="1">
                <a:latin typeface="Segoe UI" pitchFamily="34" charset="0"/>
                <a:ea typeface="+mn-ea"/>
                <a:cs typeface="+mn-cs"/>
              </a:rPr>
              <a:t>Hbase</a:t>
            </a:r>
            <a:r>
              <a:rPr lang="en-IN" sz="900" b="0" dirty="0">
                <a:latin typeface="Segoe UI" pitchFamily="34" charset="0"/>
                <a:ea typeface="+mn-ea"/>
                <a:cs typeface="+mn-cs"/>
              </a:rPr>
              <a:t> - </a:t>
            </a:r>
            <a:r>
              <a:rPr lang="en-US" sz="900" b="0" dirty="0">
                <a:latin typeface="Segoe UI" pitchFamily="34" charset="0"/>
                <a:ea typeface="+mn-ea"/>
                <a:cs typeface="+mn-cs"/>
              </a:rPr>
              <a:t>A non-relational (NoSQL) database that runs on top of HDFS, random-</a:t>
            </a:r>
            <a:r>
              <a:rPr lang="en-US" sz="900" b="0" dirty="0" err="1">
                <a:latin typeface="Segoe UI" pitchFamily="34" charset="0"/>
                <a:ea typeface="+mn-ea"/>
                <a:cs typeface="+mn-cs"/>
              </a:rPr>
              <a:t>realtime</a:t>
            </a:r>
            <a:r>
              <a:rPr lang="en-US" sz="900" b="0" dirty="0">
                <a:latin typeface="Segoe UI" pitchFamily="34" charset="0"/>
                <a:ea typeface="+mn-ea"/>
                <a:cs typeface="+mn-cs"/>
              </a:rPr>
              <a:t> reads of HDFS data</a:t>
            </a:r>
          </a:p>
          <a:p>
            <a:pPr marL="177845" indent="-177845" defTabSz="967533" eaLnBrk="1" fontAlgn="auto" hangingPunct="1">
              <a:lnSpc>
                <a:spcPct val="90000"/>
              </a:lnSpc>
              <a:spcBef>
                <a:spcPts val="0"/>
              </a:spcBef>
              <a:spcAft>
                <a:spcPts val="353"/>
              </a:spcAft>
              <a:buFont typeface="Arial" panose="020B0604020202020204" pitchFamily="34" charset="0"/>
              <a:buChar char="•"/>
              <a:defRPr/>
            </a:pPr>
            <a:r>
              <a:rPr lang="en-US" sz="900" b="0" dirty="0" err="1">
                <a:latin typeface="Segoe UI" pitchFamily="34" charset="0"/>
                <a:ea typeface="+mn-ea"/>
                <a:cs typeface="+mn-cs"/>
              </a:rPr>
              <a:t>Polybase</a:t>
            </a:r>
            <a:r>
              <a:rPr lang="en-US" sz="900" b="0" dirty="0">
                <a:latin typeface="Segoe UI" pitchFamily="34" charset="0"/>
                <a:ea typeface="+mn-ea"/>
                <a:cs typeface="+mn-cs"/>
              </a:rPr>
              <a:t> - </a:t>
            </a:r>
            <a:r>
              <a:rPr lang="en-US" sz="900" b="0" dirty="0" err="1">
                <a:latin typeface="Segoe UI" pitchFamily="34" charset="0"/>
                <a:ea typeface="+mn-ea"/>
                <a:cs typeface="+mn-cs"/>
              </a:rPr>
              <a:t>PolyBase</a:t>
            </a:r>
            <a:r>
              <a:rPr lang="en-US" sz="900" b="0" dirty="0">
                <a:latin typeface="Segoe UI" pitchFamily="34" charset="0"/>
                <a:ea typeface="+mn-ea"/>
                <a:cs typeface="+mn-cs"/>
              </a:rPr>
              <a:t> is a technology that accesses and combines both non-relational and relational data, all from within SQL Server. It allows you to run queries on external data in Hadoop or Azure blob storage. The queries are optimized to push computation to Hadoop</a:t>
            </a:r>
          </a:p>
          <a:p>
            <a:pPr marL="642983" lvl="1" indent="-177845" defTabSz="967533" eaLnBrk="1" fontAlgn="auto" hangingPunct="1">
              <a:lnSpc>
                <a:spcPct val="90000"/>
              </a:lnSpc>
              <a:spcBef>
                <a:spcPts val="0"/>
              </a:spcBef>
              <a:spcAft>
                <a:spcPts val="353"/>
              </a:spcAft>
              <a:buFont typeface="Arial" panose="020B0604020202020204" pitchFamily="34" charset="0"/>
              <a:buChar char="•"/>
              <a:defRPr/>
            </a:pPr>
            <a:r>
              <a:rPr lang="en-US" sz="900" b="0" dirty="0">
                <a:latin typeface="Segoe UI" pitchFamily="34" charset="0"/>
                <a:ea typeface="+mn-ea"/>
                <a:cs typeface="+mn-cs"/>
              </a:rPr>
              <a:t>https://msdn.microsoft.com/en-us/library/mt143171.aspx</a:t>
            </a:r>
          </a:p>
          <a:p>
            <a:pPr marL="177845" indent="-177845" defTabSz="967533" eaLnBrk="1" fontAlgn="auto" hangingPunct="1">
              <a:lnSpc>
                <a:spcPct val="90000"/>
              </a:lnSpc>
              <a:spcBef>
                <a:spcPts val="0"/>
              </a:spcBef>
              <a:spcAft>
                <a:spcPts val="353"/>
              </a:spcAft>
              <a:buFont typeface="Arial" panose="020B0604020202020204" pitchFamily="34" charset="0"/>
              <a:buChar char="•"/>
              <a:defRPr/>
            </a:pPr>
            <a:endParaRPr lang="en-US" sz="900" b="0" dirty="0">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D1C7738D-585F-44E8-BC09-82BBE838E7E1}"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410699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3 years out </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3/28/17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559479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53B9473-204C-4147-A2E0-C3E14327884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3/28/17 4:39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7610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53B9473-204C-4147-A2E0-C3E14327884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3/28/17 4:39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72787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microsoft.com/office/2007/relationships/hdphoto" Target="../media/hdphoto1.wdp"/></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microsoft.com/office/2007/relationships/hdphoto" Target="../media/hdphoto1.wdp"/></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microsoft.com/office/2007/relationships/hdphoto" Target="../media/hdphoto1.wdp"/></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microsoft.com/office/2007/relationships/hdphoto" Target="../media/hdphoto1.wdp"/></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microsoft.com/office/2007/relationships/hdphoto" Target="../media/hdphoto1.wdp"/></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microsoft.com/office/2007/relationships/hdphoto" Target="../media/hdphoto1.wdp"/></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microsoft.com/office/2007/relationships/hdphoto" Target="../media/hdphoto1.wdp"/></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microsoft.com/office/2007/relationships/hdphoto" Target="../media/hdphoto1.wdp"/></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microsoft.com/office/2007/relationships/hdphoto" Target="../media/hdphoto1.wdp"/></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microsoft.com/office/2007/relationships/hdphoto" Target="../media/hdphoto1.wdp"/></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microsoft.com/office/2007/relationships/hdphoto" Target="../media/hdphoto1.wdp"/></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 Id="rId3" Type="http://schemas.microsoft.com/office/2007/relationships/hdphoto" Target="../media/hdphoto1.wdp"/></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 Id="rId3" Type="http://schemas.microsoft.com/office/2007/relationships/hdphoto" Target="../media/hdphoto1.wdp"/></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 Id="rId3" Type="http://schemas.microsoft.com/office/2007/relationships/hdphoto" Target="../media/hdphoto1.wdp"/></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 Id="rId3" Type="http://schemas.microsoft.com/office/2007/relationships/hdphoto" Target="../media/hdphoto1.wdp"/></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 Id="rId3" Type="http://schemas.microsoft.com/office/2007/relationships/hdphoto" Target="../media/hdphoto1.wdp"/></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 Id="rId3" Type="http://schemas.microsoft.com/office/2007/relationships/hdphoto" Target="../media/hdphoto1.wdp"/></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 Id="rId3" Type="http://schemas.microsoft.com/office/2007/relationships/hdphoto" Target="../media/hdphoto1.wdp"/></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 Id="rId3" Type="http://schemas.microsoft.com/office/2007/relationships/hdphoto" Target="../media/hdphoto1.wdp"/></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 Id="rId3" Type="http://schemas.microsoft.com/office/2007/relationships/hdphoto" Target="../media/hdphoto1.wdp"/></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 Id="rId3" Type="http://schemas.microsoft.com/office/2007/relationships/hdphoto" Target="../media/hdphoto1.wdp"/></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 Id="rId3" Type="http://schemas.microsoft.com/office/2007/relationships/hdphoto" Target="../media/hdphoto1.wdp"/></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 Id="rId3" Type="http://schemas.microsoft.com/office/2007/relationships/hdphoto" Target="../media/hdphoto1.wdp"/></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 Id="rId3" Type="http://schemas.microsoft.com/office/2007/relationships/hdphoto" Target="../media/hdphoto1.wdp"/></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 Id="rId3" Type="http://schemas.microsoft.com/office/2007/relationships/hdphoto" Target="../media/hdphoto1.wdp"/></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 Id="rId3" Type="http://schemas.microsoft.com/office/2007/relationships/hdphoto" Target="../media/hdphoto1.wdp"/></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 Id="rId3" Type="http://schemas.microsoft.com/office/2007/relationships/hdphoto" Target="../media/hdphoto1.wdp"/></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 Id="rId3" Type="http://schemas.microsoft.com/office/2007/relationships/hdphoto" Target="../media/hdphoto1.wdp"/></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 Id="rId3" Type="http://schemas.microsoft.com/office/2007/relationships/hdphoto" Target="../media/hdphoto1.wdp"/></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 Id="rId3" Type="http://schemas.microsoft.com/office/2007/relationships/hdphoto" Target="../media/hdphoto1.wdp"/></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 Id="rId3"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 Id="rId3" Type="http://schemas.microsoft.com/office/2007/relationships/hdphoto" Target="../media/hdphoto1.wdp"/></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 Id="rId3" Type="http://schemas.microsoft.com/office/2007/relationships/hdphoto" Target="../media/hdphoto1.wdp"/></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 Id="rId3" Type="http://schemas.microsoft.com/office/2007/relationships/hdphoto" Target="../media/hdphoto1.wdp"/></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 Id="rId3" Type="http://schemas.microsoft.com/office/2007/relationships/hdphoto" Target="../media/hdphoto1.wdp"/></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png"/><Relationship Id="rId3" Type="http://schemas.microsoft.com/office/2007/relationships/hdphoto" Target="../media/hdphoto1.wdp"/></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png"/><Relationship Id="rId3" Type="http://schemas.microsoft.com/office/2007/relationships/hdphoto" Target="../media/hdphoto1.wdp"/></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png"/><Relationship Id="rId3" Type="http://schemas.microsoft.com/office/2007/relationships/hdphoto" Target="../media/hdphoto1.wdp"/></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2.png"/><Relationship Id="rId8"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png"/><Relationship Id="rId3" Type="http://schemas.microsoft.com/office/2007/relationships/hdphoto" Target="../media/hdphoto1.wdp"/></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png"/><Relationship Id="rId3" Type="http://schemas.microsoft.com/office/2007/relationships/hdphoto" Target="../media/hdphoto1.wdp"/></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png"/><Relationship Id="rId3" Type="http://schemas.microsoft.com/office/2007/relationships/hdphoto" Target="../media/hdphoto1.wdp"/></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png"/><Relationship Id="rId3" Type="http://schemas.microsoft.com/office/2007/relationships/hdphoto" Target="../media/hdphoto1.wdp"/></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png"/><Relationship Id="rId3" Type="http://schemas.microsoft.com/office/2007/relationships/hdphoto" Target="../media/hdphoto1.wdp"/></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png"/><Relationship Id="rId3" Type="http://schemas.microsoft.com/office/2007/relationships/hdphoto" Target="../media/hdphoto1.wdp"/></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png"/><Relationship Id="rId3" Type="http://schemas.microsoft.com/office/2007/relationships/hdphoto" Target="../media/hdphoto1.wdp"/></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png"/><Relationship Id="rId3" Type="http://schemas.microsoft.com/office/2007/relationships/hdphoto" Target="../media/hdphoto1.wdp"/></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png"/><Relationship Id="rId3" Type="http://schemas.microsoft.com/office/2007/relationships/hdphoto" Target="../media/hdphoto1.wdp"/></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png"/></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4.pn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png"/><Relationship Id="rId3" Type="http://schemas.microsoft.com/office/2007/relationships/hdphoto" Target="../media/hdphoto1.wdp"/></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png"/><Relationship Id="rId3" Type="http://schemas.microsoft.com/office/2007/relationships/hdphoto" Target="../media/hdphoto1.wdp"/></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png"/><Relationship Id="rId3" Type="http://schemas.microsoft.com/office/2007/relationships/hdphoto" Target="../media/hdphoto1.wdp"/></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png"/><Relationship Id="rId3" Type="http://schemas.microsoft.com/office/2007/relationships/hdphoto" Target="../media/hdphoto1.wdp"/></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png"/><Relationship Id="rId3" Type="http://schemas.microsoft.com/office/2007/relationships/hdphoto" Target="../media/hdphoto1.wdp"/></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4.png"/><Relationship Id="rId3" Type="http://schemas.openxmlformats.org/officeDocument/2006/relationships/image" Target="../media/image13.png"/></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5.png"/></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png"/><Relationship Id="rId3" Type="http://schemas.microsoft.com/office/2007/relationships/hdphoto" Target="../media/hdphoto1.wdp"/></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5.png"/></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6.jpeg"/><Relationship Id="rId3" Type="http://schemas.openxmlformats.org/officeDocument/2006/relationships/image" Target="../media/image15.pn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7.png"/></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7.png"/></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5" Type="http://schemas.openxmlformats.org/officeDocument/2006/relationships/image" Target="../media/image22.emf"/><Relationship Id="rId1" Type="http://schemas.openxmlformats.org/officeDocument/2006/relationships/slideMaster" Target="../slideMasters/slideMaster17.xml"/><Relationship Id="rId2" Type="http://schemas.openxmlformats.org/officeDocument/2006/relationships/image" Target="../media/image17.png"/></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emf"/></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emf"/></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emf"/></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8.jpg"/><Relationship Id="rId3" Type="http://schemas.openxmlformats.org/officeDocument/2006/relationships/image" Target="../media/image19.png"/></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8.jpg"/><Relationship Id="rId3" Type="http://schemas.openxmlformats.org/officeDocument/2006/relationships/image" Target="../media/image19.png"/></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emf"/></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microsoft.com/office/2007/relationships/hdphoto" Target="../media/hdphoto1.wdp"/></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microsoft.com/office/2007/relationships/hdphoto" Target="../media/hdphoto1.wdp"/></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microsoft.com/office/2007/relationships/hdphoto" Target="../media/hdphoto1.wdp"/></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microsoft.com/office/2007/relationships/hdphoto" Target="../media/hdphoto1.wdp"/></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microsoft.com/office/2007/relationships/hdphoto" Target="../media/hdphoto1.wdp"/></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microsoft.com/office/2007/relationships/hdphoto" Target="../media/hdphoto1.wdp"/></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microsoft.com/office/2007/relationships/hdphoto" Target="../media/hdphoto1.wdp"/></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microsoft.com/office/2007/relationships/hdphoto" Target="../media/hdphoto1.wdp"/></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microsoft.com/office/2007/relationships/hdphoto" Target="../media/hdphoto1.wdp"/></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microsoft.com/office/2007/relationships/hdphoto" Target="../media/hdphoto1.wdp"/></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64354" y="479775"/>
            <a:ext cx="1639084" cy="359162"/>
          </a:xfrm>
          <a:prstGeom prst="rect">
            <a:avLst/>
          </a:prstGeom>
        </p:spPr>
      </p:pic>
      <p:pic>
        <p:nvPicPr>
          <p:cNvPr id="8" name="Picture 7" descr="C:\Users\petern\AppData\Local\Temp\vmware-petern\VMwareDnD\9912bbd5\PPE_Logo_RGB_bootcamp_600x131.png"/>
          <p:cNvPicPr>
            <a:picLocks noChangeAspect="1" noChangeArrowheads="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244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userDrawn="1">
          <p15:clr>
            <a:srgbClr val="C35EA4"/>
          </p15:clr>
        </p15:guide>
        <p15:guide id="2" pos="7546"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72918074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Title &amp; Photo Purp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16029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Blank Purp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351675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6901828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Small Title Only Pur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94251560"/>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Section Title Purp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86534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Pur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4">
              <a:lumMod val="50000"/>
            </a:schemeClr>
          </a:solidFill>
          <a:ln>
            <a:noFill/>
          </a:ln>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29115187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99151224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440253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Title &amp; Content Pur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11001119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 Pur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2716840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Gray">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603618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Title Only Purpl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412884180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3796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27347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69202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661434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938532970"/>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68773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70707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77394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264431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Orang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99429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9456308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37096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393262334"/>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20076340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531718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9861624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4022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812920424"/>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074433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944895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3"/>
            <a:ext cx="10972800" cy="4398938"/>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195789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465955030"/>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704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81366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05063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10648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userDrawn="1">
  <p:cSld name="Title &amp; 8 Categories">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74819" y="276986"/>
            <a:ext cx="6400614" cy="654538"/>
          </a:xfrm>
          <a:prstGeom prst="rect">
            <a:avLst/>
          </a:prstGeom>
        </p:spPr>
        <p:txBody>
          <a:bodyPr lIns="182880" tIns="146304" rIns="182880" bIns="146304" anchor="t" anchorCtr="0">
            <a:noAutofit/>
          </a:bodyPr>
          <a:lstStyle>
            <a:lvl1pPr marL="0" indent="0">
              <a:lnSpc>
                <a:spcPts val="2800"/>
              </a:lnSpc>
              <a:spcBef>
                <a:spcPts val="0"/>
              </a:spcBef>
              <a:buFontTx/>
              <a:buNone/>
              <a:defRPr sz="2400">
                <a:gradFill>
                  <a:gsLst>
                    <a:gs pos="46903">
                      <a:schemeClr val="tx1"/>
                    </a:gs>
                    <a:gs pos="83000">
                      <a:schemeClr val="tx1"/>
                    </a:gs>
                  </a:gsLst>
                  <a:lin ang="5400000" scaled="0"/>
                </a:gra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8045"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1433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873347"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600834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8045" y="1274472"/>
            <a:ext cx="2743200"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14325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600817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873092"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110738813"/>
      </p:ext>
    </p:extLst>
  </p:cSld>
  <p:clrMapOvr>
    <a:overrideClrMapping bg1="lt1" tx1="dk1" bg2="lt2" tx2="dk2" accent1="accent1" accent2="accent2" accent3="accent3" accent4="accent4" accent5="accent5" accent6="accent6" hlink="hlink" folHlink="folHlink"/>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91938"/>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15041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995637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58646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hoto &amp; Content Only">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6002338" cy="6994525"/>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761038" y="1211263"/>
            <a:ext cx="6400800" cy="600164"/>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235410857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4213714287"/>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67678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623391374"/>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23151353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701405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656488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82253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4488625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2514776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9991793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276977059"/>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03974139"/>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2585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9647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71551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835303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586398"/>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62861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2421515"/>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7084730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0271731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mall Title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041885242"/>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79632"/>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58396844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628530857"/>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160643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2353637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27593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701190787"/>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267820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448707873"/>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56012399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3657600"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1336828959"/>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7755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7412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909777"/>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10943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Blank Accent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2348307"/>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7200" y="6565392"/>
            <a:ext cx="3937000" cy="137160"/>
          </a:xfrm>
          <a:prstGeom prst="rect">
            <a:avLst/>
          </a:prstGeom>
        </p:spPr>
        <p:txBody>
          <a:bodyPr/>
          <a:lstStyle>
            <a:lvl1pPr>
              <a:defRPr>
                <a:solidFill>
                  <a:schemeClr val="tx2"/>
                </a:solidFill>
              </a:defRPr>
            </a:lvl1pPr>
          </a:lstStyle>
          <a:p>
            <a:pPr defTabSz="932384"/>
            <a:r>
              <a:rPr lang="en-US">
                <a:solidFill>
                  <a:srgbClr val="505050"/>
                </a:solidFill>
              </a:rPr>
              <a:t>Microsoft Confidential</a:t>
            </a:r>
            <a:endParaRPr lang="en-US" dirty="0">
              <a:solidFill>
                <a:srgbClr val="505050"/>
              </a:solidFill>
            </a:endParaRPr>
          </a:p>
        </p:txBody>
      </p:sp>
      <p:sp>
        <p:nvSpPr>
          <p:cNvPr id="6" name="Slide Number Placeholder 5"/>
          <p:cNvSpPr>
            <a:spLocks noGrp="1"/>
          </p:cNvSpPr>
          <p:nvPr>
            <p:ph type="sldNum" sz="quarter" idx="12"/>
          </p:nvPr>
        </p:nvSpPr>
        <p:spPr>
          <a:xfrm>
            <a:off x="11595101" y="6565392"/>
            <a:ext cx="566737" cy="137160"/>
          </a:xfrm>
          <a:prstGeom prst="rect">
            <a:avLst/>
          </a:prstGeom>
        </p:spPr>
        <p:txBody>
          <a:bodyPr/>
          <a:lstStyle>
            <a:lvl1pPr>
              <a:defRPr>
                <a:solidFill>
                  <a:schemeClr val="tx2"/>
                </a:solidFill>
              </a:defRPr>
            </a:lvl1pPr>
          </a:lstStyle>
          <a:p>
            <a:pPr defTabSz="932384"/>
            <a:fld id="{27258FFF-F925-446B-8502-81C933981705}" type="slidenum">
              <a:rPr lang="en-US" smtClean="0">
                <a:solidFill>
                  <a:srgbClr val="505050"/>
                </a:solidFill>
              </a:rPr>
              <a:pPr defTabSz="932384"/>
              <a:t>‹#›</a:t>
            </a:fld>
            <a:endParaRPr lang="en-US" dirty="0">
              <a:solidFill>
                <a:srgbClr val="505050"/>
              </a:solidFill>
            </a:endParaRPr>
          </a:p>
        </p:txBody>
      </p:sp>
      <p:sp>
        <p:nvSpPr>
          <p:cNvPr id="7" name="Text Placeholder 4"/>
          <p:cNvSpPr>
            <a:spLocks noGrp="1"/>
          </p:cNvSpPr>
          <p:nvPr>
            <p:ph type="body" sz="quarter" idx="13"/>
          </p:nvPr>
        </p:nvSpPr>
        <p:spPr>
          <a:xfrm>
            <a:off x="274638" y="369116"/>
            <a:ext cx="10972800" cy="1024684"/>
          </a:xfrm>
          <a:prstGeom prst="rect">
            <a:avLst/>
          </a:prstGeom>
        </p:spPr>
        <p:txBody>
          <a:bodyPr lIns="146304" tIns="91440" rIns="146304" bIns="91440">
            <a:noAutofit/>
          </a:bodyPr>
          <a:lstStyle>
            <a:lvl1pPr marL="0" indent="0">
              <a:lnSpc>
                <a:spcPct val="90000"/>
              </a:lnSpc>
              <a:spcBef>
                <a:spcPts val="1198"/>
              </a:spcBef>
              <a:spcAft>
                <a:spcPts val="2400"/>
              </a:spcAft>
              <a:buFontTx/>
              <a:buNone/>
              <a:defRPr lang="en-US" sz="5198" b="0" i="0" kern="1200" spc="0" baseline="0" dirty="0" smtClean="0">
                <a:solidFill>
                  <a:schemeClr val="tx2"/>
                </a:solidFill>
                <a:latin typeface="+mj-lt"/>
                <a:ea typeface="+mn-ea"/>
                <a:cs typeface="+mn-cs"/>
              </a:defRPr>
            </a:lvl1pPr>
          </a:lstStyle>
          <a:p>
            <a:pPr marL="0" marR="0" lvl="0" indent="0" algn="l" defTabSz="932384" rtl="0" eaLnBrk="1" fontAlgn="auto" latinLnBrk="0" hangingPunct="1">
              <a:lnSpc>
                <a:spcPct val="90000"/>
              </a:lnSpc>
              <a:spcBef>
                <a:spcPts val="1198"/>
              </a:spcBef>
              <a:spcAft>
                <a:spcPts val="2400"/>
              </a:spcAft>
              <a:buClrTx/>
              <a:buSzPct val="90000"/>
              <a:buFontTx/>
              <a:buNone/>
              <a:tabLst/>
            </a:pPr>
            <a:r>
              <a:rPr lang="en-US" dirty="0"/>
              <a:t>Click to edit Master text</a:t>
            </a:r>
          </a:p>
        </p:txBody>
      </p:sp>
    </p:spTree>
    <p:extLst>
      <p:ext uri="{BB962C8B-B14F-4D97-AF65-F5344CB8AC3E}">
        <p14:creationId xmlns:p14="http://schemas.microsoft.com/office/powerpoint/2010/main" val="3186331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1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7200" y="6565392"/>
            <a:ext cx="3941064" cy="137160"/>
          </a:xfrm>
          <a:prstGeom prst="rect">
            <a:avLst/>
          </a:prstGeom>
        </p:spPr>
        <p:txBody>
          <a:bodyPr/>
          <a:lstStyle>
            <a:lvl1pPr>
              <a:defRPr>
                <a:solidFill>
                  <a:schemeClr val="tx2"/>
                </a:solidFill>
              </a:defRPr>
            </a:lvl1pPr>
          </a:lstStyle>
          <a:p>
            <a:pPr defTabSz="932384"/>
            <a:r>
              <a:rPr lang="en-US">
                <a:solidFill>
                  <a:srgbClr val="505050"/>
                </a:solidFill>
              </a:rPr>
              <a:t>Microsoft Confidential</a:t>
            </a:r>
            <a:endParaRPr lang="en-US" dirty="0">
              <a:solidFill>
                <a:srgbClr val="505050"/>
              </a:solidFill>
            </a:endParaRPr>
          </a:p>
        </p:txBody>
      </p:sp>
      <p:sp>
        <p:nvSpPr>
          <p:cNvPr id="6" name="Slide Number Placeholder 5"/>
          <p:cNvSpPr>
            <a:spLocks noGrp="1"/>
          </p:cNvSpPr>
          <p:nvPr>
            <p:ph type="sldNum" sz="quarter" idx="12"/>
          </p:nvPr>
        </p:nvSpPr>
        <p:spPr>
          <a:xfrm>
            <a:off x="11594594" y="6565392"/>
            <a:ext cx="566928" cy="137160"/>
          </a:xfrm>
          <a:prstGeom prst="rect">
            <a:avLst/>
          </a:prstGeom>
        </p:spPr>
        <p:txBody>
          <a:bodyPr/>
          <a:lstStyle>
            <a:lvl1pPr>
              <a:defRPr>
                <a:solidFill>
                  <a:schemeClr val="tx2"/>
                </a:solidFill>
              </a:defRPr>
            </a:lvl1pPr>
          </a:lstStyle>
          <a:p>
            <a:pPr defTabSz="932384"/>
            <a:fld id="{27258FFF-F925-446B-8502-81C933981705}" type="slidenum">
              <a:rPr lang="en-US" smtClean="0">
                <a:solidFill>
                  <a:srgbClr val="505050"/>
                </a:solidFill>
              </a:rPr>
              <a:pPr defTabSz="932384"/>
              <a:t>‹#›</a:t>
            </a:fld>
            <a:endParaRPr lang="en-US" dirty="0">
              <a:solidFill>
                <a:srgbClr val="505050"/>
              </a:solidFill>
            </a:endParaRPr>
          </a:p>
        </p:txBody>
      </p:sp>
      <p:sp>
        <p:nvSpPr>
          <p:cNvPr id="7" name="Text Placeholder 4"/>
          <p:cNvSpPr>
            <a:spLocks noGrp="1"/>
          </p:cNvSpPr>
          <p:nvPr>
            <p:ph type="body" sz="quarter" idx="13"/>
          </p:nvPr>
        </p:nvSpPr>
        <p:spPr>
          <a:xfrm>
            <a:off x="274638" y="369116"/>
            <a:ext cx="10972800" cy="1024684"/>
          </a:xfrm>
          <a:prstGeom prst="rect">
            <a:avLst/>
          </a:prstGeom>
        </p:spPr>
        <p:txBody>
          <a:bodyPr lIns="146304" tIns="91440" rIns="146304" bIns="91440">
            <a:noAutofit/>
          </a:bodyPr>
          <a:lstStyle>
            <a:lvl1pPr marL="0" indent="0">
              <a:lnSpc>
                <a:spcPct val="90000"/>
              </a:lnSpc>
              <a:spcBef>
                <a:spcPts val="1198"/>
              </a:spcBef>
              <a:spcAft>
                <a:spcPts val="2400"/>
              </a:spcAft>
              <a:buFontTx/>
              <a:buNone/>
              <a:defRPr lang="en-US" sz="5198" b="0" i="0" kern="1200" spc="0" baseline="0" dirty="0" smtClean="0">
                <a:solidFill>
                  <a:schemeClr val="tx2"/>
                </a:solidFill>
                <a:latin typeface="+mj-lt"/>
                <a:ea typeface="+mn-ea"/>
                <a:cs typeface="+mn-cs"/>
              </a:defRPr>
            </a:lvl1pPr>
          </a:lstStyle>
          <a:p>
            <a:pPr marL="0" marR="0" lvl="0" indent="0" algn="l" defTabSz="932384" rtl="0" eaLnBrk="1" fontAlgn="auto" latinLnBrk="0" hangingPunct="1">
              <a:lnSpc>
                <a:spcPct val="90000"/>
              </a:lnSpc>
              <a:spcBef>
                <a:spcPts val="1198"/>
              </a:spcBef>
              <a:spcAft>
                <a:spcPts val="2400"/>
              </a:spcAft>
              <a:buClrTx/>
              <a:buSzPct val="90000"/>
              <a:buFontTx/>
              <a:buNone/>
              <a:tabLst/>
            </a:pPr>
            <a:r>
              <a:rPr lang="en-US" dirty="0"/>
              <a:t>Click to edit Master text</a:t>
            </a:r>
          </a:p>
        </p:txBody>
      </p:sp>
    </p:spTree>
    <p:extLst>
      <p:ext uri="{BB962C8B-B14F-4D97-AF65-F5344CB8AC3E}">
        <p14:creationId xmlns:p14="http://schemas.microsoft.com/office/powerpoint/2010/main" val="4232049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Title-Content spli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9291" y="522017"/>
            <a:ext cx="5668033" cy="2244707"/>
          </a:xfrm>
        </p:spPr>
        <p:txBody>
          <a:bodyPr>
            <a:noAutofit/>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451105"/>
            <a:ext cx="12436475" cy="543421"/>
          </a:xfrm>
          <a:prstGeom prst="rect">
            <a:avLst/>
          </a:prstGeom>
          <a:solidFill>
            <a:srgbClr val="409AE1"/>
          </a:solidFill>
          <a:ln w="28575">
            <a:noFill/>
          </a:ln>
        </p:spPr>
        <p:txBody>
          <a:bodyPr vert="horz" wrap="square" lIns="93247" tIns="46623" rIns="93247" bIns="46623" numCol="1" anchor="t" anchorCtr="0" compatLnSpc="1">
            <a:prstTxWarp prst="textNoShape">
              <a:avLst/>
            </a:prstTxWarp>
          </a:bodyPr>
          <a:lstStyle/>
          <a:p>
            <a:pPr defTabSz="951121"/>
            <a:endParaRPr lang="en-US" sz="1071" kern="0">
              <a:solidFill>
                <a:srgbClr val="333333"/>
              </a:solidFill>
            </a:endParaRPr>
          </a:p>
        </p:txBody>
      </p:sp>
      <p:sp>
        <p:nvSpPr>
          <p:cNvPr id="6" name="Freeform 539"/>
          <p:cNvSpPr>
            <a:spLocks noChangeAspect="1"/>
          </p:cNvSpPr>
          <p:nvPr userDrawn="1"/>
        </p:nvSpPr>
        <p:spPr bwMode="auto">
          <a:xfrm>
            <a:off x="9490356" y="6077722"/>
            <a:ext cx="2007519" cy="11035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3247" tIns="46623" rIns="93247" bIns="46623" numCol="1" anchor="t" anchorCtr="0" compatLnSpc="1">
            <a:prstTxWarp prst="textNoShape">
              <a:avLst/>
            </a:prstTxWarp>
          </a:bodyPr>
          <a:lstStyle/>
          <a:p>
            <a:pPr defTabSz="951121">
              <a:defRPr/>
            </a:pPr>
            <a:endParaRPr lang="en-US" sz="1071" kern="0" dirty="0">
              <a:solidFill>
                <a:srgbClr val="333333"/>
              </a:solidFill>
            </a:endParaRPr>
          </a:p>
        </p:txBody>
      </p:sp>
      <p:grpSp>
        <p:nvGrpSpPr>
          <p:cNvPr id="9" name="Group 8"/>
          <p:cNvGrpSpPr/>
          <p:nvPr userDrawn="1"/>
        </p:nvGrpSpPr>
        <p:grpSpPr>
          <a:xfrm>
            <a:off x="9525833" y="6339910"/>
            <a:ext cx="1861214" cy="789126"/>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a:defRPr/>
              </a:pPr>
              <a:endParaRPr lang="en-US" sz="2448" kern="0">
                <a:solidFill>
                  <a:srgbClr val="FFFFFF"/>
                </a:solidFill>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a:defRPr/>
              </a:pPr>
              <a:endParaRPr lang="en-US" sz="2448" kern="0">
                <a:solidFill>
                  <a:srgbClr val="FFFFFF"/>
                </a:solidFill>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a:defRPr/>
              </a:pPr>
              <a:endParaRPr lang="en-US" sz="2448" kern="0">
                <a:solidFill>
                  <a:srgbClr val="FFFFFF"/>
                </a:solidFill>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a:defRPr/>
              </a:pPr>
              <a:endParaRPr lang="en-US" sz="2448" kern="0">
                <a:solidFill>
                  <a:srgbClr val="FFFFFF"/>
                </a:solidFill>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a:defRPr/>
              </a:pPr>
              <a:endParaRPr lang="en-US" sz="2448" kern="0">
                <a:solidFill>
                  <a:srgbClr val="FFFFFF"/>
                </a:solidFill>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a:defRPr/>
              </a:pPr>
              <a:endParaRPr lang="en-US" sz="2448" kern="0">
                <a:solidFill>
                  <a:srgbClr val="FFFFFF"/>
                </a:solidFill>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a:defRPr/>
              </a:pPr>
              <a:endParaRPr lang="en-US" sz="2448" kern="0">
                <a:solidFill>
                  <a:srgbClr val="FFFFFF"/>
                </a:solidFill>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a:defRPr/>
                </a:pPr>
                <a:endParaRPr lang="en-US" sz="2448" kern="0">
                  <a:solidFill>
                    <a:srgbClr val="FFFFFF"/>
                  </a:solidFill>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a:defRPr/>
                </a:pPr>
                <a:endParaRPr lang="en-US" sz="2448" kern="0">
                  <a:solidFill>
                    <a:srgbClr val="FFFFFF"/>
                  </a:solidFill>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a:defRPr/>
                </a:pPr>
                <a:endParaRPr lang="en-US" sz="2448" kern="0">
                  <a:solidFill>
                    <a:srgbClr val="FFFFFF"/>
                  </a:solidFill>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a:defRPr/>
                </a:pPr>
                <a:endParaRPr lang="en-US" sz="2448" kern="0">
                  <a:solidFill>
                    <a:srgbClr val="FFFFFF"/>
                  </a:solidFill>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a:defRPr/>
                </a:pPr>
                <a:endParaRPr lang="en-US" sz="2448" kern="0">
                  <a:solidFill>
                    <a:srgbClr val="FFFFFF"/>
                  </a:solidFill>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a:defRPr/>
                </a:pPr>
                <a:endParaRPr lang="en-US" sz="2448" kern="0">
                  <a:solidFill>
                    <a:srgbClr val="FFFFFF"/>
                  </a:solidFill>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a:defRPr/>
                </a:pPr>
                <a:endParaRPr lang="en-US" sz="2448" kern="0">
                  <a:solidFill>
                    <a:srgbClr val="FFFFFF"/>
                  </a:solidFill>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6" name="Group 25"/>
          <p:cNvGrpSpPr/>
          <p:nvPr userDrawn="1"/>
        </p:nvGrpSpPr>
        <p:grpSpPr>
          <a:xfrm rot="16200000">
            <a:off x="2740442" y="3859666"/>
            <a:ext cx="186070" cy="56669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800305" y="6820877"/>
            <a:ext cx="3896736"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90781" y="5824226"/>
            <a:ext cx="8001150" cy="772911"/>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449450" y="6428114"/>
            <a:ext cx="723540" cy="271351"/>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482956"/>
            <a:ext cx="12436475" cy="976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rgbClr val="FFFFFF"/>
              </a:solidFill>
              <a:ea typeface="Segoe UI" pitchFamily="34" charset="0"/>
              <a:cs typeface="Segoe UI" pitchFamily="34" charset="0"/>
            </a:endParaRPr>
          </a:p>
        </p:txBody>
      </p:sp>
      <p:sp>
        <p:nvSpPr>
          <p:cNvPr id="45" name="Bent Arrow 44"/>
          <p:cNvSpPr/>
          <p:nvPr userDrawn="1"/>
        </p:nvSpPr>
        <p:spPr bwMode="auto">
          <a:xfrm rot="16200000">
            <a:off x="11768145" y="6741743"/>
            <a:ext cx="332072" cy="271390"/>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477245" y="6731767"/>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a:defRPr/>
            </a:pPr>
            <a:endParaRPr lang="en-US" sz="2448" kern="0">
              <a:solidFill>
                <a:srgbClr val="FFFFFF"/>
              </a:solidFill>
            </a:endParaRPr>
          </a:p>
        </p:txBody>
      </p:sp>
      <p:sp>
        <p:nvSpPr>
          <p:cNvPr id="47" name="Freeform 18"/>
          <p:cNvSpPr>
            <a:spLocks/>
          </p:cNvSpPr>
          <p:nvPr userDrawn="1"/>
        </p:nvSpPr>
        <p:spPr bwMode="auto">
          <a:xfrm>
            <a:off x="4520500" y="65912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a:defRPr/>
            </a:pPr>
            <a:endParaRPr lang="en-US" sz="2448" kern="0">
              <a:solidFill>
                <a:srgbClr val="FFFFFF"/>
              </a:solidFill>
            </a:endParaRPr>
          </a:p>
        </p:txBody>
      </p:sp>
      <p:sp>
        <p:nvSpPr>
          <p:cNvPr id="49" name="Rectangle 48"/>
          <p:cNvSpPr/>
          <p:nvPr userDrawn="1"/>
        </p:nvSpPr>
        <p:spPr bwMode="auto">
          <a:xfrm>
            <a:off x="-221962" y="6994525"/>
            <a:ext cx="12784400"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rgbClr val="FFFFFF"/>
              </a:solidFill>
              <a:ea typeface="Segoe UI" pitchFamily="34" charset="0"/>
              <a:cs typeface="Segoe UI" pitchFamily="34" charset="0"/>
            </a:endParaRPr>
          </a:p>
        </p:txBody>
      </p:sp>
      <p:sp>
        <p:nvSpPr>
          <p:cNvPr id="52" name="Rectangle 51"/>
          <p:cNvSpPr/>
          <p:nvPr userDrawn="1"/>
        </p:nvSpPr>
        <p:spPr bwMode="auto">
          <a:xfrm>
            <a:off x="-399744" y="6195152"/>
            <a:ext cx="399744"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rgbClr val="FFFFFF"/>
              </a:solidFill>
              <a:ea typeface="Segoe UI" pitchFamily="34" charset="0"/>
              <a:cs typeface="Segoe UI" pitchFamily="34" charset="0"/>
            </a:endParaRPr>
          </a:p>
        </p:txBody>
      </p:sp>
      <p:sp>
        <p:nvSpPr>
          <p:cNvPr id="53" name="Rectangle 52"/>
          <p:cNvSpPr/>
          <p:nvPr userDrawn="1"/>
        </p:nvSpPr>
        <p:spPr bwMode="auto">
          <a:xfrm>
            <a:off x="0" y="6471310"/>
            <a:ext cx="12436475" cy="523216"/>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rgbClr val="FFFFFF"/>
              </a:solidFill>
              <a:ea typeface="Segoe UI" pitchFamily="34" charset="0"/>
              <a:cs typeface="Segoe UI" pitchFamily="34" charset="0"/>
            </a:endParaRPr>
          </a:p>
        </p:txBody>
      </p:sp>
      <p:pic>
        <p:nvPicPr>
          <p:cNvPr id="41" name="Picture 40"/>
          <p:cNvPicPr>
            <a:picLocks noChangeAspect="1"/>
          </p:cNvPicPr>
          <p:nvPr userDrawn="1"/>
        </p:nvPicPr>
        <p:blipFill>
          <a:blip r:embed="rId2">
            <a:biLevel thresh="25000"/>
          </a:blip>
          <a:stretch>
            <a:fillRect/>
          </a:stretch>
        </p:blipFill>
        <p:spPr>
          <a:xfrm>
            <a:off x="174950" y="6620265"/>
            <a:ext cx="955390" cy="210480"/>
          </a:xfrm>
          <a:prstGeom prst="rect">
            <a:avLst/>
          </a:prstGeom>
        </p:spPr>
      </p:pic>
      <p:cxnSp>
        <p:nvCxnSpPr>
          <p:cNvPr id="39" name="Straight Connector 38"/>
          <p:cNvCxnSpPr/>
          <p:nvPr userDrawn="1"/>
        </p:nvCxnSpPr>
        <p:spPr>
          <a:xfrm>
            <a:off x="6431929" y="364932"/>
            <a:ext cx="0" cy="5799461"/>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p:nvPr>
        </p:nvSpPr>
        <p:spPr>
          <a:xfrm>
            <a:off x="6746536" y="951674"/>
            <a:ext cx="5348676" cy="1516155"/>
          </a:xfrm>
        </p:spPr>
        <p:txBody>
          <a:bodyPr/>
          <a:lstStyle>
            <a:lvl1pPr>
              <a:buClr>
                <a:schemeClr val="accent1"/>
              </a:buClr>
              <a:defRPr sz="2856">
                <a:solidFill>
                  <a:schemeClr val="bg2"/>
                </a:solidFill>
              </a:defRPr>
            </a:lvl1pPr>
            <a:lvl2pPr>
              <a:buClr>
                <a:schemeClr val="accent1"/>
              </a:buClr>
              <a:defRPr sz="1632">
                <a:solidFill>
                  <a:schemeClr val="bg2"/>
                </a:solidFill>
              </a:defRPr>
            </a:lvl2pPr>
            <a:lvl3pPr>
              <a:buClr>
                <a:schemeClr val="accent1"/>
              </a:buClr>
              <a:defRPr sz="1428">
                <a:solidFill>
                  <a:schemeClr val="bg2"/>
                </a:solidFill>
              </a:defRPr>
            </a:lvl3pPr>
            <a:lvl4pPr>
              <a:buClr>
                <a:schemeClr val="accent1"/>
              </a:buClr>
              <a:defRPr sz="1224">
                <a:solidFill>
                  <a:schemeClr val="bg2"/>
                </a:solidFill>
              </a:defRPr>
            </a:lvl4pPr>
            <a:lvl5pPr>
              <a:buClr>
                <a:schemeClr val="accent1"/>
              </a:buClr>
              <a:defRPr sz="1224">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09403468"/>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7225" y="295275"/>
            <a:ext cx="11889564" cy="917575"/>
          </a:xfrm>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451105"/>
            <a:ext cx="12436475" cy="543421"/>
          </a:xfrm>
          <a:prstGeom prst="rect">
            <a:avLst/>
          </a:prstGeom>
          <a:solidFill>
            <a:srgbClr val="409AE1"/>
          </a:solidFill>
          <a:ln w="28575">
            <a:noFill/>
          </a:ln>
        </p:spPr>
        <p:txBody>
          <a:bodyPr vert="horz" wrap="square" lIns="93247" tIns="46623" rIns="93247" bIns="46623" numCol="1" anchor="t" anchorCtr="0" compatLnSpc="1">
            <a:prstTxWarp prst="textNoShape">
              <a:avLst/>
            </a:prstTxWarp>
          </a:bodyPr>
          <a:lstStyle/>
          <a:p>
            <a:pPr marR="0" lvl="0" indent="0" defTabSz="951121" fontAlgn="auto">
              <a:lnSpc>
                <a:spcPct val="100000"/>
              </a:lnSpc>
              <a:spcBef>
                <a:spcPts val="0"/>
              </a:spcBef>
              <a:spcAft>
                <a:spcPts val="0"/>
              </a:spcAft>
              <a:buClrTx/>
              <a:buSzTx/>
              <a:buFontTx/>
              <a:buNone/>
              <a:tabLst/>
            </a:pPr>
            <a:endParaRPr kumimoji="0" lang="en-US" sz="1071" b="0" i="0" u="none" strike="noStrike" kern="0" cap="none" spc="0" normalizeH="0" baseline="0" dirty="0">
              <a:ln>
                <a:noFill/>
              </a:ln>
              <a:solidFill>
                <a:srgbClr val="333333"/>
              </a:solidFill>
              <a:effectLst/>
              <a:uLnTx/>
              <a:uFillTx/>
            </a:endParaRPr>
          </a:p>
        </p:txBody>
      </p:sp>
      <p:sp>
        <p:nvSpPr>
          <p:cNvPr id="6" name="Freeform 539"/>
          <p:cNvSpPr>
            <a:spLocks noChangeAspect="1"/>
          </p:cNvSpPr>
          <p:nvPr userDrawn="1"/>
        </p:nvSpPr>
        <p:spPr bwMode="auto">
          <a:xfrm>
            <a:off x="9490356" y="6077722"/>
            <a:ext cx="2007519" cy="11035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3247" tIns="46623" rIns="93247" bIns="46623" numCol="1" anchor="t" anchorCtr="0" compatLnSpc="1">
            <a:prstTxWarp prst="textNoShape">
              <a:avLst/>
            </a:prstTxWarp>
          </a:bodyPr>
          <a:lstStyle/>
          <a:p>
            <a:pPr marL="0" marR="0" lvl="0" indent="0" defTabSz="951121"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525833" y="6339910"/>
            <a:ext cx="1861214" cy="789126"/>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740442" y="3859666"/>
            <a:ext cx="186070" cy="56669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800305" y="6820877"/>
            <a:ext cx="3896736"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90781" y="5824226"/>
            <a:ext cx="8001150" cy="772911"/>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449450" y="6428114"/>
            <a:ext cx="723540" cy="271351"/>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482956"/>
            <a:ext cx="12436475" cy="976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sp>
        <p:nvSpPr>
          <p:cNvPr id="45" name="Bent Arrow 44"/>
          <p:cNvSpPr/>
          <p:nvPr userDrawn="1"/>
        </p:nvSpPr>
        <p:spPr bwMode="auto">
          <a:xfrm rot="16200000">
            <a:off x="11768145" y="6741743"/>
            <a:ext cx="332072" cy="271390"/>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477245" y="6731767"/>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47" name="Freeform 18"/>
          <p:cNvSpPr>
            <a:spLocks/>
          </p:cNvSpPr>
          <p:nvPr userDrawn="1"/>
        </p:nvSpPr>
        <p:spPr bwMode="auto">
          <a:xfrm>
            <a:off x="4520500" y="65912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49" name="Rectangle 48"/>
          <p:cNvSpPr/>
          <p:nvPr userDrawn="1"/>
        </p:nvSpPr>
        <p:spPr bwMode="auto">
          <a:xfrm>
            <a:off x="-221962" y="6994525"/>
            <a:ext cx="12784400"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sp>
        <p:nvSpPr>
          <p:cNvPr id="52" name="Rectangle 51"/>
          <p:cNvSpPr/>
          <p:nvPr userDrawn="1"/>
        </p:nvSpPr>
        <p:spPr bwMode="auto">
          <a:xfrm>
            <a:off x="-399744" y="6195152"/>
            <a:ext cx="399744"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sp>
        <p:nvSpPr>
          <p:cNvPr id="53" name="Rectangle 52"/>
          <p:cNvSpPr/>
          <p:nvPr userDrawn="1"/>
        </p:nvSpPr>
        <p:spPr bwMode="auto">
          <a:xfrm>
            <a:off x="0" y="6471310"/>
            <a:ext cx="12436475" cy="523216"/>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a:biLevel thresh="25000"/>
          </a:blip>
          <a:stretch>
            <a:fillRect/>
          </a:stretch>
        </p:blipFill>
        <p:spPr>
          <a:xfrm>
            <a:off x="174950" y="6620265"/>
            <a:ext cx="955390" cy="210480"/>
          </a:xfrm>
          <a:prstGeom prst="rect">
            <a:avLst/>
          </a:prstGeom>
        </p:spPr>
      </p:pic>
    </p:spTree>
    <p:extLst>
      <p:ext uri="{BB962C8B-B14F-4D97-AF65-F5344CB8AC3E}">
        <p14:creationId xmlns:p14="http://schemas.microsoft.com/office/powerpoint/2010/main" val="825379715"/>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764324"/>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amp; photo">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6994525"/>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141639646"/>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566907"/>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29747"/>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588904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4282798338"/>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680834"/>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197157519"/>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87404599"/>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6756463"/>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0911770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63866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amp; 4 Categories">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752093"/>
          </a:xfrm>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3040063"/>
            <a:ext cx="11887200" cy="517065"/>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5"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91262992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050137229"/>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39314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68249396"/>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954709886"/>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063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9778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341115"/>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03596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8331"/>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27915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3">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 t="8530" r="16372"/>
          <a:stretch/>
        </p:blipFill>
        <p:spPr>
          <a:xfrm>
            <a:off x="262937" y="832966"/>
            <a:ext cx="9960563" cy="5876623"/>
          </a:xfrm>
          <a:prstGeom prst="rect">
            <a:avLst/>
          </a:prstGeom>
          <a:noFill/>
          <a:ln>
            <a:noFill/>
          </a:ln>
        </p:spPr>
      </p:pic>
      <p:sp>
        <p:nvSpPr>
          <p:cNvPr id="5"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b="8167"/>
          <a:stretch/>
        </p:blipFill>
        <p:spPr>
          <a:xfrm>
            <a:off x="2257797" y="328911"/>
            <a:ext cx="9915740" cy="5855990"/>
          </a:xfrm>
          <a:prstGeom prst="rect">
            <a:avLst/>
          </a:prstGeom>
          <a:noFill/>
          <a:ln>
            <a:noFill/>
          </a:ln>
        </p:spPr>
      </p:pic>
      <p:pic>
        <p:nvPicPr>
          <p:cNvPr id="8" name="Picture 7" descr="C:\Users\petern\AppData\Local\Temp\vmware-petern\VMwareDnD\8013908a\PPE_Logo_RGB_bootcamp_600x13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9443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amp; Dark Content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3290819153"/>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36373"/>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925705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264444489"/>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578734"/>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03455301"/>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134850731"/>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3571400"/>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1143124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91686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06290104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mall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Tree>
    <p:extLst>
      <p:ext uri="{BB962C8B-B14F-4D97-AF65-F5344CB8AC3E}">
        <p14:creationId xmlns:p14="http://schemas.microsoft.com/office/powerpoint/2010/main" val="74040086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420342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152306235"/>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989306842"/>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6399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31604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037164"/>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365312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8619809"/>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300970"/>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808565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539002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0038371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591401164"/>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26380"/>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5"/>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731394919"/>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67262280"/>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1418600"/>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0026695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90728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776612325"/>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1859974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ection Title 1">
    <p:spTree>
      <p:nvGrpSpPr>
        <p:cNvPr id="1" name=""/>
        <p:cNvGrpSpPr/>
        <p:nvPr/>
      </p:nvGrpSpPr>
      <p:grpSpPr>
        <a:xfrm>
          <a:off x="0" y="0"/>
          <a:ext cx="0" cy="0"/>
          <a:chOff x="0" y="0"/>
          <a:chExt cx="0" cy="0"/>
        </a:xfrm>
      </p:grpSpPr>
      <p:grpSp>
        <p:nvGrpSpPr>
          <p:cNvPr id="3" name="Group 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0" y="2122488"/>
            <a:ext cx="11889564" cy="2746375"/>
          </a:xfrm>
        </p:spPr>
        <p:txBody>
          <a:bodyPr/>
          <a:lstStyle>
            <a:lvl1pPr>
              <a:defRPr sz="8800">
                <a:gradFill>
                  <a:gsLst>
                    <a:gs pos="885">
                      <a:schemeClr val="tx1"/>
                    </a:gs>
                    <a:gs pos="11194">
                      <a:schemeClr val="tx1"/>
                    </a:gs>
                  </a:gsLst>
                  <a:lin ang="5400000" scaled="0"/>
                </a:gradFill>
              </a:defRPr>
            </a:lvl1pPr>
          </a:lstStyle>
          <a:p>
            <a:r>
              <a:rPr lang="en-US"/>
              <a:t>Click to edit Master title style</a:t>
            </a:r>
            <a:endParaRPr lang="en-US" dirty="0"/>
          </a:p>
        </p:txBody>
      </p:sp>
      <p:sp>
        <p:nvSpPr>
          <p:cNvPr id="14" name="Rectangle 13"/>
          <p:cNvSpPr/>
          <p:nvPr userDrawn="1"/>
        </p:nvSpPr>
        <p:spPr bwMode="auto">
          <a:xfrm>
            <a:off x="10206038" y="6213475"/>
            <a:ext cx="1955800" cy="484188"/>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C:\Users\petern\AppData\Local\Temp\vmware-petern\VMwareDnD\9912bbd5\PPE_Logo_RGB_bootcamp_600x131.png"/>
          <p:cNvPicPr>
            <a:picLocks noChangeAspect="1" noChangeArrowheads="1"/>
          </p:cNvPicPr>
          <p:nvPr userDrawn="1"/>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2549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868673636"/>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84818009"/>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84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9368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469323"/>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547801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546016"/>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964062"/>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6330428"/>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3377365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p:nvPr>
        </p:nvSpPr>
        <p:spPr>
          <a:xfrm>
            <a:off x="274320" y="2122488"/>
            <a:ext cx="11889564" cy="2746375"/>
          </a:xfrm>
        </p:spPr>
        <p:txBody>
          <a:bodyPr/>
          <a:lstStyle>
            <a:lvl1pPr>
              <a:defRPr sz="8800">
                <a:gradFill>
                  <a:gsLst>
                    <a:gs pos="0">
                      <a:schemeClr val="tx1"/>
                    </a:gs>
                    <a:gs pos="11194">
                      <a:schemeClr val="tx1"/>
                    </a:gs>
                  </a:gsLst>
                  <a:lin ang="5400000" scaled="0"/>
                </a:gradFill>
              </a:defRPr>
            </a:lvl1pPr>
          </a:lstStyle>
          <a:p>
            <a:r>
              <a:rPr lang="en-US"/>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7858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2925585766"/>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5384731"/>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083920855"/>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4800">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dirty="0"/>
              <a:t>Click to edit Master text styles</a:t>
            </a:r>
          </a:p>
        </p:txBody>
      </p:sp>
    </p:spTree>
    <p:extLst>
      <p:ext uri="{BB962C8B-B14F-4D97-AF65-F5344CB8AC3E}">
        <p14:creationId xmlns:p14="http://schemas.microsoft.com/office/powerpoint/2010/main" val="4112481091"/>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8069254"/>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8371790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21653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882565134"/>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7341782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7365548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ection Title 3">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927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97137450"/>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1581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782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3611554"/>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3991191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55008" y="6482889"/>
            <a:ext cx="2798207" cy="372394"/>
          </a:xfrm>
          <a:prstGeom prst="rect">
            <a:avLst/>
          </a:prstGeom>
        </p:spPr>
        <p:txBody>
          <a:bodyPr/>
          <a:lstStyle/>
          <a:p>
            <a:pPr defTabSz="932597"/>
            <a:fld id="{FCBA4302-AB3A-4B30-AA1E-4FC776169C46}" type="datetimeFigureOut">
              <a:rPr lang="en-US" smtClean="0">
                <a:solidFill>
                  <a:srgbClr val="FFFFFF"/>
                </a:solidFill>
              </a:rPr>
              <a:pPr defTabSz="932597"/>
              <a:t>3/28/17</a:t>
            </a:fld>
            <a:endParaRPr lang="en-US" dirty="0">
              <a:solidFill>
                <a:srgbClr val="FFFFFF"/>
              </a:solidFill>
            </a:endParaRPr>
          </a:p>
        </p:txBody>
      </p:sp>
      <p:sp>
        <p:nvSpPr>
          <p:cNvPr id="6" name="Footer Placeholder 5"/>
          <p:cNvSpPr>
            <a:spLocks noGrp="1"/>
          </p:cNvSpPr>
          <p:nvPr>
            <p:ph type="ftr" sz="quarter" idx="11"/>
          </p:nvPr>
        </p:nvSpPr>
        <p:spPr>
          <a:xfrm>
            <a:off x="4119583" y="6482889"/>
            <a:ext cx="4197310" cy="372394"/>
          </a:xfrm>
          <a:prstGeom prst="rect">
            <a:avLst/>
          </a:prstGeom>
        </p:spPr>
        <p:txBody>
          <a:bodyPr/>
          <a:lstStyle/>
          <a:p>
            <a:pPr defTabSz="932597"/>
            <a:endParaRPr lang="en-US" dirty="0">
              <a:solidFill>
                <a:srgbClr val="FFFFFF"/>
              </a:solidFill>
            </a:endParaRPr>
          </a:p>
        </p:txBody>
      </p:sp>
      <p:sp>
        <p:nvSpPr>
          <p:cNvPr id="7" name="Slide Number Placeholder 6"/>
          <p:cNvSpPr>
            <a:spLocks noGrp="1"/>
          </p:cNvSpPr>
          <p:nvPr>
            <p:ph type="sldNum" sz="quarter" idx="12"/>
          </p:nvPr>
        </p:nvSpPr>
        <p:spPr>
          <a:xfrm>
            <a:off x="8783260" y="6482889"/>
            <a:ext cx="2798207" cy="372394"/>
          </a:xfrm>
          <a:prstGeom prst="rect">
            <a:avLst/>
          </a:prstGeom>
        </p:spPr>
        <p:txBody>
          <a:bodyPr/>
          <a:lstStyle/>
          <a:p>
            <a:pPr defTabSz="932597"/>
            <a:fld id="{238D2EFD-9BE3-4DA5-8511-61AA80F92140}" type="slidenum">
              <a:rPr lang="en-US" smtClean="0">
                <a:solidFill>
                  <a:srgbClr val="FFFFFF"/>
                </a:solidFill>
              </a:rPr>
              <a:pPr defTabSz="932597"/>
              <a:t>‹#›</a:t>
            </a:fld>
            <a:endParaRPr lang="en-US" dirty="0">
              <a:solidFill>
                <a:srgbClr val="FFFFFF"/>
              </a:solidFill>
            </a:endParaRPr>
          </a:p>
        </p:txBody>
      </p:sp>
    </p:spTree>
    <p:extLst>
      <p:ext uri="{BB962C8B-B14F-4D97-AF65-F5344CB8AC3E}">
        <p14:creationId xmlns:p14="http://schemas.microsoft.com/office/powerpoint/2010/main" val="2372160473"/>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userDrawn="1">
  <p:cSld name="Cloud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000" baseline="0">
                <a:solidFill>
                  <a:schemeClr val="tx1"/>
                </a:solidFill>
              </a:defRPr>
            </a:lvl1pPr>
          </a:lstStyle>
          <a:p>
            <a:r>
              <a:rPr lang="en-US" dirty="0"/>
              <a:t>Lorem ipsum dolor sit.</a:t>
            </a:r>
          </a:p>
        </p:txBody>
      </p:sp>
      <p:sp>
        <p:nvSpPr>
          <p:cNvPr id="6" name="Text Placeholder 3"/>
          <p:cNvSpPr>
            <a:spLocks noGrp="1"/>
          </p:cNvSpPr>
          <p:nvPr>
            <p:ph type="body" sz="quarter" idx="11"/>
          </p:nvPr>
        </p:nvSpPr>
        <p:spPr>
          <a:xfrm>
            <a:off x="7563970" y="1350545"/>
            <a:ext cx="4358791" cy="4949771"/>
          </a:xfrm>
        </p:spPr>
        <p:txBody>
          <a:bodyPr wrap="square">
            <a:normAutofit/>
          </a:bodyPr>
          <a:lstStyle>
            <a:lvl1pPr marL="0" indent="0">
              <a:lnSpc>
                <a:spcPct val="100000"/>
              </a:lnSpc>
              <a:spcBef>
                <a:spcPts val="1200"/>
              </a:spcBef>
              <a:spcAft>
                <a:spcPts val="1200"/>
              </a:spcAft>
              <a:buClr>
                <a:schemeClr val="tx1"/>
              </a:buClr>
              <a:buFont typeface="Wingdings" pitchFamily="2" charset="2"/>
              <a:buNone/>
              <a:defRPr sz="2400">
                <a:solidFill>
                  <a:schemeClr val="accent1"/>
                </a:solidFill>
              </a:defRPr>
            </a:lvl1pPr>
            <a:lvl2pPr marL="0" indent="0">
              <a:lnSpc>
                <a:spcPct val="100000"/>
              </a:lnSpc>
              <a:spcAft>
                <a:spcPts val="1200"/>
              </a:spcAft>
              <a:buNone/>
              <a:defRPr sz="1961">
                <a:solidFill>
                  <a:schemeClr val="tx1"/>
                </a:solidFill>
              </a:defRPr>
            </a:lvl2pPr>
            <a:lvl3pPr marL="227209" indent="0">
              <a:lnSpc>
                <a:spcPct val="100000"/>
              </a:lnSpc>
              <a:spcAft>
                <a:spcPts val="1200"/>
              </a:spcAft>
              <a:buNone/>
              <a:tabLst/>
              <a:defRPr sz="1961">
                <a:solidFill>
                  <a:schemeClr val="tx1"/>
                </a:solidFill>
              </a:defRPr>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2"/>
          <p:cNvGrpSpPr/>
          <p:nvPr userDrawn="1"/>
        </p:nvGrpSpPr>
        <p:grpSpPr>
          <a:xfrm>
            <a:off x="-1200" y="6642289"/>
            <a:ext cx="12436794" cy="360996"/>
            <a:chOff x="2577137" y="4571778"/>
            <a:chExt cx="9101124" cy="1390560"/>
          </a:xfrm>
        </p:grpSpPr>
        <p:sp>
          <p:nvSpPr>
            <p:cNvPr id="12" name="TextBox 11"/>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sp>
          <p:nvSpPr>
            <p:cNvPr id="13" name="TextBox 12"/>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32055">
                <a:lnSpc>
                  <a:spcPts val="3001"/>
                </a:lnSpc>
                <a:defRPr/>
              </a:pPr>
              <a:endParaRPr lang="en-US" sz="2856" kern="0" dirty="0">
                <a:solidFill>
                  <a:srgbClr val="FFFFFF"/>
                </a:solidFill>
                <a:latin typeface="Segoe UI Light"/>
              </a:endParaRPr>
            </a:p>
          </p:txBody>
        </p:sp>
      </p:grpSp>
    </p:spTree>
    <p:extLst>
      <p:ext uri="{BB962C8B-B14F-4D97-AF65-F5344CB8AC3E}">
        <p14:creationId xmlns:p14="http://schemas.microsoft.com/office/powerpoint/2010/main" val="1275028035"/>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userDrawn="1">
  <p:cSld name="Mission Critical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000" baseline="0">
                <a:solidFill>
                  <a:schemeClr val="tx1"/>
                </a:solidFill>
              </a:defRPr>
            </a:lvl1pPr>
          </a:lstStyle>
          <a:p>
            <a:r>
              <a:rPr lang="en-US"/>
              <a:t>Lorem ipsum dolor sit.</a:t>
            </a:r>
            <a:endParaRPr lang="en-US" dirty="0"/>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10"/>
          <p:cNvGrpSpPr/>
          <p:nvPr userDrawn="1"/>
        </p:nvGrpSpPr>
        <p:grpSpPr>
          <a:xfrm>
            <a:off x="-1200" y="6644680"/>
            <a:ext cx="12436794" cy="360970"/>
            <a:chOff x="-1200" y="6644680"/>
            <a:chExt cx="12436794" cy="360970"/>
          </a:xfrm>
        </p:grpSpPr>
        <p:sp>
          <p:nvSpPr>
            <p:cNvPr id="12" name="TextBox 11"/>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sp>
          <p:nvSpPr>
            <p:cNvPr id="8" name="TextBox 7"/>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grpSp>
      <p:sp>
        <p:nvSpPr>
          <p:cNvPr id="16" name="Text Placeholder 2"/>
          <p:cNvSpPr>
            <a:spLocks noGrp="1"/>
          </p:cNvSpPr>
          <p:nvPr>
            <p:ph type="body" sz="quarter" idx="13"/>
          </p:nvPr>
        </p:nvSpPr>
        <p:spPr>
          <a:xfrm>
            <a:off x="7564438" y="1350963"/>
            <a:ext cx="4598987" cy="4923425"/>
          </a:xfrm>
        </p:spPr>
        <p:txBody>
          <a:bodyPr/>
          <a:lstStyle>
            <a:lvl1pPr marL="0" indent="0">
              <a:lnSpc>
                <a:spcPct val="100000"/>
              </a:lnSpc>
              <a:spcBef>
                <a:spcPts val="2000"/>
              </a:spcBef>
              <a:buFontTx/>
              <a:buNone/>
              <a:defRPr sz="3200">
                <a:solidFill>
                  <a:srgbClr val="C00000"/>
                </a:solidFill>
              </a:defRPr>
            </a:lvl1pPr>
            <a:lvl2pPr marL="342900" indent="0">
              <a:lnSpc>
                <a:spcPct val="100000"/>
              </a:lnSpc>
              <a:spcBef>
                <a:spcPts val="2000"/>
              </a:spcBef>
              <a:buFontTx/>
              <a:buNone/>
              <a:defRPr/>
            </a:lvl2pPr>
            <a:lvl3pPr marL="571500" indent="0">
              <a:lnSpc>
                <a:spcPct val="100000"/>
              </a:lnSpc>
              <a:spcBef>
                <a:spcPts val="2000"/>
              </a:spcBef>
              <a:buFontTx/>
              <a:buNone/>
              <a:defRPr/>
            </a:lvl3pPr>
            <a:lvl4pPr marL="800100" indent="0">
              <a:lnSpc>
                <a:spcPct val="100000"/>
              </a:lnSpc>
              <a:spcBef>
                <a:spcPts val="2000"/>
              </a:spcBef>
              <a:buFontTx/>
              <a:buNone/>
              <a:defRPr/>
            </a:lvl4pPr>
            <a:lvl5pPr marL="1028700" indent="0">
              <a:lnSpc>
                <a:spcPct val="100000"/>
              </a:lnSpc>
              <a:spcBef>
                <a:spcPts val="2000"/>
              </a:spcBef>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6229484"/>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5987213" y="6682039"/>
            <a:ext cx="376411" cy="286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ACF3DA1-47D3-4ECF-AF30-D85A88EB0BF4}" type="slidenum">
              <a:rPr lang="en-US" altLang="en-US" sz="1224">
                <a:solidFill>
                  <a:srgbClr val="FFFFFF"/>
                </a:solidFill>
                <a:latin typeface="Calibri" pitchFamily="34" charset="0"/>
              </a:rPr>
              <a:pPr/>
              <a:t>‹#›</a:t>
            </a:fld>
            <a:endParaRPr lang="en-US" altLang="en-US" sz="1428" dirty="0">
              <a:solidFill>
                <a:srgbClr val="FFFFFF"/>
              </a:solidFill>
              <a:latin typeface="Calibri" pitchFamily="34" charset="0"/>
            </a:endParaRPr>
          </a:p>
        </p:txBody>
      </p:sp>
      <p:sp>
        <p:nvSpPr>
          <p:cNvPr id="2" name="Title 1"/>
          <p:cNvSpPr>
            <a:spLocks noGrp="1"/>
          </p:cNvSpPr>
          <p:nvPr>
            <p:ph type="title"/>
          </p:nvPr>
        </p:nvSpPr>
        <p:spPr>
          <a:noFill/>
        </p:spPr>
        <p:txBody>
          <a:bodyPr rtlCol="0"/>
          <a:lstStyle>
            <a:lvl1pPr marL="0" indent="0" algn="ctr" defTabSz="-14143806" rtl="0" eaLnBrk="1" fontAlgn="base" hangingPunct="1">
              <a:spcBef>
                <a:spcPct val="0"/>
              </a:spcBef>
              <a:spcAft>
                <a:spcPct val="0"/>
              </a:spcAft>
              <a:defRPr lang="en-US" sz="2856" b="1" dirty="0">
                <a:solidFill>
                  <a:schemeClr val="tx2"/>
                </a:solidFill>
                <a:latin typeface="+mj-lt"/>
                <a:ea typeface="+mj-ea"/>
                <a:cs typeface="Segoe UI"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274642" y="1212851"/>
            <a:ext cx="11887198" cy="1503040"/>
          </a:xfrm>
          <a:prstGeom prst="rect">
            <a:avLst/>
          </a:prstGeom>
        </p:spPr>
        <p:txBody>
          <a:bodyPr rtlCol="0"/>
          <a:lstStyle>
            <a:lvl1pPr>
              <a:buClrTx/>
              <a:buFont typeface="Wingdings" pitchFamily="2" charset="2"/>
              <a:buChar char="§"/>
              <a:defRPr sz="2040" b="1">
                <a:latin typeface="Calibri" pitchFamily="34" charset="0"/>
              </a:defRPr>
            </a:lvl1pPr>
            <a:lvl2pPr>
              <a:buClrTx/>
              <a:buFont typeface="Wingdings" pitchFamily="2" charset="2"/>
              <a:buChar char="o"/>
              <a:defRPr sz="1836" b="0">
                <a:latin typeface="Calibri Light" pitchFamily="34" charset="0"/>
              </a:defRPr>
            </a:lvl2pPr>
            <a:lvl3pPr>
              <a:buClrTx/>
              <a:buFont typeface="Wingdings" pitchFamily="2" charset="2"/>
              <a:buChar char="o"/>
              <a:defRPr sz="1632" b="0">
                <a:latin typeface="Calibri Light" pitchFamily="34" charset="0"/>
              </a:defRPr>
            </a:lvl3pPr>
            <a:lvl4pPr>
              <a:buClrTx/>
              <a:buFont typeface="Wingdings" pitchFamily="2" charset="2"/>
              <a:buChar char="o"/>
              <a:defRPr sz="1428" b="0">
                <a:latin typeface="Calibri Light" pitchFamily="34" charset="0"/>
              </a:defRPr>
            </a:lvl4pPr>
            <a:lvl5pPr>
              <a:buClrTx/>
              <a:buFont typeface="Wingdings" pitchFamily="2" charset="2"/>
              <a:buChar char="o"/>
              <a:defRPr sz="1224"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3666957"/>
      </p:ext>
    </p:extLst>
  </p:cSld>
  <p:clrMapOvr>
    <a:masterClrMapping/>
  </p:clrMapOvr>
  <p:transition>
    <p:fade/>
  </p:transition>
  <p:hf sldNum="0" hdr="0" ftr="0" dt="0"/>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08789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129449"/>
            <a:ext cx="11889564" cy="917575"/>
          </a:xfrm>
        </p:spPr>
        <p:txBody>
          <a:bodyPr/>
          <a:lstStyle>
            <a:lvl1pPr>
              <a:defRPr sz="6000"/>
            </a:lvl1pPr>
          </a:lstStyle>
          <a:p>
            <a:r>
              <a:rPr lang="en-US" dirty="0"/>
              <a:t>Thank you</a:t>
            </a:r>
          </a:p>
        </p:txBody>
      </p:sp>
      <p:pic>
        <p:nvPicPr>
          <p:cNvPr id="4"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48171" y="5438603"/>
            <a:ext cx="881733" cy="1925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petern\AppData\Local\Temp\vmware-petern\VMwareDnD\8013908a\PPE_Logo_RGB_bootcamp_600x131.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713940"/>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userDrawn="1">
  <p:cSld name="Mission Critical Section">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3"/>
            <a:ext cx="8219813" cy="1828800"/>
          </a:xfrm>
        </p:spPr>
        <p:txBody>
          <a:bodyPr/>
          <a:lstStyle>
            <a:lvl1pPr>
              <a:defRPr sz="6001" baseline="0"/>
            </a:lvl1pPr>
          </a:lstStyle>
          <a:p>
            <a:r>
              <a:rPr lang="en-US"/>
              <a:t>Click to edit Master title style</a:t>
            </a:r>
            <a:endParaRPr lang="en-US" dirty="0"/>
          </a:p>
        </p:txBody>
      </p:sp>
    </p:spTree>
    <p:extLst>
      <p:ext uri="{BB962C8B-B14F-4D97-AF65-F5344CB8AC3E}">
        <p14:creationId xmlns:p14="http://schemas.microsoft.com/office/powerpoint/2010/main" val="17463488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cSld name="3_Blank">
    <p:spTree>
      <p:nvGrpSpPr>
        <p:cNvPr id="1" name=""/>
        <p:cNvGrpSpPr/>
        <p:nvPr/>
      </p:nvGrpSpPr>
      <p:grpSpPr>
        <a:xfrm>
          <a:off x="0" y="0"/>
          <a:ext cx="0" cy="0"/>
          <a:chOff x="0" y="0"/>
          <a:chExt cx="0" cy="0"/>
        </a:xfrm>
      </p:grpSpPr>
      <p:sp>
        <p:nvSpPr>
          <p:cNvPr id="5" name="TextBox 5"/>
          <p:cNvSpPr txBox="1">
            <a:spLocks noChangeArrowheads="1"/>
          </p:cNvSpPr>
          <p:nvPr/>
        </p:nvSpPr>
        <p:spPr bwMode="auto">
          <a:xfrm>
            <a:off x="5987213" y="6682039"/>
            <a:ext cx="369012" cy="280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261EC2C-A78A-4E63-8952-DC8B66DB96A4}" type="slidenum">
              <a:rPr lang="en-US" altLang="en-US" sz="1224">
                <a:solidFill>
                  <a:srgbClr val="FFFFFF"/>
                </a:solidFill>
                <a:latin typeface="Calibri" pitchFamily="34" charset="0"/>
              </a:rPr>
              <a:pPr/>
              <a:t>‹#›</a:t>
            </a:fld>
            <a:endParaRPr lang="en-US" altLang="en-US" sz="1428" dirty="0">
              <a:solidFill>
                <a:srgbClr val="FFFFFF"/>
              </a:solidFill>
              <a:latin typeface="Calibri" pitchFamily="34" charset="0"/>
            </a:endParaRPr>
          </a:p>
        </p:txBody>
      </p:sp>
      <p:sp>
        <p:nvSpPr>
          <p:cNvPr id="2" name="Title 1"/>
          <p:cNvSpPr>
            <a:spLocks noGrp="1"/>
          </p:cNvSpPr>
          <p:nvPr>
            <p:ph type="title"/>
          </p:nvPr>
        </p:nvSpPr>
        <p:spPr/>
        <p:txBody>
          <a:bodyPr rtlCol="0"/>
          <a:lstStyle/>
          <a:p>
            <a:r>
              <a:rPr lang="en-US"/>
              <a:t>Click to edit Master title style</a:t>
            </a:r>
          </a:p>
        </p:txBody>
      </p:sp>
    </p:spTree>
    <p:extLst>
      <p:ext uri="{BB962C8B-B14F-4D97-AF65-F5344CB8AC3E}">
        <p14:creationId xmlns:p14="http://schemas.microsoft.com/office/powerpoint/2010/main" val="615229163"/>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userDrawn="1">
  <p:cSld name="Title Slide 2">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r>
              <a:rPr lang="en-US" dirty="0">
                <a:solidFill>
                  <a:srgbClr val="505050"/>
                </a:soli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solidFill>
                  <a:srgbClr val="505050"/>
                </a:solidFill>
              </a:rPr>
              <a:pPr/>
              <a:t>‹#›</a:t>
            </a:fld>
            <a:endParaRPr lang="en-US" dirty="0">
              <a:solidFill>
                <a:srgbClr val="505050"/>
              </a:solidFill>
            </a:endParaRPr>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638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lvl1pPr>
              <a:defRPr>
                <a:solidFill>
                  <a:srgbClr val="898989"/>
                </a:solidFill>
              </a:defRPr>
            </a:lvl1pPr>
          </a:lstStyle>
          <a:p>
            <a:r>
              <a:rPr dirty="0"/>
              <a:t>Microsoft Confidential</a:t>
            </a:r>
          </a:p>
        </p:txBody>
      </p:sp>
      <p:sp>
        <p:nvSpPr>
          <p:cNvPr id="3" name="Slide Number Placeholder 2"/>
          <p:cNvSpPr>
            <a:spLocks noGrp="1"/>
          </p:cNvSpPr>
          <p:nvPr>
            <p:ph type="sldNum" sz="quarter" idx="11"/>
          </p:nvPr>
        </p:nvSpPr>
        <p:spPr>
          <a:xfrm>
            <a:off x="11595101" y="6565392"/>
            <a:ext cx="566737" cy="137160"/>
          </a:xfrm>
          <a:prstGeom prst="rect">
            <a:avLst/>
          </a:prstGeom>
        </p:spPr>
        <p:txBody>
          <a:bodyPr/>
          <a:lstStyle>
            <a:lvl1pPr algn="r">
              <a:defRPr>
                <a:solidFill>
                  <a:srgbClr val="898989"/>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3362678909"/>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reserve="1" userDrawn="1">
  <p:cSld name="Title Slide Oran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4703" y="6746556"/>
            <a:ext cx="882408" cy="1926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954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preserve="1" userDrawn="1">
  <p:cSld name="Title &amp; Photo Oran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213011"/>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preserve="1" userDrawn="1">
  <p:cSld name="Blank Oran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5471691"/>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16921932"/>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reserve="1" userDrawn="1">
  <p:cSld name="Small Title Only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974595158"/>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preserve="1" userDrawn="1">
  <p:cSld name="Section Title Oran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71787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41422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C00000"/>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084327696"/>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479568388"/>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1220232"/>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804408545"/>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639674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preserve="1" userDrawn="1">
  <p:cSld name="Title Only Orang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1393161187"/>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
        <p:nvSpPr>
          <p:cNvPr id="5" name="Rectangle 4"/>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9728726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60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1796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3108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41801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435777"/>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7230738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7200" y="6565392"/>
            <a:ext cx="3937000" cy="137160"/>
          </a:xfrm>
          <a:prstGeom prst="rect">
            <a:avLst/>
          </a:prstGeom>
        </p:spPr>
        <p:txBody>
          <a:bodyPr/>
          <a:lstStyle>
            <a:lvl1pPr>
              <a:defRPr>
                <a:solidFill>
                  <a:schemeClr val="tx2"/>
                </a:solidFill>
              </a:defRPr>
            </a:lvl1pPr>
          </a:lstStyle>
          <a:p>
            <a:pPr defTabSz="931863" fontAlgn="base">
              <a:spcBef>
                <a:spcPct val="0"/>
              </a:spcBef>
              <a:spcAft>
                <a:spcPct val="0"/>
              </a:spcAft>
            </a:pPr>
            <a:r>
              <a:rPr sz="2400" dirty="0">
                <a:solidFill>
                  <a:srgbClr val="505050"/>
                </a:solidFill>
                <a:ea typeface="MS PGothic" charset="0"/>
              </a:rPr>
              <a:t>Microsoft Confidential</a:t>
            </a:r>
          </a:p>
        </p:txBody>
      </p:sp>
      <p:sp>
        <p:nvSpPr>
          <p:cNvPr id="6" name="Slide Number Placeholder 5"/>
          <p:cNvSpPr>
            <a:spLocks noGrp="1"/>
          </p:cNvSpPr>
          <p:nvPr>
            <p:ph type="sldNum" sz="quarter" idx="12"/>
          </p:nvPr>
        </p:nvSpPr>
        <p:spPr>
          <a:xfrm>
            <a:off x="11595101" y="6565392"/>
            <a:ext cx="566737" cy="137160"/>
          </a:xfrm>
          <a:prstGeom prst="rect">
            <a:avLst/>
          </a:prstGeom>
        </p:spPr>
        <p:txBody>
          <a:bodyPr/>
          <a:lstStyle>
            <a:lvl1pPr>
              <a:defRPr>
                <a:solidFill>
                  <a:schemeClr val="tx2"/>
                </a:solidFill>
              </a:defRPr>
            </a:lvl1pPr>
          </a:lstStyle>
          <a:p>
            <a:pPr defTabSz="931863" fontAlgn="base">
              <a:spcBef>
                <a:spcPct val="0"/>
              </a:spcBef>
              <a:spcAft>
                <a:spcPct val="0"/>
              </a:spcAft>
            </a:pPr>
            <a:fld id="{27258FFF-F925-446B-8502-81C933981705}" type="slidenum">
              <a:rPr sz="2400" smtClean="0">
                <a:solidFill>
                  <a:srgbClr val="505050"/>
                </a:solidFill>
                <a:ea typeface="MS PGothic" charset="0"/>
              </a:rPr>
              <a:pPr defTabSz="931863" fontAlgn="base">
                <a:spcBef>
                  <a:spcPct val="0"/>
                </a:spcBef>
                <a:spcAft>
                  <a:spcPct val="0"/>
                </a:spcAft>
              </a:pPr>
              <a:t>‹#›</a:t>
            </a:fld>
            <a:endParaRPr sz="2400" dirty="0">
              <a:solidFill>
                <a:srgbClr val="505050"/>
              </a:solidFill>
              <a:ea typeface="MS PGothic" charset="0"/>
            </a:endParaRPr>
          </a:p>
        </p:txBody>
      </p:sp>
      <p:sp>
        <p:nvSpPr>
          <p:cNvPr id="7" name="Text Placeholder 4"/>
          <p:cNvSpPr>
            <a:spLocks noGrp="1"/>
          </p:cNvSpPr>
          <p:nvPr>
            <p:ph type="body" sz="quarter" idx="13"/>
          </p:nvPr>
        </p:nvSpPr>
        <p:spPr>
          <a:xfrm>
            <a:off x="0" y="369116"/>
            <a:ext cx="11247438" cy="1024684"/>
          </a:xfrm>
          <a:prstGeom prst="rect">
            <a:avLst/>
          </a:prstGeom>
        </p:spPr>
        <p:txBody>
          <a:bodyPr lIns="457200" tIns="91440" rIns="146304" bIns="91440">
            <a:noAutofit/>
          </a:bodyPr>
          <a:lstStyle>
            <a:lvl1pPr marL="0" indent="0" algn="l" defTabSz="932742" rtl="0" eaLnBrk="1" latinLnBrk="0" hangingPunct="1">
              <a:lnSpc>
                <a:spcPct val="90000"/>
              </a:lnSpc>
              <a:spcBef>
                <a:spcPct val="0"/>
              </a:spcBef>
              <a:spcAft>
                <a:spcPts val="2400"/>
              </a:spcAft>
              <a:buFontTx/>
              <a:buNone/>
              <a:defRPr lang="en-US" sz="4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dirty="0"/>
              <a:t>Click to edit Master text</a:t>
            </a:r>
          </a:p>
        </p:txBody>
      </p:sp>
      <p:sp>
        <p:nvSpPr>
          <p:cNvPr id="5" name="Rectangle 4"/>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604755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819399477"/>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p:cSld name="36pt Title/24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rgbClr val="BA141A"/>
                </a:solidFill>
              </a:defRPr>
            </a:lvl1pPr>
          </a:lstStyle>
          <a:p>
            <a:pPr marL="0" lvl="0">
              <a:lnSpc>
                <a:spcPts val="3600"/>
              </a:lnSpc>
              <a:spcBef>
                <a:spcPts val="864"/>
              </a:spcBef>
            </a:pPr>
            <a:r>
              <a:rPr lang="en-US"/>
              <a:t>Lorem Ipsum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dirty="0">
                <a:solidFill>
                  <a:srgbClr val="505050">
                    <a:tint val="75000"/>
                  </a:srgbClr>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lvl1pPr>
          </a:lstStyle>
          <a:p>
            <a:fld id="{27258FFF-F925-446B-8502-81C933981705}" type="slidenum">
              <a:rPr smtClean="0">
                <a:solidFill>
                  <a:srgbClr val="505050">
                    <a:tint val="75000"/>
                  </a:srgbClr>
                </a:solidFill>
              </a:rPr>
              <a:pPr/>
              <a:t>‹#›</a:t>
            </a:fld>
            <a:endParaRPr dirty="0">
              <a:solidFill>
                <a:srgbClr val="505050">
                  <a:tint val="75000"/>
                </a:srgbClr>
              </a:solidFill>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400">
                <a:latin typeface="+mn-lt"/>
              </a:defRPr>
            </a:lvl1pPr>
            <a:lvl2pPr marL="690563" indent="-233363">
              <a:spcBef>
                <a:spcPts val="1200"/>
              </a:spcBef>
              <a:buSzPct val="100000"/>
              <a:buFont typeface="Segoe UI" pitchFamily="34" charset="0"/>
              <a:buChar char="‐"/>
              <a:defRPr sz="2000"/>
            </a:lvl2pPr>
            <a:lvl3pPr marL="1147763" indent="-233363">
              <a:spcBef>
                <a:spcPts val="1200"/>
              </a:spcBef>
              <a:buFont typeface="Wingdings" pitchFamily="2" charset="2"/>
              <a:buChar char="§"/>
              <a:defRPr sz="1800"/>
            </a:lvl3pPr>
            <a:lvl4pPr marL="1600200" indent="-342900">
              <a:spcBef>
                <a:spcPts val="1200"/>
              </a:spcBef>
              <a:buFont typeface="+mj-lt"/>
              <a:buAutoNum type="arabicPeriod"/>
              <a:defRPr sz="1600"/>
            </a:lvl4pPr>
            <a:lvl5pPr marL="1946275" indent="-342900">
              <a:spcBef>
                <a:spcPts val="1200"/>
              </a:spcBef>
              <a:buFont typeface="+mj-lt"/>
              <a:buAutoNum type="alphaLcParenR"/>
              <a:defRPr sz="1600"/>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3923913"/>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607718"/>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907974487"/>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7075405"/>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5839277"/>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lIns="146304" tIns="91440" rIns="146304" bIns="91440"/>
          <a:lstStyle>
            <a:lvl1pPr algn="l">
              <a:defRPr sz="5199">
                <a:solidFill>
                  <a:schemeClr val="tx2"/>
                </a:solidFill>
                <a:latin typeface="+mj-lt"/>
              </a:defRPr>
            </a:lvl1pPr>
          </a:lstStyle>
          <a:p>
            <a:r>
              <a:rPr lang="en-US" dirty="0"/>
              <a:t>Click to edit Master title style</a:t>
            </a:r>
          </a:p>
        </p:txBody>
      </p:sp>
    </p:spTree>
    <p:extLst>
      <p:ext uri="{BB962C8B-B14F-4D97-AF65-F5344CB8AC3E}">
        <p14:creationId xmlns:p14="http://schemas.microsoft.com/office/powerpoint/2010/main" val="117795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37" y="-635"/>
            <a:ext cx="12435840" cy="6995160"/>
          </a:xfrm>
          <a:prstGeom prst="rect">
            <a:avLst/>
          </a:prstGeom>
        </p:spPr>
      </p:pic>
      <p:sp>
        <p:nvSpPr>
          <p:cNvPr id="2" name="Rectangle 1"/>
          <p:cNvSpPr/>
          <p:nvPr/>
        </p:nvSpPr>
        <p:spPr bwMode="auto">
          <a:xfrm>
            <a:off x="5757799" y="2145701"/>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1"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81"/>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1477" y="6164264"/>
            <a:ext cx="1686560" cy="363259"/>
          </a:xfrm>
          <a:prstGeom prst="rect">
            <a:avLst/>
          </a:prstGeom>
        </p:spPr>
      </p:pic>
    </p:spTree>
    <p:extLst>
      <p:ext uri="{BB962C8B-B14F-4D97-AF65-F5344CB8AC3E}">
        <p14:creationId xmlns:p14="http://schemas.microsoft.com/office/powerpoint/2010/main" val="2287023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214194"/>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p:nvSpPr>
        <p:spPr bwMode="auto">
          <a:xfrm>
            <a:off x="271400" y="2125665"/>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401"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5"/>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597" y="6164264"/>
            <a:ext cx="1686560" cy="363259"/>
          </a:xfrm>
          <a:prstGeom prst="rect">
            <a:avLst/>
          </a:prstGeom>
        </p:spPr>
      </p:pic>
    </p:spTree>
    <p:extLst>
      <p:ext uri="{BB962C8B-B14F-4D97-AF65-F5344CB8AC3E}">
        <p14:creationId xmlns:p14="http://schemas.microsoft.com/office/powerpoint/2010/main" val="398947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9"/>
            <a:ext cx="6399212"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5401" spc="-101"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p:nvSpPr>
        <p:spPr bwMode="auto">
          <a:xfrm>
            <a:off x="457200" y="479427"/>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p:nvSpPr>
        <p:spPr bwMode="auto">
          <a:xfrm>
            <a:off x="457200" y="880969"/>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5674" y="6149342"/>
            <a:ext cx="1702251" cy="365760"/>
          </a:xfrm>
          <a:prstGeom prst="rect">
            <a:avLst/>
          </a:prstGeom>
        </p:spPr>
      </p:pic>
    </p:spTree>
    <p:extLst>
      <p:ext uri="{BB962C8B-B14F-4D97-AF65-F5344CB8AC3E}">
        <p14:creationId xmlns:p14="http://schemas.microsoft.com/office/powerpoint/2010/main" val="3973799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2"/>
            <a:ext cx="11887200" cy="2025683"/>
          </a:xfrm>
        </p:spPr>
        <p:txBody>
          <a:bodyPr/>
          <a:lstStyle>
            <a:lvl1pPr marL="0" indent="0">
              <a:buNone/>
              <a:defRPr>
                <a:gradFill>
                  <a:gsLst>
                    <a:gs pos="1250">
                      <a:schemeClr val="tx2"/>
                    </a:gs>
                    <a:gs pos="99000">
                      <a:schemeClr val="tx2"/>
                    </a:gs>
                  </a:gsLst>
                  <a:lin ang="5400000" scaled="0"/>
                </a:gradFill>
              </a:defRPr>
            </a:lvl1pPr>
            <a:lvl2pPr marL="0" indent="0">
              <a:buFontTx/>
              <a:buNone/>
              <a:defRPr sz="2001"/>
            </a:lvl2pPr>
            <a:lvl3pPr marL="228638" indent="0">
              <a:buNone/>
              <a:defRPr/>
            </a:lvl3pPr>
            <a:lvl4pPr marL="457274" indent="0">
              <a:buNone/>
              <a:defRPr/>
            </a:lvl4pPr>
            <a:lvl5pPr marL="68591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1733250"/>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2"/>
            <a:ext cx="11887200" cy="2025683"/>
          </a:xfrm>
        </p:spPr>
        <p:txBody>
          <a:bodyPr/>
          <a:lstStyle>
            <a:lvl1pPr marL="0" indent="0">
              <a:buNone/>
              <a:defRPr>
                <a:gradFill>
                  <a:gsLst>
                    <a:gs pos="1250">
                      <a:schemeClr val="tx1"/>
                    </a:gs>
                    <a:gs pos="99000">
                      <a:schemeClr val="tx1"/>
                    </a:gs>
                  </a:gsLst>
                  <a:lin ang="5400000" scaled="0"/>
                </a:gradFill>
              </a:defRPr>
            </a:lvl1pPr>
            <a:lvl2pPr marL="0" indent="0">
              <a:buFontTx/>
              <a:buNone/>
              <a:defRPr sz="2001"/>
            </a:lvl2pPr>
            <a:lvl3pPr marL="228638" indent="0">
              <a:buNone/>
              <a:defRPr/>
            </a:lvl3pPr>
            <a:lvl4pPr marL="457274" indent="0">
              <a:buNone/>
              <a:defRPr/>
            </a:lvl4pPr>
            <a:lvl5pPr marL="68591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915693"/>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37994"/>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1656656"/>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37994"/>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7438217"/>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68881"/>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881"/>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4514033"/>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68881"/>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881"/>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9194681"/>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2425792"/>
          </a:xfrm>
        </p:spPr>
        <p:txBody>
          <a:bodyPr wrap="square">
            <a:spAutoFit/>
          </a:bodyPr>
          <a:lstStyle>
            <a:lvl1pPr marL="287385" indent="-287385">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1"/>
            <a:ext cx="5486399" cy="2425792"/>
          </a:xfrm>
        </p:spPr>
        <p:txBody>
          <a:bodyPr wrap="square">
            <a:spAutoFit/>
          </a:bodyPr>
          <a:lstStyle>
            <a:lvl1pPr marL="287385" indent="-287385">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3709963"/>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2425792"/>
          </a:xfrm>
        </p:spPr>
        <p:txBody>
          <a:bodyPr wrap="square">
            <a:spAutoFit/>
          </a:bodyPr>
          <a:lstStyle>
            <a:lvl1pPr marL="287385" indent="-287385">
              <a:spcBef>
                <a:spcPts val="1224"/>
              </a:spcBef>
              <a:buClr>
                <a:schemeClr val="tx1"/>
              </a:buClr>
              <a:buFont typeface="Arial" pitchFamily="34" charset="0"/>
              <a:buChar char="•"/>
              <a:defRPr sz="3200"/>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1"/>
            <a:ext cx="5486399" cy="2425792"/>
          </a:xfrm>
        </p:spPr>
        <p:txBody>
          <a:bodyPr wrap="square">
            <a:spAutoFit/>
          </a:bodyPr>
          <a:lstStyle>
            <a:lvl1pPr marL="287385" indent="-287385">
              <a:spcBef>
                <a:spcPts val="1224"/>
              </a:spcBef>
              <a:buClr>
                <a:schemeClr val="tx1"/>
              </a:buClr>
              <a:buFont typeface="Arial" pitchFamily="34" charset="0"/>
              <a:buChar char="•"/>
              <a:defRPr sz="3200"/>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24068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368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95250567"/>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6063096"/>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preserve="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1" y="3954465"/>
            <a:ext cx="10058400"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81509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preserve="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857463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preserve="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234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showMasterSp="0" preserve="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57929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showMasterSp="0" preserve="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222125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6576211"/>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preserve="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53637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showMasterSp="0" preserve="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40889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preserve="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403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30342768"/>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showMasterSp="0"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625" fontAlgn="base">
              <a:spcBef>
                <a:spcPct val="0"/>
              </a:spcBef>
              <a:spcAft>
                <a:spcPct val="0"/>
              </a:spcAft>
            </a:pPr>
            <a:endParaRPr lang="en-US" sz="148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58"/>
            <a:ext cx="11887199" cy="1996444"/>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60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70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6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116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7359390"/>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442"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64237" y="3145042"/>
            <a:ext cx="3278492" cy="704445"/>
          </a:xfrm>
          <a:prstGeom prst="rect">
            <a:avLst/>
          </a:prstGeom>
        </p:spPr>
      </p:pic>
    </p:spTree>
    <p:extLst>
      <p:ext uri="{BB962C8B-B14F-4D97-AF65-F5344CB8AC3E}">
        <p14:creationId xmlns:p14="http://schemas.microsoft.com/office/powerpoint/2010/main" val="27416230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4002"/>
          </a:xfrm>
          <a:prstGeom prst="rect">
            <a:avLst/>
          </a:prstGeom>
        </p:spPr>
        <p:txBody>
          <a:bodyPr/>
          <a:lstStyle>
            <a:lvl1pPr marL="290560" indent="-29056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94" indent="-281033">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154" indent="-29056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791" indent="-228638">
              <a:buClr>
                <a:schemeClr val="tx1"/>
              </a:buClr>
              <a:buSzPct val="90000"/>
              <a:buFont typeface="Arial" pitchFamily="34" charset="0"/>
              <a:buChar char="•"/>
              <a:defRPr sz="240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428" indent="-228638">
              <a:buClr>
                <a:schemeClr val="tx1"/>
              </a:buClr>
              <a:buSzPct val="90000"/>
              <a:buFont typeface="Arial" pitchFamily="34" charset="0"/>
              <a:buChar char="•"/>
              <a:defRPr sz="200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1"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10258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006127910"/>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preserve="1">
  <p:cSld name="Title Slide Photo_Option">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434704" cy="6994521"/>
          </a:xfrm>
          <a:prstGeom prst="rect">
            <a:avLst/>
          </a:prstGeom>
        </p:spPr>
      </p:pic>
      <p:sp>
        <p:nvSpPr>
          <p:cNvPr id="2" name="Rectangle 1"/>
          <p:cNvSpPr/>
          <p:nvPr/>
        </p:nvSpPr>
        <p:spPr bwMode="auto">
          <a:xfrm>
            <a:off x="271400" y="2125665"/>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401"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5"/>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p:nvSpPr>
        <p:spPr bwMode="auto">
          <a:xfrm>
            <a:off x="457200" y="479427"/>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p:nvSpPr>
        <p:spPr bwMode="auto">
          <a:xfrm>
            <a:off x="457200" y="880969"/>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5674" y="6149342"/>
            <a:ext cx="1702251" cy="365760"/>
          </a:xfrm>
          <a:prstGeom prst="rect">
            <a:avLst/>
          </a:prstGeom>
        </p:spPr>
      </p:pic>
    </p:spTree>
    <p:extLst>
      <p:ext uri="{BB962C8B-B14F-4D97-AF65-F5344CB8AC3E}">
        <p14:creationId xmlns:p14="http://schemas.microsoft.com/office/powerpoint/2010/main" val="128649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1" spc="-101"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731513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7199" y="6149342"/>
            <a:ext cx="1707456" cy="365760"/>
          </a:xfrm>
          <a:prstGeom prst="rect">
            <a:avLst/>
          </a:prstGeom>
        </p:spPr>
      </p:pic>
      <p:sp>
        <p:nvSpPr>
          <p:cNvPr id="8" name="Rectangle 7"/>
          <p:cNvSpPr/>
          <p:nvPr/>
        </p:nvSpPr>
        <p:spPr bwMode="auto">
          <a:xfrm>
            <a:off x="457200" y="479427"/>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p:nvSpPr>
        <p:spPr bwMode="auto">
          <a:xfrm>
            <a:off x="457200" y="880969"/>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3472734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showMasterSp="0"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2"/>
            <a:ext cx="11887200" cy="2025683"/>
          </a:xfrm>
        </p:spPr>
        <p:txBody>
          <a:bodyPr/>
          <a:lstStyle>
            <a:lvl1pPr marL="0" indent="0">
              <a:buNone/>
              <a:defRPr>
                <a:gradFill>
                  <a:gsLst>
                    <a:gs pos="1250">
                      <a:schemeClr val="tx1"/>
                    </a:gs>
                    <a:gs pos="99000">
                      <a:schemeClr val="tx1"/>
                    </a:gs>
                  </a:gsLst>
                  <a:lin ang="5400000" scaled="0"/>
                </a:gradFill>
              </a:defRPr>
            </a:lvl1pPr>
            <a:lvl2pPr marL="0" indent="0">
              <a:buFontTx/>
              <a:buNone/>
              <a:defRPr sz="2001"/>
            </a:lvl2pPr>
            <a:lvl3pPr marL="228638" indent="0">
              <a:buNone/>
              <a:defRPr/>
            </a:lvl3pPr>
            <a:lvl4pPr marL="457274" indent="0">
              <a:buNone/>
              <a:defRPr/>
            </a:lvl4pPr>
            <a:lvl5pPr marL="68591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9615475"/>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37994"/>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7682280"/>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0"/>
            <a:ext cx="5486399" cy="1914883"/>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0"/>
            <a:ext cx="5486399" cy="1914883"/>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926636"/>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2425792"/>
          </a:xfrm>
        </p:spPr>
        <p:txBody>
          <a:bodyPr wrap="square">
            <a:spAutoFit/>
          </a:bodyPr>
          <a:lstStyle>
            <a:lvl1pPr marL="287385" indent="-287385">
              <a:spcBef>
                <a:spcPts val="1224"/>
              </a:spcBef>
              <a:buClr>
                <a:schemeClr val="tx1"/>
              </a:buClr>
              <a:buFont typeface="Arial" pitchFamily="34" charset="0"/>
              <a:buChar char="•"/>
              <a:defRPr sz="3200"/>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1"/>
            <a:ext cx="5486399" cy="2425792"/>
          </a:xfrm>
        </p:spPr>
        <p:txBody>
          <a:bodyPr wrap="square">
            <a:spAutoFit/>
          </a:bodyPr>
          <a:lstStyle>
            <a:lvl1pPr marL="287385" indent="-287385">
              <a:spcBef>
                <a:spcPts val="1224"/>
              </a:spcBef>
              <a:buClr>
                <a:schemeClr val="tx1"/>
              </a:buClr>
              <a:buFont typeface="Arial" pitchFamily="34" charset="0"/>
              <a:buChar char="•"/>
              <a:defRPr sz="3200"/>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659236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562351"/>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28066455"/>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showMasterSp="0" preserve="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1" y="3954461"/>
            <a:ext cx="10058400"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705524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preserve="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597173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19219089"/>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preserve="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0659359"/>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preserve="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7871919"/>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preserve="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2901752"/>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7"/>
            <a:ext cx="5486399" cy="2013500"/>
          </a:xfrm>
        </p:spPr>
        <p:txBody>
          <a:bodyPr>
            <a:spAutoFit/>
          </a:bodyPr>
          <a:lstStyle>
            <a:lvl1pPr>
              <a:defRPr sz="660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7"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73137327"/>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1596186"/>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showMasterSp="0" preserve="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231796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762636147"/>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preserve="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2337181"/>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showMasterSp="0" preserve="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4855308"/>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625" fontAlgn="base">
              <a:spcBef>
                <a:spcPct val="0"/>
              </a:spcBef>
              <a:spcAft>
                <a:spcPct val="0"/>
              </a:spcAft>
            </a:pPr>
            <a:endParaRPr lang="en-US" sz="148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58"/>
            <a:ext cx="11887199" cy="1996444"/>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60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70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6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116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7496375"/>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442"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9230" y="3145042"/>
            <a:ext cx="3288506" cy="704445"/>
          </a:xfrm>
          <a:prstGeom prst="rect">
            <a:avLst/>
          </a:prstGeom>
        </p:spPr>
      </p:pic>
    </p:spTree>
    <p:extLst>
      <p:ext uri="{BB962C8B-B14F-4D97-AF65-F5344CB8AC3E}">
        <p14:creationId xmlns:p14="http://schemas.microsoft.com/office/powerpoint/2010/main" val="4028479802"/>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4002"/>
          </a:xfrm>
          <a:prstGeom prst="rect">
            <a:avLst/>
          </a:prstGeom>
        </p:spPr>
        <p:txBody>
          <a:bodyPr/>
          <a:lstStyle>
            <a:lvl1pPr marL="290560" indent="-29056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94" indent="-281033">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154" indent="-29056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791" indent="-228638">
              <a:buClr>
                <a:schemeClr val="tx1"/>
              </a:buClr>
              <a:buSzPct val="90000"/>
              <a:buFont typeface="Arial" pitchFamily="34" charset="0"/>
              <a:buChar char="•"/>
              <a:defRPr sz="240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428" indent="-228638">
              <a:buClr>
                <a:schemeClr val="tx1"/>
              </a:buClr>
              <a:buSzPct val="90000"/>
              <a:buFont typeface="Arial" pitchFamily="34" charset="0"/>
              <a:buChar char="•"/>
              <a:defRPr sz="200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1"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979373"/>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preserve="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hasCustomPrompt="1"/>
          </p:nvPr>
        </p:nvSpPr>
        <p:spPr>
          <a:xfrm>
            <a:off x="274639" y="926617"/>
            <a:ext cx="11889564" cy="572464"/>
          </a:xfrm>
        </p:spPr>
        <p:txBody>
          <a:bodyPr wrap="square">
            <a:spAutoFit/>
          </a:bodyPr>
          <a:lstStyle>
            <a:lvl1pPr marL="0" indent="0">
              <a:spcBef>
                <a:spcPts val="1224"/>
              </a:spcBef>
              <a:buClr>
                <a:schemeClr val="tx1"/>
              </a:buClr>
              <a:buFont typeface="Wingdings" pitchFamily="2" charset="2"/>
              <a:buNone/>
              <a:defRPr lang="en-US" sz="2800" b="0" kern="1200" cap="none" spc="-102" baseline="0" dirty="0">
                <a:ln w="3175">
                  <a:noFill/>
                </a:ln>
                <a:solidFill>
                  <a:schemeClr val="accent2"/>
                </a:solidFill>
                <a:effectLst/>
                <a:latin typeface="+mj-lt"/>
                <a:ea typeface="+mn-ea"/>
                <a:cs typeface="Segoe UI" pitchFamily="34" charset="0"/>
              </a:defRPr>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dirty="0"/>
              <a:t>Click to edit Master text styles</a:t>
            </a:r>
          </a:p>
        </p:txBody>
      </p:sp>
    </p:spTree>
    <p:extLst>
      <p:ext uri="{BB962C8B-B14F-4D97-AF65-F5344CB8AC3E}">
        <p14:creationId xmlns:p14="http://schemas.microsoft.com/office/powerpoint/2010/main" val="2527913184"/>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reserve="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741778"/>
            <a:ext cx="6477854" cy="1868204"/>
          </a:xfrm>
        </p:spPr>
        <p:txBody>
          <a:bodyPr/>
          <a:lstStyle>
            <a:lvl1pPr marL="0" indent="0">
              <a:spcBef>
                <a:spcPts val="1801"/>
              </a:spcBef>
              <a:buNone/>
              <a:defRPr sz="3600">
                <a:solidFill>
                  <a:schemeClr val="accent1"/>
                </a:solidFill>
              </a:defRPr>
            </a:lvl1pPr>
            <a:lvl2pPr marL="0" indent="0">
              <a:buFontTx/>
              <a:buNone/>
              <a:defRPr sz="2001"/>
            </a:lvl2pPr>
            <a:lvl3pPr marL="228638" indent="0">
              <a:buNone/>
              <a:defRPr sz="1801"/>
            </a:lvl3pPr>
            <a:lvl4pPr marL="457274" indent="0">
              <a:buNone/>
              <a:defRPr sz="1599"/>
            </a:lvl4pPr>
            <a:lvl5pPr marL="685912" indent="0">
              <a:buNone/>
              <a:defRPr sz="15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1" hasCustomPrompt="1"/>
          </p:nvPr>
        </p:nvSpPr>
        <p:spPr>
          <a:xfrm>
            <a:off x="274639" y="926617"/>
            <a:ext cx="11889564" cy="572464"/>
          </a:xfrm>
        </p:spPr>
        <p:txBody>
          <a:bodyPr wrap="square">
            <a:spAutoFit/>
          </a:bodyPr>
          <a:lstStyle>
            <a:lvl1pPr marL="0" indent="0">
              <a:spcBef>
                <a:spcPts val="1224"/>
              </a:spcBef>
              <a:buClr>
                <a:schemeClr val="tx1"/>
              </a:buClr>
              <a:buFont typeface="Wingdings" pitchFamily="2" charset="2"/>
              <a:buNone/>
              <a:defRPr lang="en-US" sz="2800" b="0" kern="1200" cap="none" spc="-102" baseline="0" dirty="0">
                <a:ln w="3175">
                  <a:noFill/>
                </a:ln>
                <a:solidFill>
                  <a:schemeClr val="accent2"/>
                </a:solidFill>
                <a:effectLst/>
                <a:latin typeface="+mj-lt"/>
                <a:ea typeface="+mn-ea"/>
                <a:cs typeface="Segoe UI" pitchFamily="34" charset="0"/>
              </a:defRPr>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dirty="0"/>
              <a:t>Click to edit Master text styles</a:t>
            </a:r>
          </a:p>
        </p:txBody>
      </p:sp>
    </p:spTree>
    <p:extLst>
      <p:ext uri="{BB962C8B-B14F-4D97-AF65-F5344CB8AC3E}">
        <p14:creationId xmlns:p14="http://schemas.microsoft.com/office/powerpoint/2010/main" val="2391841156"/>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58332" y="489473"/>
            <a:ext cx="1552931" cy="332660"/>
          </a:xfrm>
          <a:prstGeom prst="rect">
            <a:avLst/>
          </a:prstGeom>
        </p:spPr>
      </p:pic>
      <p:sp>
        <p:nvSpPr>
          <p:cNvPr id="7" name="Rectangle 6"/>
          <p:cNvSpPr/>
          <p:nvPr userDrawn="1"/>
        </p:nvSpPr>
        <p:spPr bwMode="invGray">
          <a:xfrm>
            <a:off x="-1" y="6034405"/>
            <a:ext cx="8393252" cy="960120"/>
          </a:xfrm>
          <a:prstGeom prst="rect">
            <a:avLst/>
          </a:prstGeom>
          <a:solidFill>
            <a:srgbClr val="BAD80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endParaRPr>
          </a:p>
        </p:txBody>
      </p:sp>
      <p:sp>
        <p:nvSpPr>
          <p:cNvPr id="8" name="Rectangle 7"/>
          <p:cNvSpPr/>
          <p:nvPr userDrawn="1"/>
        </p:nvSpPr>
        <p:spPr bwMode="invGray">
          <a:xfrm>
            <a:off x="8393251" y="6034405"/>
            <a:ext cx="4042588" cy="96012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endParaRPr>
          </a:p>
        </p:txBody>
      </p:sp>
      <p:pic>
        <p:nvPicPr>
          <p:cNvPr id="9" name="Picture 8"/>
          <p:cNvPicPr>
            <a:picLocks noChangeAspect="1"/>
          </p:cNvPicPr>
          <p:nvPr userDrawn="1"/>
        </p:nvPicPr>
        <p:blipFill>
          <a:blip r:embed="rId3"/>
          <a:stretch>
            <a:fillRect/>
          </a:stretch>
        </p:blipFill>
        <p:spPr bwMode="white">
          <a:xfrm>
            <a:off x="274638" y="6344523"/>
            <a:ext cx="3178048" cy="397256"/>
          </a:xfrm>
          <a:prstGeom prst="rect">
            <a:avLst/>
          </a:prstGeom>
        </p:spPr>
      </p:pic>
      <p:pic>
        <p:nvPicPr>
          <p:cNvPr id="10" name="Picture 9"/>
          <p:cNvPicPr>
            <a:picLocks noChangeAspect="1"/>
          </p:cNvPicPr>
          <p:nvPr userDrawn="1"/>
        </p:nvPicPr>
        <p:blipFill>
          <a:blip r:embed="rId4"/>
          <a:stretch>
            <a:fillRect/>
          </a:stretch>
        </p:blipFill>
        <p:spPr bwMode="white">
          <a:xfrm>
            <a:off x="9933750" y="6542215"/>
            <a:ext cx="2228088" cy="155448"/>
          </a:xfrm>
          <a:prstGeom prst="rect">
            <a:avLst/>
          </a:prstGeom>
        </p:spPr>
      </p:pic>
      <p:pic>
        <p:nvPicPr>
          <p:cNvPr id="12" name="Picture 11"/>
          <p:cNvPicPr>
            <a:picLocks noChangeAspect="1"/>
          </p:cNvPicPr>
          <p:nvPr userDrawn="1"/>
        </p:nvPicPr>
        <p:blipFill>
          <a:blip r:embed="rId5"/>
          <a:stretch>
            <a:fillRect/>
          </a:stretch>
        </p:blipFill>
        <p:spPr>
          <a:xfrm>
            <a:off x="10333039" y="1759921"/>
            <a:ext cx="1319702" cy="2743200"/>
          </a:xfrm>
          <a:prstGeom prst="rect">
            <a:avLst/>
          </a:prstGeom>
        </p:spPr>
      </p:pic>
      <p:sp>
        <p:nvSpPr>
          <p:cNvPr id="13" name="Text Placeholder 4"/>
          <p:cNvSpPr>
            <a:spLocks noGrp="1"/>
          </p:cNvSpPr>
          <p:nvPr>
            <p:ph type="body" sz="quarter" idx="12" hasCustomPrompt="1"/>
          </p:nvPr>
        </p:nvSpPr>
        <p:spPr bwMode="white">
          <a:xfrm>
            <a:off x="276540" y="397777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4" name="Title 1"/>
          <p:cNvSpPr>
            <a:spLocks noGrp="1"/>
          </p:cNvSpPr>
          <p:nvPr>
            <p:ph type="title" hasCustomPrompt="1"/>
          </p:nvPr>
        </p:nvSpPr>
        <p:spPr bwMode="white">
          <a:xfrm>
            <a:off x="274703" y="214047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293350380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45603" y="2125663"/>
            <a:ext cx="10056812" cy="1828800"/>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45602" y="3955356"/>
            <a:ext cx="10058401" cy="1829593"/>
          </a:xfrm>
          <a:noFill/>
        </p:spPr>
        <p:txBody>
          <a:bodyPr lIns="182880" tIns="146304" rIns="182880" bIns="146304">
            <a:noAutofit/>
          </a:bodyPr>
          <a:lstStyle>
            <a:lvl1pPr marL="0" indent="0">
              <a:spcBef>
                <a:spcPts val="0"/>
              </a:spcBef>
              <a:buNone/>
              <a:defRPr sz="3600"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alphaModFix amt="25000"/>
          </a:blip>
          <a:stretch>
            <a:fillRect/>
          </a:stretch>
        </p:blipFill>
        <p:spPr>
          <a:xfrm>
            <a:off x="10333039" y="1759921"/>
            <a:ext cx="1319702" cy="2743200"/>
          </a:xfrm>
          <a:prstGeom prst="rect">
            <a:avLst/>
          </a:prstGeom>
        </p:spPr>
      </p:pic>
    </p:spTree>
    <p:extLst>
      <p:ext uri="{BB962C8B-B14F-4D97-AF65-F5344CB8AC3E}">
        <p14:creationId xmlns:p14="http://schemas.microsoft.com/office/powerpoint/2010/main" val="33561563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2134946"/>
            <a:ext cx="10056812" cy="2751698"/>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Video title</a:t>
            </a:r>
          </a:p>
        </p:txBody>
      </p:sp>
      <p:pic>
        <p:nvPicPr>
          <p:cNvPr id="5" name="Picture 4"/>
          <p:cNvPicPr>
            <a:picLocks noChangeAspect="1"/>
          </p:cNvPicPr>
          <p:nvPr userDrawn="1"/>
        </p:nvPicPr>
        <p:blipFill>
          <a:blip r:embed="rId2">
            <a:alphaModFix amt="25000"/>
          </a:blip>
          <a:stretch>
            <a:fillRect/>
          </a:stretch>
        </p:blipFill>
        <p:spPr>
          <a:xfrm>
            <a:off x="10333039" y="1759921"/>
            <a:ext cx="1319702" cy="2743200"/>
          </a:xfrm>
          <a:prstGeom prst="rect">
            <a:avLst/>
          </a:prstGeom>
        </p:spPr>
      </p:pic>
    </p:spTree>
    <p:extLst>
      <p:ext uri="{BB962C8B-B14F-4D97-AF65-F5344CB8AC3E}">
        <p14:creationId xmlns:p14="http://schemas.microsoft.com/office/powerpoint/2010/main" val="13375365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306584245"/>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831975"/>
          </a:xfrm>
          <a:noFill/>
        </p:spPr>
        <p:txBody>
          <a:bodyPr tIns="91440" bIns="91440" anchor="t" anchorCtr="0"/>
          <a:lstStyle>
            <a:lvl1pPr>
              <a:defRPr sz="8800" spc="-100" baseline="0">
                <a:gradFill>
                  <a:gsLst>
                    <a:gs pos="75912">
                      <a:schemeClr val="tx1"/>
                    </a:gs>
                    <a:gs pos="34307">
                      <a:schemeClr val="tx1"/>
                    </a:gs>
                    <a:gs pos="43000">
                      <a:schemeClr val="tx1"/>
                    </a:gs>
                  </a:gsLst>
                  <a:lin ang="5400000" scaled="0"/>
                </a:gradFill>
              </a:defRPr>
            </a:lvl1pPr>
          </a:lstStyle>
          <a:p>
            <a:r>
              <a:rPr lang="en-US" dirty="0"/>
              <a:t>Section title</a:t>
            </a:r>
          </a:p>
        </p:txBody>
      </p:sp>
      <p:pic>
        <p:nvPicPr>
          <p:cNvPr id="9" name="Picture 8"/>
          <p:cNvPicPr>
            <a:picLocks noChangeAspect="1"/>
          </p:cNvPicPr>
          <p:nvPr userDrawn="1"/>
        </p:nvPicPr>
        <p:blipFill>
          <a:blip r:embed="rId2">
            <a:alphaModFix amt="25000"/>
          </a:blip>
          <a:stretch>
            <a:fillRect/>
          </a:stretch>
        </p:blipFill>
        <p:spPr>
          <a:xfrm>
            <a:off x="10333039" y="1759921"/>
            <a:ext cx="1319702" cy="2743200"/>
          </a:xfrm>
          <a:prstGeom prst="rect">
            <a:avLst/>
          </a:prstGeom>
        </p:spPr>
      </p:pic>
    </p:spTree>
    <p:extLst>
      <p:ext uri="{BB962C8B-B14F-4D97-AF65-F5344CB8AC3E}">
        <p14:creationId xmlns:p14="http://schemas.microsoft.com/office/powerpoint/2010/main" val="703954177"/>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2343569"/>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2604168"/>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3869566"/>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showMasterSp="0"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1535454"/>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4777077"/>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667128"/>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6912288"/>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showMasterSp="0"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2864292"/>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692153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6498298"/>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showMasterSp="0"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2684362512"/>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showMasterSp="0"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253340883"/>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092950028"/>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showMasterSp="0"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85806881"/>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4105082854"/>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showMasterSp="0"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a:t>Click icon to add picture</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159046772"/>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25000"/>
          </a:blip>
          <a:stretch>
            <a:fillRect/>
          </a:stretch>
        </p:blipFill>
        <p:spPr>
          <a:xfrm>
            <a:off x="10333039" y="1759921"/>
            <a:ext cx="1319702" cy="2743200"/>
          </a:xfrm>
          <a:prstGeom prst="rect">
            <a:avLst/>
          </a:prstGeom>
        </p:spPr>
      </p:pic>
    </p:spTree>
    <p:extLst>
      <p:ext uri="{BB962C8B-B14F-4D97-AF65-F5344CB8AC3E}">
        <p14:creationId xmlns:p14="http://schemas.microsoft.com/office/powerpoint/2010/main" val="4036750214"/>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2143787"/>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2821414"/>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027855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970459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40218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showMasterSp="0"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226145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23264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5189347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1799884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3" y="296863"/>
            <a:ext cx="5486335" cy="1828800"/>
          </a:xfrm>
          <a:noFill/>
        </p:spPr>
        <p:txBody>
          <a:bodyPr lIns="146304" tIns="91440" rIns="146304" bIns="91440"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pic>
        <p:nvPicPr>
          <p:cNvPr id="7" name="Picture 6"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053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16260663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297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23623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90567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443067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47459937"/>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92004690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10908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1619398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267005615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Pull Quote 1">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3" y="2125663"/>
            <a:ext cx="5486335" cy="3657600"/>
          </a:xfrm>
          <a:noFill/>
        </p:spPr>
        <p:txBody>
          <a:bodyPr lIns="146304" tIns="91440" rIns="146304" bIns="91440" anchor="t" anchorCtr="0"/>
          <a:lstStyle>
            <a:lvl1pPr>
              <a:defRPr sz="6000" spc="-100" baseline="0">
                <a:gradFill>
                  <a:gsLst>
                    <a:gs pos="46903">
                      <a:schemeClr val="tx1"/>
                    </a:gs>
                    <a:gs pos="83000">
                      <a:schemeClr val="tx1"/>
                    </a:gs>
                  </a:gsLst>
                  <a:lin ang="5400000" scaled="1"/>
                </a:gradFill>
              </a:defRPr>
            </a:lvl1pPr>
          </a:lstStyle>
          <a:p>
            <a:r>
              <a:rPr lang="en-US" dirty="0"/>
              <a:t>Pull quote</a:t>
            </a:r>
          </a:p>
        </p:txBody>
      </p:sp>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183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55601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21987147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46181293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371342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617684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69028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68483968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3621399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51248851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4008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Pull Quote 2">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436475" cy="6994525"/>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4" name="Text Placeholder 5"/>
          <p:cNvSpPr>
            <a:spLocks noGrp="1"/>
          </p:cNvSpPr>
          <p:nvPr>
            <p:ph type="body" sz="quarter" idx="16" hasCustomPrompt="1"/>
          </p:nvPr>
        </p:nvSpPr>
        <p:spPr>
          <a:xfrm>
            <a:off x="9418638" y="723012"/>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5" name="Text Placeholder 5"/>
          <p:cNvSpPr>
            <a:spLocks noGrp="1"/>
          </p:cNvSpPr>
          <p:nvPr>
            <p:ph type="body" sz="quarter" idx="17" hasCustomPrompt="1"/>
          </p:nvPr>
        </p:nvSpPr>
        <p:spPr>
          <a:xfrm>
            <a:off x="9418638" y="3631833"/>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7" name="Title 16"/>
          <p:cNvSpPr>
            <a:spLocks noGrp="1"/>
          </p:cNvSpPr>
          <p:nvPr>
            <p:ph type="title"/>
          </p:nvPr>
        </p:nvSpPr>
        <p:spPr>
          <a:xfrm>
            <a:off x="4394200" y="3628284"/>
            <a:ext cx="2278960" cy="2272453"/>
          </a:xfrm>
          <a:solidFill>
            <a:srgbClr val="68217A"/>
          </a:solidFill>
        </p:spPr>
        <p:txBody>
          <a:bodyPr lIns="182880" tIns="146304" rIns="182880" bIns="146304"/>
          <a:lstStyle>
            <a:lvl1pPr>
              <a:defRPr sz="3200">
                <a:gradFill>
                  <a:gsLst>
                    <a:gs pos="14159">
                      <a:schemeClr val="bg1"/>
                    </a:gs>
                    <a:gs pos="37000">
                      <a:schemeClr val="bg1"/>
                    </a:gs>
                  </a:gsLst>
                  <a:lin ang="5400000" scaled="0"/>
                </a:gradFill>
              </a:defRPr>
            </a:lvl1pPr>
          </a:lstStyle>
          <a:p>
            <a:r>
              <a:rPr lang="en-US"/>
              <a:t>Click to edit Master title style</a:t>
            </a:r>
            <a:endParaRPr lang="en-US" dirty="0"/>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66395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3107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54464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185668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itle Slide Oran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4703" y="6746556"/>
            <a:ext cx="882408" cy="1926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4964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amp; Photo Oran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30873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Blank Orang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93510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0537839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Small Title Only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95869351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Section Title Oran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89250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C00000"/>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67872694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700" indent="0">
              <a:buNone/>
              <a:defRPr sz="1600"/>
            </a:lvl5pPr>
          </a:lstStyle>
          <a:p>
            <a:pPr lvl="0"/>
            <a:r>
              <a:rPr lang="en-US"/>
              <a:t>Click to edit Master text styles</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99108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8085411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124470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itle &amp; Content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75881012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5071892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itle Only Orang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18103669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
        <p:nvSpPr>
          <p:cNvPr id="5" name="Rectangle 4"/>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4057720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60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70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48038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72654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075873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406265"/>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02953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7200" y="6565392"/>
            <a:ext cx="3937000" cy="137160"/>
          </a:xfrm>
          <a:prstGeom prst="rect">
            <a:avLst/>
          </a:prstGeom>
        </p:spPr>
        <p:txBody>
          <a:bodyPr/>
          <a:lstStyle>
            <a:lvl1pPr>
              <a:defRPr>
                <a:solidFill>
                  <a:schemeClr val="tx2"/>
                </a:solidFill>
              </a:defRPr>
            </a:lvl1pPr>
          </a:lstStyle>
          <a:p>
            <a:pPr defTabSz="931863" fontAlgn="base">
              <a:spcBef>
                <a:spcPct val="0"/>
              </a:spcBef>
              <a:spcAft>
                <a:spcPct val="0"/>
              </a:spcAft>
            </a:pPr>
            <a:r>
              <a:rPr sz="2400" dirty="0">
                <a:solidFill>
                  <a:srgbClr val="505050"/>
                </a:solidFill>
                <a:ea typeface="MS PGothic" charset="0"/>
              </a:rPr>
              <a:t>Microsoft Confidential</a:t>
            </a:r>
          </a:p>
        </p:txBody>
      </p:sp>
      <p:sp>
        <p:nvSpPr>
          <p:cNvPr id="6" name="Slide Number Placeholder 5"/>
          <p:cNvSpPr>
            <a:spLocks noGrp="1"/>
          </p:cNvSpPr>
          <p:nvPr>
            <p:ph type="sldNum" sz="quarter" idx="12"/>
          </p:nvPr>
        </p:nvSpPr>
        <p:spPr>
          <a:xfrm>
            <a:off x="11595101" y="6565392"/>
            <a:ext cx="566737" cy="137160"/>
          </a:xfrm>
          <a:prstGeom prst="rect">
            <a:avLst/>
          </a:prstGeom>
        </p:spPr>
        <p:txBody>
          <a:bodyPr/>
          <a:lstStyle>
            <a:lvl1pPr>
              <a:defRPr>
                <a:solidFill>
                  <a:schemeClr val="tx2"/>
                </a:solidFill>
              </a:defRPr>
            </a:lvl1pPr>
          </a:lstStyle>
          <a:p>
            <a:pPr defTabSz="931863" fontAlgn="base">
              <a:spcBef>
                <a:spcPct val="0"/>
              </a:spcBef>
              <a:spcAft>
                <a:spcPct val="0"/>
              </a:spcAft>
            </a:pPr>
            <a:fld id="{27258FFF-F925-446B-8502-81C933981705}" type="slidenum">
              <a:rPr sz="2400" smtClean="0">
                <a:solidFill>
                  <a:srgbClr val="505050"/>
                </a:solidFill>
                <a:ea typeface="MS PGothic" charset="0"/>
              </a:rPr>
              <a:pPr defTabSz="931863" fontAlgn="base">
                <a:spcBef>
                  <a:spcPct val="0"/>
                </a:spcBef>
                <a:spcAft>
                  <a:spcPct val="0"/>
                </a:spcAft>
              </a:pPr>
              <a:t>‹#›</a:t>
            </a:fld>
            <a:endParaRPr sz="2400" dirty="0">
              <a:solidFill>
                <a:srgbClr val="505050"/>
              </a:solidFill>
              <a:ea typeface="MS PGothic" charset="0"/>
            </a:endParaRPr>
          </a:p>
        </p:txBody>
      </p:sp>
      <p:sp>
        <p:nvSpPr>
          <p:cNvPr id="7" name="Text Placeholder 4"/>
          <p:cNvSpPr>
            <a:spLocks noGrp="1"/>
          </p:cNvSpPr>
          <p:nvPr>
            <p:ph type="body" sz="quarter" idx="13"/>
          </p:nvPr>
        </p:nvSpPr>
        <p:spPr>
          <a:xfrm>
            <a:off x="0" y="369116"/>
            <a:ext cx="11247438" cy="1024684"/>
          </a:xfrm>
          <a:prstGeom prst="rect">
            <a:avLst/>
          </a:prstGeom>
        </p:spPr>
        <p:txBody>
          <a:bodyPr lIns="457200" tIns="91440" rIns="146304" bIns="91440">
            <a:noAutofit/>
          </a:bodyPr>
          <a:lstStyle>
            <a:lvl1pPr marL="0" indent="0" algn="l" defTabSz="932742" rtl="0" eaLnBrk="1" latinLnBrk="0" hangingPunct="1">
              <a:lnSpc>
                <a:spcPct val="90000"/>
              </a:lnSpc>
              <a:spcBef>
                <a:spcPct val="0"/>
              </a:spcBef>
              <a:spcAft>
                <a:spcPts val="2400"/>
              </a:spcAft>
              <a:buFontTx/>
              <a:buNone/>
              <a:defRPr lang="en-US" sz="4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dirty="0"/>
              <a:t>Click to edit Master text</a:t>
            </a:r>
          </a:p>
        </p:txBody>
      </p:sp>
      <p:sp>
        <p:nvSpPr>
          <p:cNvPr id="5" name="Rectangle 4"/>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3518995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72147401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cSld name="36pt Title/24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rgbClr val="BA141A"/>
                </a:solidFill>
              </a:defRPr>
            </a:lvl1pPr>
          </a:lstStyle>
          <a:p>
            <a:pPr marL="0" lvl="0">
              <a:lnSpc>
                <a:spcPts val="3600"/>
              </a:lnSpc>
              <a:spcBef>
                <a:spcPts val="864"/>
              </a:spcBef>
            </a:pPr>
            <a:r>
              <a:rPr lang="en-US"/>
              <a:t>Lorem Ipsum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dirty="0">
                <a:solidFill>
                  <a:srgbClr val="505050">
                    <a:tint val="75000"/>
                  </a:srgbClr>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lvl1pPr>
          </a:lstStyle>
          <a:p>
            <a:fld id="{27258FFF-F925-446B-8502-81C933981705}" type="slidenum">
              <a:rPr smtClean="0">
                <a:solidFill>
                  <a:srgbClr val="505050">
                    <a:tint val="75000"/>
                  </a:srgbClr>
                </a:solidFill>
              </a:rPr>
              <a:pPr/>
              <a:t>‹#›</a:t>
            </a:fld>
            <a:endParaRPr dirty="0">
              <a:solidFill>
                <a:srgbClr val="505050">
                  <a:tint val="75000"/>
                </a:srgbClr>
              </a:solidFill>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400">
                <a:latin typeface="+mn-lt"/>
              </a:defRPr>
            </a:lvl1pPr>
            <a:lvl2pPr marL="690563" indent="-233363">
              <a:spcBef>
                <a:spcPts val="1200"/>
              </a:spcBef>
              <a:buSzPct val="100000"/>
              <a:buFont typeface="Segoe UI" pitchFamily="34" charset="0"/>
              <a:buChar char="‐"/>
              <a:defRPr sz="2000"/>
            </a:lvl2pPr>
            <a:lvl3pPr marL="1147763" indent="-233363">
              <a:spcBef>
                <a:spcPts val="1200"/>
              </a:spcBef>
              <a:buFont typeface="Wingdings" pitchFamily="2" charset="2"/>
              <a:buChar char="§"/>
              <a:defRPr sz="1800"/>
            </a:lvl3pPr>
            <a:lvl4pPr marL="1600200" indent="-342900">
              <a:spcBef>
                <a:spcPts val="1200"/>
              </a:spcBef>
              <a:buFont typeface="+mj-lt"/>
              <a:buAutoNum type="arabicPeriod"/>
              <a:defRPr sz="1600"/>
            </a:lvl4pPr>
            <a:lvl5pPr marL="1946275" indent="-342900">
              <a:spcBef>
                <a:spcPts val="1200"/>
              </a:spcBef>
              <a:buFont typeface="+mj-lt"/>
              <a:buAutoNum type="alphaLcParenR"/>
              <a:defRPr sz="1600"/>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687532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Slide Teal">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4800" spc="-100" baseline="0">
                <a:gradFill>
                  <a:gsLst>
                    <a:gs pos="46903">
                      <a:srgbClr val="FFFFFF"/>
                    </a:gs>
                    <a:gs pos="83000">
                      <a:srgbClr val="FFFFFF"/>
                    </a:gs>
                  </a:gsLst>
                  <a:lin ang="5400000" scaled="1"/>
                </a:gradFill>
              </a:defRPr>
            </a:lvl1pPr>
          </a:lstStyle>
          <a:p>
            <a:r>
              <a:rPr lang="en-US" dirty="0"/>
              <a:t>Presentation title</a:t>
            </a:r>
          </a:p>
        </p:txBody>
      </p:sp>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768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le &amp; Photo Teal">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11470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Blank Te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92795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001843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Small Title Only Te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91037145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Section Title Te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64591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Te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3">
              <a:lumMod val="50000"/>
            </a:schemeClr>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8266386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urpl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74320" y="6748291"/>
            <a:ext cx="852649" cy="1861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054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71880380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835752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Title &amp; Content Te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62168948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 Te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3731495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Title Only Teal">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102033791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3879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966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10942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82650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Title Slide Purpl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4800" spc="-100" baseline="0">
                <a:gradFill>
                  <a:gsLst>
                    <a:gs pos="46903">
                      <a:srgbClr val="FFFFFF"/>
                    </a:gs>
                    <a:gs pos="83000">
                      <a:srgbClr val="FFFFFF"/>
                    </a:gs>
                  </a:gsLst>
                  <a:lin ang="5400000" scaled="1"/>
                </a:gradFill>
              </a:defRPr>
            </a:lvl1pPr>
          </a:lstStyle>
          <a:p>
            <a:r>
              <a:rPr lang="en-US" dirty="0"/>
              <a:t>Presentation title</a:t>
            </a:r>
          </a:p>
        </p:txBody>
      </p:sp>
      <p:pic>
        <p:nvPicPr>
          <p:cNvPr id="7" name="Picture 6"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993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87.xml"/><Relationship Id="rId20" Type="http://schemas.openxmlformats.org/officeDocument/2006/relationships/theme" Target="../theme/theme10.xml"/><Relationship Id="rId10" Type="http://schemas.openxmlformats.org/officeDocument/2006/relationships/slideLayout" Target="../slideLayouts/slideLayout188.xml"/><Relationship Id="rId11" Type="http://schemas.openxmlformats.org/officeDocument/2006/relationships/slideLayout" Target="../slideLayouts/slideLayout189.xml"/><Relationship Id="rId12" Type="http://schemas.openxmlformats.org/officeDocument/2006/relationships/slideLayout" Target="../slideLayouts/slideLayout190.xml"/><Relationship Id="rId13" Type="http://schemas.openxmlformats.org/officeDocument/2006/relationships/slideLayout" Target="../slideLayouts/slideLayout191.xml"/><Relationship Id="rId14" Type="http://schemas.openxmlformats.org/officeDocument/2006/relationships/slideLayout" Target="../slideLayouts/slideLayout192.xml"/><Relationship Id="rId15" Type="http://schemas.openxmlformats.org/officeDocument/2006/relationships/slideLayout" Target="../slideLayouts/slideLayout193.xml"/><Relationship Id="rId16" Type="http://schemas.openxmlformats.org/officeDocument/2006/relationships/slideLayout" Target="../slideLayouts/slideLayout194.xml"/><Relationship Id="rId17" Type="http://schemas.openxmlformats.org/officeDocument/2006/relationships/slideLayout" Target="../slideLayouts/slideLayout195.xml"/><Relationship Id="rId18" Type="http://schemas.openxmlformats.org/officeDocument/2006/relationships/slideLayout" Target="../slideLayouts/slideLayout196.xml"/><Relationship Id="rId19" Type="http://schemas.openxmlformats.org/officeDocument/2006/relationships/slideLayout" Target="../slideLayouts/slideLayout197.xml"/><Relationship Id="rId1" Type="http://schemas.openxmlformats.org/officeDocument/2006/relationships/slideLayout" Target="../slideLayouts/slideLayout179.xml"/><Relationship Id="rId2" Type="http://schemas.openxmlformats.org/officeDocument/2006/relationships/slideLayout" Target="../slideLayouts/slideLayout180.xml"/><Relationship Id="rId3" Type="http://schemas.openxmlformats.org/officeDocument/2006/relationships/slideLayout" Target="../slideLayouts/slideLayout181.xml"/><Relationship Id="rId4" Type="http://schemas.openxmlformats.org/officeDocument/2006/relationships/slideLayout" Target="../slideLayouts/slideLayout182.xml"/><Relationship Id="rId5" Type="http://schemas.openxmlformats.org/officeDocument/2006/relationships/slideLayout" Target="../slideLayouts/slideLayout183.xml"/><Relationship Id="rId6" Type="http://schemas.openxmlformats.org/officeDocument/2006/relationships/slideLayout" Target="../slideLayouts/slideLayout184.xml"/><Relationship Id="rId7" Type="http://schemas.openxmlformats.org/officeDocument/2006/relationships/slideLayout" Target="../slideLayouts/slideLayout185.xml"/><Relationship Id="rId8" Type="http://schemas.openxmlformats.org/officeDocument/2006/relationships/slideLayout" Target="../slideLayouts/slideLayout186.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206.xml"/><Relationship Id="rId20" Type="http://schemas.openxmlformats.org/officeDocument/2006/relationships/theme" Target="../theme/theme11.xml"/><Relationship Id="rId10" Type="http://schemas.openxmlformats.org/officeDocument/2006/relationships/slideLayout" Target="../slideLayouts/slideLayout207.xml"/><Relationship Id="rId11" Type="http://schemas.openxmlformats.org/officeDocument/2006/relationships/slideLayout" Target="../slideLayouts/slideLayout208.xml"/><Relationship Id="rId12" Type="http://schemas.openxmlformats.org/officeDocument/2006/relationships/slideLayout" Target="../slideLayouts/slideLayout209.xml"/><Relationship Id="rId13" Type="http://schemas.openxmlformats.org/officeDocument/2006/relationships/slideLayout" Target="../slideLayouts/slideLayout210.xml"/><Relationship Id="rId14" Type="http://schemas.openxmlformats.org/officeDocument/2006/relationships/slideLayout" Target="../slideLayouts/slideLayout211.xml"/><Relationship Id="rId15" Type="http://schemas.openxmlformats.org/officeDocument/2006/relationships/slideLayout" Target="../slideLayouts/slideLayout212.xml"/><Relationship Id="rId16" Type="http://schemas.openxmlformats.org/officeDocument/2006/relationships/slideLayout" Target="../slideLayouts/slideLayout213.xml"/><Relationship Id="rId17" Type="http://schemas.openxmlformats.org/officeDocument/2006/relationships/slideLayout" Target="../slideLayouts/slideLayout214.xml"/><Relationship Id="rId18" Type="http://schemas.openxmlformats.org/officeDocument/2006/relationships/slideLayout" Target="../slideLayouts/slideLayout215.xml"/><Relationship Id="rId19" Type="http://schemas.openxmlformats.org/officeDocument/2006/relationships/slideLayout" Target="../slideLayouts/slideLayout216.xml"/><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225.xml"/><Relationship Id="rId20" Type="http://schemas.openxmlformats.org/officeDocument/2006/relationships/theme" Target="../theme/theme12.xml"/><Relationship Id="rId10" Type="http://schemas.openxmlformats.org/officeDocument/2006/relationships/slideLayout" Target="../slideLayouts/slideLayout226.xml"/><Relationship Id="rId11" Type="http://schemas.openxmlformats.org/officeDocument/2006/relationships/slideLayout" Target="../slideLayouts/slideLayout227.xml"/><Relationship Id="rId12" Type="http://schemas.openxmlformats.org/officeDocument/2006/relationships/slideLayout" Target="../slideLayouts/slideLayout228.xml"/><Relationship Id="rId13" Type="http://schemas.openxmlformats.org/officeDocument/2006/relationships/slideLayout" Target="../slideLayouts/slideLayout229.xml"/><Relationship Id="rId14" Type="http://schemas.openxmlformats.org/officeDocument/2006/relationships/slideLayout" Target="../slideLayouts/slideLayout230.xml"/><Relationship Id="rId15" Type="http://schemas.openxmlformats.org/officeDocument/2006/relationships/slideLayout" Target="../slideLayouts/slideLayout231.xml"/><Relationship Id="rId16" Type="http://schemas.openxmlformats.org/officeDocument/2006/relationships/slideLayout" Target="../slideLayouts/slideLayout232.xml"/><Relationship Id="rId17" Type="http://schemas.openxmlformats.org/officeDocument/2006/relationships/slideLayout" Target="../slideLayouts/slideLayout233.xml"/><Relationship Id="rId18" Type="http://schemas.openxmlformats.org/officeDocument/2006/relationships/slideLayout" Target="../slideLayouts/slideLayout234.xml"/><Relationship Id="rId19" Type="http://schemas.openxmlformats.org/officeDocument/2006/relationships/slideLayout" Target="../slideLayouts/slideLayout235.xml"/><Relationship Id="rId1" Type="http://schemas.openxmlformats.org/officeDocument/2006/relationships/slideLayout" Target="../slideLayouts/slideLayout217.xml"/><Relationship Id="rId2" Type="http://schemas.openxmlformats.org/officeDocument/2006/relationships/slideLayout" Target="../slideLayouts/slideLayout218.xml"/><Relationship Id="rId3" Type="http://schemas.openxmlformats.org/officeDocument/2006/relationships/slideLayout" Target="../slideLayouts/slideLayout219.xml"/><Relationship Id="rId4" Type="http://schemas.openxmlformats.org/officeDocument/2006/relationships/slideLayout" Target="../slideLayouts/slideLayout220.xml"/><Relationship Id="rId5" Type="http://schemas.openxmlformats.org/officeDocument/2006/relationships/slideLayout" Target="../slideLayouts/slideLayout221.xml"/><Relationship Id="rId6" Type="http://schemas.openxmlformats.org/officeDocument/2006/relationships/slideLayout" Target="../slideLayouts/slideLayout222.xml"/><Relationship Id="rId7" Type="http://schemas.openxmlformats.org/officeDocument/2006/relationships/slideLayout" Target="../slideLayouts/slideLayout223.xml"/><Relationship Id="rId8" Type="http://schemas.openxmlformats.org/officeDocument/2006/relationships/slideLayout" Target="../slideLayouts/slideLayout224.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244.xml"/><Relationship Id="rId20" Type="http://schemas.openxmlformats.org/officeDocument/2006/relationships/slideLayout" Target="../slideLayouts/slideLayout255.xml"/><Relationship Id="rId21" Type="http://schemas.openxmlformats.org/officeDocument/2006/relationships/slideLayout" Target="../slideLayouts/slideLayout256.xml"/><Relationship Id="rId22" Type="http://schemas.openxmlformats.org/officeDocument/2006/relationships/slideLayout" Target="../slideLayouts/slideLayout257.xml"/><Relationship Id="rId23" Type="http://schemas.openxmlformats.org/officeDocument/2006/relationships/slideLayout" Target="../slideLayouts/slideLayout258.xml"/><Relationship Id="rId24" Type="http://schemas.openxmlformats.org/officeDocument/2006/relationships/slideLayout" Target="../slideLayouts/slideLayout259.xml"/><Relationship Id="rId25" Type="http://schemas.openxmlformats.org/officeDocument/2006/relationships/slideLayout" Target="../slideLayouts/slideLayout260.xml"/><Relationship Id="rId26" Type="http://schemas.openxmlformats.org/officeDocument/2006/relationships/slideLayout" Target="../slideLayouts/slideLayout261.xml"/><Relationship Id="rId27" Type="http://schemas.openxmlformats.org/officeDocument/2006/relationships/slideLayout" Target="../slideLayouts/slideLayout262.xml"/><Relationship Id="rId28" Type="http://schemas.openxmlformats.org/officeDocument/2006/relationships/slideLayout" Target="../slideLayouts/slideLayout263.xml"/><Relationship Id="rId29" Type="http://schemas.openxmlformats.org/officeDocument/2006/relationships/theme" Target="../theme/theme13.xml"/><Relationship Id="rId10" Type="http://schemas.openxmlformats.org/officeDocument/2006/relationships/slideLayout" Target="../slideLayouts/slideLayout245.xml"/><Relationship Id="rId11" Type="http://schemas.openxmlformats.org/officeDocument/2006/relationships/slideLayout" Target="../slideLayouts/slideLayout246.xml"/><Relationship Id="rId12" Type="http://schemas.openxmlformats.org/officeDocument/2006/relationships/slideLayout" Target="../slideLayouts/slideLayout247.xml"/><Relationship Id="rId13" Type="http://schemas.openxmlformats.org/officeDocument/2006/relationships/slideLayout" Target="../slideLayouts/slideLayout248.xml"/><Relationship Id="rId14" Type="http://schemas.openxmlformats.org/officeDocument/2006/relationships/slideLayout" Target="../slideLayouts/slideLayout249.xml"/><Relationship Id="rId15" Type="http://schemas.openxmlformats.org/officeDocument/2006/relationships/slideLayout" Target="../slideLayouts/slideLayout250.xml"/><Relationship Id="rId16" Type="http://schemas.openxmlformats.org/officeDocument/2006/relationships/slideLayout" Target="../slideLayouts/slideLayout251.xml"/><Relationship Id="rId17" Type="http://schemas.openxmlformats.org/officeDocument/2006/relationships/slideLayout" Target="../slideLayouts/slideLayout252.xml"/><Relationship Id="rId18" Type="http://schemas.openxmlformats.org/officeDocument/2006/relationships/slideLayout" Target="../slideLayouts/slideLayout253.xml"/><Relationship Id="rId19" Type="http://schemas.openxmlformats.org/officeDocument/2006/relationships/slideLayout" Target="../slideLayouts/slideLayout254.xml"/><Relationship Id="rId1" Type="http://schemas.openxmlformats.org/officeDocument/2006/relationships/slideLayout" Target="../slideLayouts/slideLayout236.xml"/><Relationship Id="rId2" Type="http://schemas.openxmlformats.org/officeDocument/2006/relationships/slideLayout" Target="../slideLayouts/slideLayout237.xml"/><Relationship Id="rId3" Type="http://schemas.openxmlformats.org/officeDocument/2006/relationships/slideLayout" Target="../slideLayouts/slideLayout238.xml"/><Relationship Id="rId4" Type="http://schemas.openxmlformats.org/officeDocument/2006/relationships/slideLayout" Target="../slideLayouts/slideLayout239.xml"/><Relationship Id="rId5" Type="http://schemas.openxmlformats.org/officeDocument/2006/relationships/slideLayout" Target="../slideLayouts/slideLayout240.xml"/><Relationship Id="rId6" Type="http://schemas.openxmlformats.org/officeDocument/2006/relationships/slideLayout" Target="../slideLayouts/slideLayout241.xml"/><Relationship Id="rId7" Type="http://schemas.openxmlformats.org/officeDocument/2006/relationships/slideLayout" Target="../slideLayouts/slideLayout242.xml"/><Relationship Id="rId8" Type="http://schemas.openxmlformats.org/officeDocument/2006/relationships/slideLayout" Target="../slideLayouts/slideLayout243.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272.xml"/><Relationship Id="rId20" Type="http://schemas.openxmlformats.org/officeDocument/2006/relationships/slideLayout" Target="../slideLayouts/slideLayout283.xml"/><Relationship Id="rId21" Type="http://schemas.openxmlformats.org/officeDocument/2006/relationships/slideLayout" Target="../slideLayouts/slideLayout284.xml"/><Relationship Id="rId22" Type="http://schemas.openxmlformats.org/officeDocument/2006/relationships/slideLayout" Target="../slideLayouts/slideLayout285.xml"/><Relationship Id="rId23" Type="http://schemas.openxmlformats.org/officeDocument/2006/relationships/slideLayout" Target="../slideLayouts/slideLayout286.xml"/><Relationship Id="rId24" Type="http://schemas.openxmlformats.org/officeDocument/2006/relationships/slideLayout" Target="../slideLayouts/slideLayout287.xml"/><Relationship Id="rId25" Type="http://schemas.openxmlformats.org/officeDocument/2006/relationships/slideLayout" Target="../slideLayouts/slideLayout288.xml"/><Relationship Id="rId26" Type="http://schemas.openxmlformats.org/officeDocument/2006/relationships/theme" Target="../theme/theme14.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Relationship Id="rId14" Type="http://schemas.openxmlformats.org/officeDocument/2006/relationships/slideLayout" Target="../slideLayouts/slideLayout277.xml"/><Relationship Id="rId15" Type="http://schemas.openxmlformats.org/officeDocument/2006/relationships/slideLayout" Target="../slideLayouts/slideLayout278.xml"/><Relationship Id="rId16" Type="http://schemas.openxmlformats.org/officeDocument/2006/relationships/slideLayout" Target="../slideLayouts/slideLayout279.xml"/><Relationship Id="rId17" Type="http://schemas.openxmlformats.org/officeDocument/2006/relationships/slideLayout" Target="../slideLayouts/slideLayout280.xml"/><Relationship Id="rId18" Type="http://schemas.openxmlformats.org/officeDocument/2006/relationships/slideLayout" Target="../slideLayouts/slideLayout281.xml"/><Relationship Id="rId19" Type="http://schemas.openxmlformats.org/officeDocument/2006/relationships/slideLayout" Target="../slideLayouts/slideLayout282.xml"/><Relationship Id="rId1" Type="http://schemas.openxmlformats.org/officeDocument/2006/relationships/slideLayout" Target="../slideLayouts/slideLayout264.xml"/><Relationship Id="rId2" Type="http://schemas.openxmlformats.org/officeDocument/2006/relationships/slideLayout" Target="../slideLayouts/slideLayout265.xml"/><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297.xml"/><Relationship Id="rId20" Type="http://schemas.openxmlformats.org/officeDocument/2006/relationships/slideLayout" Target="../slideLayouts/slideLayout308.xml"/><Relationship Id="rId21" Type="http://schemas.openxmlformats.org/officeDocument/2006/relationships/slideLayout" Target="../slideLayouts/slideLayout309.xml"/><Relationship Id="rId22" Type="http://schemas.openxmlformats.org/officeDocument/2006/relationships/slideLayout" Target="../slideLayouts/slideLayout310.xml"/><Relationship Id="rId23" Type="http://schemas.openxmlformats.org/officeDocument/2006/relationships/slideLayout" Target="../slideLayouts/slideLayout311.xml"/><Relationship Id="rId24" Type="http://schemas.openxmlformats.org/officeDocument/2006/relationships/slideLayout" Target="../slideLayouts/slideLayout312.xml"/><Relationship Id="rId25" Type="http://schemas.openxmlformats.org/officeDocument/2006/relationships/slideLayout" Target="../slideLayouts/slideLayout313.xml"/><Relationship Id="rId26" Type="http://schemas.openxmlformats.org/officeDocument/2006/relationships/theme" Target="../theme/theme15.xml"/><Relationship Id="rId27" Type="http://schemas.openxmlformats.org/officeDocument/2006/relationships/image" Target="../media/image11.png"/><Relationship Id="rId10" Type="http://schemas.openxmlformats.org/officeDocument/2006/relationships/slideLayout" Target="../slideLayouts/slideLayout298.xml"/><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slideLayout" Target="../slideLayouts/slideLayout301.xml"/><Relationship Id="rId14" Type="http://schemas.openxmlformats.org/officeDocument/2006/relationships/slideLayout" Target="../slideLayouts/slideLayout302.xml"/><Relationship Id="rId15" Type="http://schemas.openxmlformats.org/officeDocument/2006/relationships/slideLayout" Target="../slideLayouts/slideLayout303.xml"/><Relationship Id="rId16" Type="http://schemas.openxmlformats.org/officeDocument/2006/relationships/slideLayout" Target="../slideLayouts/slideLayout304.xml"/><Relationship Id="rId17" Type="http://schemas.openxmlformats.org/officeDocument/2006/relationships/slideLayout" Target="../slideLayouts/slideLayout305.xml"/><Relationship Id="rId18" Type="http://schemas.openxmlformats.org/officeDocument/2006/relationships/slideLayout" Target="../slideLayouts/slideLayout306.xml"/><Relationship Id="rId19" Type="http://schemas.openxmlformats.org/officeDocument/2006/relationships/slideLayout" Target="../slideLayouts/slideLayout307.xml"/><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322.xml"/><Relationship Id="rId20" Type="http://schemas.openxmlformats.org/officeDocument/2006/relationships/slideLayout" Target="../slideLayouts/slideLayout333.xml"/><Relationship Id="rId21" Type="http://schemas.openxmlformats.org/officeDocument/2006/relationships/slideLayout" Target="../slideLayouts/slideLayout334.xml"/><Relationship Id="rId22" Type="http://schemas.openxmlformats.org/officeDocument/2006/relationships/slideLayout" Target="../slideLayouts/slideLayout335.xml"/><Relationship Id="rId23" Type="http://schemas.openxmlformats.org/officeDocument/2006/relationships/slideLayout" Target="../slideLayouts/slideLayout336.xml"/><Relationship Id="rId24" Type="http://schemas.openxmlformats.org/officeDocument/2006/relationships/theme" Target="../theme/theme16.xml"/><Relationship Id="rId25" Type="http://schemas.openxmlformats.org/officeDocument/2006/relationships/image" Target="../media/image11.png"/><Relationship Id="rId10" Type="http://schemas.openxmlformats.org/officeDocument/2006/relationships/slideLayout" Target="../slideLayouts/slideLayout323.xml"/><Relationship Id="rId11" Type="http://schemas.openxmlformats.org/officeDocument/2006/relationships/slideLayout" Target="../slideLayouts/slideLayout324.xml"/><Relationship Id="rId12" Type="http://schemas.openxmlformats.org/officeDocument/2006/relationships/slideLayout" Target="../slideLayouts/slideLayout325.xml"/><Relationship Id="rId13" Type="http://schemas.openxmlformats.org/officeDocument/2006/relationships/slideLayout" Target="../slideLayouts/slideLayout326.xml"/><Relationship Id="rId14" Type="http://schemas.openxmlformats.org/officeDocument/2006/relationships/slideLayout" Target="../slideLayouts/slideLayout327.xml"/><Relationship Id="rId15" Type="http://schemas.openxmlformats.org/officeDocument/2006/relationships/slideLayout" Target="../slideLayouts/slideLayout328.xml"/><Relationship Id="rId16" Type="http://schemas.openxmlformats.org/officeDocument/2006/relationships/slideLayout" Target="../slideLayouts/slideLayout329.xml"/><Relationship Id="rId17" Type="http://schemas.openxmlformats.org/officeDocument/2006/relationships/slideLayout" Target="../slideLayouts/slideLayout330.xml"/><Relationship Id="rId18" Type="http://schemas.openxmlformats.org/officeDocument/2006/relationships/slideLayout" Target="../slideLayouts/slideLayout331.xml"/><Relationship Id="rId19" Type="http://schemas.openxmlformats.org/officeDocument/2006/relationships/slideLayout" Target="../slideLayouts/slideLayout332.xml"/><Relationship Id="rId1" Type="http://schemas.openxmlformats.org/officeDocument/2006/relationships/slideLayout" Target="../slideLayouts/slideLayout314.xml"/><Relationship Id="rId2" Type="http://schemas.openxmlformats.org/officeDocument/2006/relationships/slideLayout" Target="../slideLayouts/slideLayout315.xml"/><Relationship Id="rId3" Type="http://schemas.openxmlformats.org/officeDocument/2006/relationships/slideLayout" Target="../slideLayouts/slideLayout316.xml"/><Relationship Id="rId4" Type="http://schemas.openxmlformats.org/officeDocument/2006/relationships/slideLayout" Target="../slideLayouts/slideLayout317.xml"/><Relationship Id="rId5" Type="http://schemas.openxmlformats.org/officeDocument/2006/relationships/slideLayout" Target="../slideLayouts/slideLayout318.xml"/><Relationship Id="rId6" Type="http://schemas.openxmlformats.org/officeDocument/2006/relationships/slideLayout" Target="../slideLayouts/slideLayout319.xml"/><Relationship Id="rId7" Type="http://schemas.openxmlformats.org/officeDocument/2006/relationships/slideLayout" Target="../slideLayouts/slideLayout320.xml"/><Relationship Id="rId8" Type="http://schemas.openxmlformats.org/officeDocument/2006/relationships/slideLayout" Target="../slideLayouts/slideLayout321.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345.xml"/><Relationship Id="rId20" Type="http://schemas.openxmlformats.org/officeDocument/2006/relationships/slideLayout" Target="../slideLayouts/slideLayout356.xml"/><Relationship Id="rId21" Type="http://schemas.openxmlformats.org/officeDocument/2006/relationships/slideLayout" Target="../slideLayouts/slideLayout357.xml"/><Relationship Id="rId22" Type="http://schemas.openxmlformats.org/officeDocument/2006/relationships/slideLayout" Target="../slideLayouts/slideLayout358.xml"/><Relationship Id="rId23" Type="http://schemas.openxmlformats.org/officeDocument/2006/relationships/slideLayout" Target="../slideLayouts/slideLayout359.xml"/><Relationship Id="rId24" Type="http://schemas.openxmlformats.org/officeDocument/2006/relationships/slideLayout" Target="../slideLayouts/slideLayout360.xml"/><Relationship Id="rId25" Type="http://schemas.openxmlformats.org/officeDocument/2006/relationships/slideLayout" Target="../slideLayouts/slideLayout361.xml"/><Relationship Id="rId26" Type="http://schemas.openxmlformats.org/officeDocument/2006/relationships/theme" Target="../theme/theme17.xml"/><Relationship Id="rId27" Type="http://schemas.openxmlformats.org/officeDocument/2006/relationships/image" Target="../media/image19.png"/><Relationship Id="rId10" Type="http://schemas.openxmlformats.org/officeDocument/2006/relationships/slideLayout" Target="../slideLayouts/slideLayout346.xml"/><Relationship Id="rId11" Type="http://schemas.openxmlformats.org/officeDocument/2006/relationships/slideLayout" Target="../slideLayouts/slideLayout347.xml"/><Relationship Id="rId12" Type="http://schemas.openxmlformats.org/officeDocument/2006/relationships/slideLayout" Target="../slideLayouts/slideLayout348.xml"/><Relationship Id="rId13" Type="http://schemas.openxmlformats.org/officeDocument/2006/relationships/slideLayout" Target="../slideLayouts/slideLayout349.xml"/><Relationship Id="rId14" Type="http://schemas.openxmlformats.org/officeDocument/2006/relationships/slideLayout" Target="../slideLayouts/slideLayout350.xml"/><Relationship Id="rId15" Type="http://schemas.openxmlformats.org/officeDocument/2006/relationships/slideLayout" Target="../slideLayouts/slideLayout351.xml"/><Relationship Id="rId16" Type="http://schemas.openxmlformats.org/officeDocument/2006/relationships/slideLayout" Target="../slideLayouts/slideLayout352.xml"/><Relationship Id="rId17" Type="http://schemas.openxmlformats.org/officeDocument/2006/relationships/slideLayout" Target="../slideLayouts/slideLayout353.xml"/><Relationship Id="rId18" Type="http://schemas.openxmlformats.org/officeDocument/2006/relationships/slideLayout" Target="../slideLayouts/slideLayout354.xml"/><Relationship Id="rId19" Type="http://schemas.openxmlformats.org/officeDocument/2006/relationships/slideLayout" Target="../slideLayouts/slideLayout355.xml"/><Relationship Id="rId1" Type="http://schemas.openxmlformats.org/officeDocument/2006/relationships/slideLayout" Target="../slideLayouts/slideLayout337.xml"/><Relationship Id="rId2" Type="http://schemas.openxmlformats.org/officeDocument/2006/relationships/slideLayout" Target="../slideLayouts/slideLayout338.xml"/><Relationship Id="rId3" Type="http://schemas.openxmlformats.org/officeDocument/2006/relationships/slideLayout" Target="../slideLayouts/slideLayout339.xml"/><Relationship Id="rId4" Type="http://schemas.openxmlformats.org/officeDocument/2006/relationships/slideLayout" Target="../slideLayouts/slideLayout340.xml"/><Relationship Id="rId5" Type="http://schemas.openxmlformats.org/officeDocument/2006/relationships/slideLayout" Target="../slideLayouts/slideLayout341.xml"/><Relationship Id="rId6" Type="http://schemas.openxmlformats.org/officeDocument/2006/relationships/slideLayout" Target="../slideLayouts/slideLayout342.xml"/><Relationship Id="rId7" Type="http://schemas.openxmlformats.org/officeDocument/2006/relationships/slideLayout" Target="../slideLayouts/slideLayout343.xml"/><Relationship Id="rId8" Type="http://schemas.openxmlformats.org/officeDocument/2006/relationships/slideLayout" Target="../slideLayouts/slideLayout344.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slideLayout" Target="../slideLayouts/slideLayout40.xml"/><Relationship Id="rId15" Type="http://schemas.openxmlformats.org/officeDocument/2006/relationships/slideLayout" Target="../slideLayouts/slideLayout41.xml"/><Relationship Id="rId16" Type="http://schemas.openxmlformats.org/officeDocument/2006/relationships/slideLayout" Target="../slideLayouts/slideLayout42.xml"/><Relationship Id="rId17" Type="http://schemas.openxmlformats.org/officeDocument/2006/relationships/slideLayout" Target="../slideLayouts/slideLayout43.xml"/><Relationship Id="rId18" Type="http://schemas.openxmlformats.org/officeDocument/2006/relationships/slideLayout" Target="../slideLayouts/slideLayout44.xml"/><Relationship Id="rId19" Type="http://schemas.openxmlformats.org/officeDocument/2006/relationships/theme" Target="../theme/theme2.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slideLayout" Target="../slideLayouts/slideLayout56.xml"/><Relationship Id="rId13" Type="http://schemas.openxmlformats.org/officeDocument/2006/relationships/slideLayout" Target="../slideLayouts/slideLayout57.xml"/><Relationship Id="rId14" Type="http://schemas.openxmlformats.org/officeDocument/2006/relationships/slideLayout" Target="../slideLayouts/slideLayout58.xml"/><Relationship Id="rId15" Type="http://schemas.openxmlformats.org/officeDocument/2006/relationships/slideLayout" Target="../slideLayouts/slideLayout59.xml"/><Relationship Id="rId16" Type="http://schemas.openxmlformats.org/officeDocument/2006/relationships/slideLayout" Target="../slideLayouts/slideLayout60.xml"/><Relationship Id="rId17" Type="http://schemas.openxmlformats.org/officeDocument/2006/relationships/slideLayout" Target="../slideLayouts/slideLayout61.xml"/><Relationship Id="rId18" Type="http://schemas.openxmlformats.org/officeDocument/2006/relationships/slideLayout" Target="../slideLayouts/slideLayout62.xml"/><Relationship Id="rId19" Type="http://schemas.openxmlformats.org/officeDocument/2006/relationships/theme" Target="../theme/theme3.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71.xml"/><Relationship Id="rId20" Type="http://schemas.openxmlformats.org/officeDocument/2006/relationships/slideLayout" Target="../slideLayouts/slideLayout82.xml"/><Relationship Id="rId21" Type="http://schemas.openxmlformats.org/officeDocument/2006/relationships/theme" Target="../theme/theme4.xml"/><Relationship Id="rId10" Type="http://schemas.openxmlformats.org/officeDocument/2006/relationships/slideLayout" Target="../slideLayouts/slideLayout72.xml"/><Relationship Id="rId11" Type="http://schemas.openxmlformats.org/officeDocument/2006/relationships/slideLayout" Target="../slideLayouts/slideLayout73.xml"/><Relationship Id="rId12" Type="http://schemas.openxmlformats.org/officeDocument/2006/relationships/slideLayout" Target="../slideLayouts/slideLayout74.xml"/><Relationship Id="rId13" Type="http://schemas.openxmlformats.org/officeDocument/2006/relationships/slideLayout" Target="../slideLayouts/slideLayout75.xml"/><Relationship Id="rId14" Type="http://schemas.openxmlformats.org/officeDocument/2006/relationships/slideLayout" Target="../slideLayouts/slideLayout76.xml"/><Relationship Id="rId15" Type="http://schemas.openxmlformats.org/officeDocument/2006/relationships/slideLayout" Target="../slideLayouts/slideLayout77.xml"/><Relationship Id="rId16" Type="http://schemas.openxmlformats.org/officeDocument/2006/relationships/slideLayout" Target="../slideLayouts/slideLayout78.xml"/><Relationship Id="rId17" Type="http://schemas.openxmlformats.org/officeDocument/2006/relationships/slideLayout" Target="../slideLayouts/slideLayout79.xml"/><Relationship Id="rId18" Type="http://schemas.openxmlformats.org/officeDocument/2006/relationships/slideLayout" Target="../slideLayouts/slideLayout80.xml"/><Relationship Id="rId19" Type="http://schemas.openxmlformats.org/officeDocument/2006/relationships/slideLayout" Target="../slideLayouts/slideLayout81.xml"/><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5" Type="http://schemas.openxmlformats.org/officeDocument/2006/relationships/slideLayout" Target="../slideLayouts/slideLayout67.xml"/><Relationship Id="rId6" Type="http://schemas.openxmlformats.org/officeDocument/2006/relationships/slideLayout" Target="../slideLayouts/slideLayout68.xml"/><Relationship Id="rId7" Type="http://schemas.openxmlformats.org/officeDocument/2006/relationships/slideLayout" Target="../slideLayouts/slideLayout69.xml"/><Relationship Id="rId8" Type="http://schemas.openxmlformats.org/officeDocument/2006/relationships/slideLayout" Target="../slideLayouts/slideLayout70.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Relationship Id="rId15" Type="http://schemas.openxmlformats.org/officeDocument/2006/relationships/slideLayout" Target="../slideLayouts/slideLayout97.xml"/><Relationship Id="rId16" Type="http://schemas.openxmlformats.org/officeDocument/2006/relationships/slideLayout" Target="../slideLayouts/slideLayout98.xml"/><Relationship Id="rId17" Type="http://schemas.openxmlformats.org/officeDocument/2006/relationships/theme" Target="../theme/theme5.xml"/><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109.xml"/><Relationship Id="rId12" Type="http://schemas.openxmlformats.org/officeDocument/2006/relationships/slideLayout" Target="../slideLayouts/slideLayout110.xml"/><Relationship Id="rId13" Type="http://schemas.openxmlformats.org/officeDocument/2006/relationships/slideLayout" Target="../slideLayouts/slideLayout111.xml"/><Relationship Id="rId14" Type="http://schemas.openxmlformats.org/officeDocument/2006/relationships/slideLayout" Target="../slideLayouts/slideLayout112.xml"/><Relationship Id="rId15" Type="http://schemas.openxmlformats.org/officeDocument/2006/relationships/slideLayout" Target="../slideLayouts/slideLayout113.xml"/><Relationship Id="rId16" Type="http://schemas.openxmlformats.org/officeDocument/2006/relationships/slideLayout" Target="../slideLayouts/slideLayout114.xml"/><Relationship Id="rId17" Type="http://schemas.openxmlformats.org/officeDocument/2006/relationships/slideLayout" Target="../slideLayouts/slideLayout115.xml"/><Relationship Id="rId18" Type="http://schemas.openxmlformats.org/officeDocument/2006/relationships/theme" Target="../theme/theme6.xml"/><Relationship Id="rId1" Type="http://schemas.openxmlformats.org/officeDocument/2006/relationships/slideLayout" Target="../slideLayouts/slideLayout99.xml"/><Relationship Id="rId2" Type="http://schemas.openxmlformats.org/officeDocument/2006/relationships/slideLayout" Target="../slideLayouts/slideLayout100.xml"/><Relationship Id="rId3" Type="http://schemas.openxmlformats.org/officeDocument/2006/relationships/slideLayout" Target="../slideLayouts/slideLayout101.xml"/><Relationship Id="rId4" Type="http://schemas.openxmlformats.org/officeDocument/2006/relationships/slideLayout" Target="../slideLayouts/slideLayout102.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7" Type="http://schemas.openxmlformats.org/officeDocument/2006/relationships/slideLayout" Target="../slideLayouts/slideLayout105.xml"/><Relationship Id="rId8" Type="http://schemas.openxmlformats.org/officeDocument/2006/relationships/slideLayout" Target="../slideLayouts/slideLayout106.xml"/><Relationship Id="rId9" Type="http://schemas.openxmlformats.org/officeDocument/2006/relationships/slideLayout" Target="../slideLayouts/slideLayout107.xml"/><Relationship Id="rId10" Type="http://schemas.openxmlformats.org/officeDocument/2006/relationships/slideLayout" Target="../slideLayouts/slideLayout108.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124.xml"/><Relationship Id="rId20" Type="http://schemas.openxmlformats.org/officeDocument/2006/relationships/slideLayout" Target="../slideLayouts/slideLayout135.xml"/><Relationship Id="rId21" Type="http://schemas.openxmlformats.org/officeDocument/2006/relationships/theme" Target="../theme/theme7.xml"/><Relationship Id="rId10" Type="http://schemas.openxmlformats.org/officeDocument/2006/relationships/slideLayout" Target="../slideLayouts/slideLayout125.xml"/><Relationship Id="rId11" Type="http://schemas.openxmlformats.org/officeDocument/2006/relationships/slideLayout" Target="../slideLayouts/slideLayout126.xml"/><Relationship Id="rId12" Type="http://schemas.openxmlformats.org/officeDocument/2006/relationships/slideLayout" Target="../slideLayouts/slideLayout127.xml"/><Relationship Id="rId13" Type="http://schemas.openxmlformats.org/officeDocument/2006/relationships/slideLayout" Target="../slideLayouts/slideLayout128.xml"/><Relationship Id="rId14" Type="http://schemas.openxmlformats.org/officeDocument/2006/relationships/slideLayout" Target="../slideLayouts/slideLayout129.xml"/><Relationship Id="rId15" Type="http://schemas.openxmlformats.org/officeDocument/2006/relationships/slideLayout" Target="../slideLayouts/slideLayout130.xml"/><Relationship Id="rId16" Type="http://schemas.openxmlformats.org/officeDocument/2006/relationships/slideLayout" Target="../slideLayouts/slideLayout131.xml"/><Relationship Id="rId17" Type="http://schemas.openxmlformats.org/officeDocument/2006/relationships/slideLayout" Target="../slideLayouts/slideLayout132.xml"/><Relationship Id="rId18" Type="http://schemas.openxmlformats.org/officeDocument/2006/relationships/slideLayout" Target="../slideLayouts/slideLayout133.xml"/><Relationship Id="rId19" Type="http://schemas.openxmlformats.org/officeDocument/2006/relationships/slideLayout" Target="../slideLayouts/slideLayout134.xml"/><Relationship Id="rId1" Type="http://schemas.openxmlformats.org/officeDocument/2006/relationships/slideLayout" Target="../slideLayouts/slideLayout116.xml"/><Relationship Id="rId2" Type="http://schemas.openxmlformats.org/officeDocument/2006/relationships/slideLayout" Target="../slideLayouts/slideLayout117.xml"/><Relationship Id="rId3" Type="http://schemas.openxmlformats.org/officeDocument/2006/relationships/slideLayout" Target="../slideLayouts/slideLayout118.xml"/><Relationship Id="rId4" Type="http://schemas.openxmlformats.org/officeDocument/2006/relationships/slideLayout" Target="../slideLayouts/slideLayout119.xml"/><Relationship Id="rId5" Type="http://schemas.openxmlformats.org/officeDocument/2006/relationships/slideLayout" Target="../slideLayouts/slideLayout120.xml"/><Relationship Id="rId6" Type="http://schemas.openxmlformats.org/officeDocument/2006/relationships/slideLayout" Target="../slideLayouts/slideLayout121.xml"/><Relationship Id="rId7" Type="http://schemas.openxmlformats.org/officeDocument/2006/relationships/slideLayout" Target="../slideLayouts/slideLayout122.xml"/><Relationship Id="rId8" Type="http://schemas.openxmlformats.org/officeDocument/2006/relationships/slideLayout" Target="../slideLayouts/slideLayout123.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144.xml"/><Relationship Id="rId20" Type="http://schemas.openxmlformats.org/officeDocument/2006/relationships/theme" Target="../theme/theme8.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slideLayout" Target="../slideLayouts/slideLayout151.xml"/><Relationship Id="rId17" Type="http://schemas.openxmlformats.org/officeDocument/2006/relationships/slideLayout" Target="../slideLayouts/slideLayout152.xml"/><Relationship Id="rId18" Type="http://schemas.openxmlformats.org/officeDocument/2006/relationships/slideLayout" Target="../slideLayouts/slideLayout153.xml"/><Relationship Id="rId19" Type="http://schemas.openxmlformats.org/officeDocument/2006/relationships/slideLayout" Target="../slideLayouts/slideLayout154.xml"/><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63.xml"/><Relationship Id="rId20" Type="http://schemas.openxmlformats.org/officeDocument/2006/relationships/slideLayout" Target="../slideLayouts/slideLayout174.xml"/><Relationship Id="rId21" Type="http://schemas.openxmlformats.org/officeDocument/2006/relationships/slideLayout" Target="../slideLayouts/slideLayout175.xml"/><Relationship Id="rId22" Type="http://schemas.openxmlformats.org/officeDocument/2006/relationships/slideLayout" Target="../slideLayouts/slideLayout176.xml"/><Relationship Id="rId23" Type="http://schemas.openxmlformats.org/officeDocument/2006/relationships/slideLayout" Target="../slideLayouts/slideLayout177.xml"/><Relationship Id="rId24" Type="http://schemas.openxmlformats.org/officeDocument/2006/relationships/slideLayout" Target="../slideLayouts/slideLayout178.xml"/><Relationship Id="rId25" Type="http://schemas.openxmlformats.org/officeDocument/2006/relationships/theme" Target="../theme/theme9.xml"/><Relationship Id="rId10" Type="http://schemas.openxmlformats.org/officeDocument/2006/relationships/slideLayout" Target="../slideLayouts/slideLayout164.xml"/><Relationship Id="rId11" Type="http://schemas.openxmlformats.org/officeDocument/2006/relationships/slideLayout" Target="../slideLayouts/slideLayout165.xml"/><Relationship Id="rId12" Type="http://schemas.openxmlformats.org/officeDocument/2006/relationships/slideLayout" Target="../slideLayouts/slideLayout166.xml"/><Relationship Id="rId13" Type="http://schemas.openxmlformats.org/officeDocument/2006/relationships/slideLayout" Target="../slideLayouts/slideLayout167.xml"/><Relationship Id="rId14" Type="http://schemas.openxmlformats.org/officeDocument/2006/relationships/slideLayout" Target="../slideLayouts/slideLayout168.xml"/><Relationship Id="rId15" Type="http://schemas.openxmlformats.org/officeDocument/2006/relationships/slideLayout" Target="../slideLayouts/slideLayout169.xml"/><Relationship Id="rId16" Type="http://schemas.openxmlformats.org/officeDocument/2006/relationships/slideLayout" Target="../slideLayouts/slideLayout170.xml"/><Relationship Id="rId17" Type="http://schemas.openxmlformats.org/officeDocument/2006/relationships/slideLayout" Target="../slideLayouts/slideLayout171.xml"/><Relationship Id="rId18" Type="http://schemas.openxmlformats.org/officeDocument/2006/relationships/slideLayout" Target="../slideLayouts/slideLayout172.xml"/><Relationship Id="rId19" Type="http://schemas.openxmlformats.org/officeDocument/2006/relationships/slideLayout" Target="../slideLayouts/slideLayout173.xml"/><Relationship Id="rId1" Type="http://schemas.openxmlformats.org/officeDocument/2006/relationships/slideLayout" Target="../slideLayouts/slideLayout155.xml"/><Relationship Id="rId2" Type="http://schemas.openxmlformats.org/officeDocument/2006/relationships/slideLayout" Target="../slideLayouts/slideLayout156.xml"/><Relationship Id="rId3" Type="http://schemas.openxmlformats.org/officeDocument/2006/relationships/slideLayout" Target="../slideLayouts/slideLayout157.xml"/><Relationship Id="rId4" Type="http://schemas.openxmlformats.org/officeDocument/2006/relationships/slideLayout" Target="../slideLayouts/slideLayout158.xml"/><Relationship Id="rId5" Type="http://schemas.openxmlformats.org/officeDocument/2006/relationships/slideLayout" Target="../slideLayouts/slideLayout159.xml"/><Relationship Id="rId6" Type="http://schemas.openxmlformats.org/officeDocument/2006/relationships/slideLayout" Target="../slideLayouts/slideLayout160.xml"/><Relationship Id="rId7" Type="http://schemas.openxmlformats.org/officeDocument/2006/relationships/slideLayout" Target="../slideLayouts/slideLayout161.xml"/><Relationship Id="rId8" Type="http://schemas.openxmlformats.org/officeDocument/2006/relationships/slideLayout" Target="../slideLayouts/slideLayout1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6" r:id="rId1"/>
    <p:sldLayoutId id="2147484271" r:id="rId2"/>
    <p:sldLayoutId id="2147484184" r:id="rId3"/>
    <p:sldLayoutId id="2147484167"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 id="2147484283" r:id="rId16"/>
    <p:sldLayoutId id="2147484284" r:id="rId17"/>
    <p:sldLayoutId id="2147484285" r:id="rId18"/>
    <p:sldLayoutId id="2147484286" r:id="rId19"/>
    <p:sldLayoutId id="2147484287" r:id="rId20"/>
    <p:sldLayoutId id="2147484288" r:id="rId21"/>
    <p:sldLayoutId id="2147484289" r:id="rId22"/>
    <p:sldLayoutId id="2147484290" r:id="rId23"/>
    <p:sldLayoutId id="2147484291" r:id="rId24"/>
    <p:sldLayoutId id="2147484292" r:id="rId25"/>
    <p:sldLayoutId id="2147484293" r:id="rId26"/>
  </p:sldLayoutIdLst>
  <p:transition>
    <p:fade/>
  </p:transition>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5605757"/>
      </p:ext>
    </p:extLst>
  </p:cSld>
  <p:clrMap bg1="dk1" tx1="lt1" bg2="dk2" tx2="lt2" accent1="accent1" accent2="accent2" accent3="accent3" accent4="accent4" accent5="accent5" accent6="accent6" hlink="hlink" folHlink="folHlink"/>
  <p:sldLayoutIdLst>
    <p:sldLayoutId id="2147484463" r:id="rId1"/>
    <p:sldLayoutId id="2147484464" r:id="rId2"/>
    <p:sldLayoutId id="2147484465" r:id="rId3"/>
    <p:sldLayoutId id="2147484527"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 id="2147484475" r:id="rId14"/>
    <p:sldLayoutId id="2147484476" r:id="rId15"/>
    <p:sldLayoutId id="2147484477" r:id="rId16"/>
    <p:sldLayoutId id="2147484478" r:id="rId17"/>
    <p:sldLayoutId id="2147484479" r:id="rId18"/>
    <p:sldLayoutId id="2147484480"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3474299"/>
      </p:ext>
    </p:extLst>
  </p:cSld>
  <p:clrMap bg1="dk1" tx1="lt1" bg2="dk2" tx2="lt2" accent1="accent1" accent2="accent2" accent3="accent3" accent4="accent4" accent5="accent5" accent6="accent6" hlink="hlink" folHlink="folHlink"/>
  <p:sldLayoutIdLst>
    <p:sldLayoutId id="2147484482" r:id="rId1"/>
    <p:sldLayoutId id="2147484483" r:id="rId2"/>
    <p:sldLayoutId id="2147484484" r:id="rId3"/>
    <p:sldLayoutId id="2147484528" r:id="rId4"/>
    <p:sldLayoutId id="2147484485" r:id="rId5"/>
    <p:sldLayoutId id="2147484486" r:id="rId6"/>
    <p:sldLayoutId id="2147484487" r:id="rId7"/>
    <p:sldLayoutId id="2147484488" r:id="rId8"/>
    <p:sldLayoutId id="2147484489" r:id="rId9"/>
    <p:sldLayoutId id="2147484490" r:id="rId10"/>
    <p:sldLayoutId id="2147484491" r:id="rId11"/>
    <p:sldLayoutId id="2147484492" r:id="rId12"/>
    <p:sldLayoutId id="2147484493" r:id="rId13"/>
    <p:sldLayoutId id="2147484494" r:id="rId14"/>
    <p:sldLayoutId id="2147484495" r:id="rId15"/>
    <p:sldLayoutId id="2147484496" r:id="rId16"/>
    <p:sldLayoutId id="2147484497" r:id="rId17"/>
    <p:sldLayoutId id="2147484498" r:id="rId18"/>
    <p:sldLayoutId id="2147484499"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8277598"/>
      </p:ext>
    </p:extLst>
  </p:cSld>
  <p:clrMap bg1="dk1" tx1="lt1" bg2="dk2" tx2="lt2" accent1="accent1" accent2="accent2" accent3="accent3" accent4="accent4" accent5="accent5" accent6="accent6" hlink="hlink" folHlink="folHlink"/>
  <p:sldLayoutIdLst>
    <p:sldLayoutId id="2147484501" r:id="rId1"/>
    <p:sldLayoutId id="2147484502" r:id="rId2"/>
    <p:sldLayoutId id="2147484503" r:id="rId3"/>
    <p:sldLayoutId id="2147484529"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 id="2147484512" r:id="rId13"/>
    <p:sldLayoutId id="2147484513" r:id="rId14"/>
    <p:sldLayoutId id="2147484514" r:id="rId15"/>
    <p:sldLayoutId id="2147484515" r:id="rId16"/>
    <p:sldLayoutId id="2147484516" r:id="rId17"/>
    <p:sldLayoutId id="2147484517" r:id="rId18"/>
    <p:sldLayoutId id="2147484518"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281293"/>
      </p:ext>
    </p:extLst>
  </p:cSld>
  <p:clrMap bg1="dk1" tx1="lt1" bg2="dk2" tx2="lt2" accent1="accent1" accent2="accent2" accent3="accent3" accent4="accent4" accent5="accent5" accent6="accent6" hlink="hlink" folHlink="folHlink"/>
  <p:sldLayoutIdLst>
    <p:sldLayoutId id="2147484610" r:id="rId1"/>
    <p:sldLayoutId id="2147484611" r:id="rId2"/>
    <p:sldLayoutId id="2147484612" r:id="rId3"/>
    <p:sldLayoutId id="2147484613" r:id="rId4"/>
    <p:sldLayoutId id="2147484614" r:id="rId5"/>
    <p:sldLayoutId id="2147484615" r:id="rId6"/>
    <p:sldLayoutId id="2147484616" r:id="rId7"/>
    <p:sldLayoutId id="2147484617" r:id="rId8"/>
    <p:sldLayoutId id="2147484618" r:id="rId9"/>
    <p:sldLayoutId id="2147484619" r:id="rId10"/>
    <p:sldLayoutId id="2147484620" r:id="rId11"/>
    <p:sldLayoutId id="2147484621" r:id="rId12"/>
    <p:sldLayoutId id="2147484622" r:id="rId13"/>
    <p:sldLayoutId id="2147484623" r:id="rId14"/>
    <p:sldLayoutId id="2147484624" r:id="rId15"/>
    <p:sldLayoutId id="2147484625" r:id="rId16"/>
    <p:sldLayoutId id="2147484626" r:id="rId17"/>
    <p:sldLayoutId id="2147484627" r:id="rId18"/>
    <p:sldLayoutId id="2147484628" r:id="rId19"/>
    <p:sldLayoutId id="2147484629" r:id="rId20"/>
    <p:sldLayoutId id="2147484630" r:id="rId21"/>
    <p:sldLayoutId id="2147484631" r:id="rId22"/>
    <p:sldLayoutId id="2147484632" r:id="rId23"/>
    <p:sldLayoutId id="2147484633" r:id="rId24"/>
    <p:sldLayoutId id="2147484634" r:id="rId25"/>
    <p:sldLayoutId id="2147484635" r:id="rId26"/>
    <p:sldLayoutId id="2147484636" r:id="rId27"/>
    <p:sldLayoutId id="2147484637" r:id="rId2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2906018"/>
      </p:ext>
    </p:extLst>
  </p:cSld>
  <p:clrMap bg1="dk1" tx1="lt1" bg2="dk2" tx2="lt2" accent1="accent1" accent2="accent2" accent3="accent3" accent4="accent4" accent5="accent5" accent6="accent6" hlink="hlink" folHlink="folHlink"/>
  <p:sldLayoutIdLst>
    <p:sldLayoutId id="2147484642" r:id="rId1"/>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3" r:id="rId10"/>
    <p:sldLayoutId id="2147484654" r:id="rId11"/>
    <p:sldLayoutId id="2147484655" r:id="rId12"/>
    <p:sldLayoutId id="2147484656" r:id="rId13"/>
    <p:sldLayoutId id="2147484657" r:id="rId14"/>
    <p:sldLayoutId id="2147484658" r:id="rId15"/>
    <p:sldLayoutId id="2147484659" r:id="rId16"/>
    <p:sldLayoutId id="2147484660" r:id="rId17"/>
    <p:sldLayoutId id="2147484661" r:id="rId18"/>
    <p:sldLayoutId id="2147484662" r:id="rId19"/>
    <p:sldLayoutId id="2147484663" r:id="rId20"/>
    <p:sldLayoutId id="2147484664" r:id="rId21"/>
    <p:sldLayoutId id="2147484665" r:id="rId22"/>
    <p:sldLayoutId id="2147484666" r:id="rId23"/>
    <p:sldLayoutId id="2147484667" r:id="rId24"/>
    <p:sldLayoutId id="2147484668" r:id="rId25"/>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3"/>
            <a:ext cx="11887197" cy="209339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144198325"/>
      </p:ext>
    </p:extLst>
  </p:cSld>
  <p:clrMap bg1="lt1" tx1="dk1" bg2="lt2" tx2="dk2" accent1="accent1" accent2="accent2" accent3="accent3" accent4="accent4" accent5="accent5" accent6="accent6" hlink="hlink" folHlink="folHlink"/>
  <p:sldLayoutIdLst>
    <p:sldLayoutId id="2147484670" r:id="rId1"/>
    <p:sldLayoutId id="2147484671" r:id="rId2"/>
    <p:sldLayoutId id="2147484672" r:id="rId3"/>
    <p:sldLayoutId id="2147484673" r:id="rId4"/>
    <p:sldLayoutId id="2147484674" r:id="rId5"/>
    <p:sldLayoutId id="2147484675" r:id="rId6"/>
    <p:sldLayoutId id="2147484676" r:id="rId7"/>
    <p:sldLayoutId id="2147484677" r:id="rId8"/>
    <p:sldLayoutId id="2147484678" r:id="rId9"/>
    <p:sldLayoutId id="2147484679" r:id="rId10"/>
    <p:sldLayoutId id="2147484680" r:id="rId11"/>
    <p:sldLayoutId id="2147484681" r:id="rId12"/>
    <p:sldLayoutId id="2147484682" r:id="rId13"/>
    <p:sldLayoutId id="2147484683" r:id="rId14"/>
    <p:sldLayoutId id="2147484684" r:id="rId15"/>
    <p:sldLayoutId id="2147484685" r:id="rId16"/>
    <p:sldLayoutId id="2147484686" r:id="rId17"/>
    <p:sldLayoutId id="2147484687" r:id="rId18"/>
    <p:sldLayoutId id="2147484688" r:id="rId19"/>
    <p:sldLayoutId id="2147484689" r:id="rId20"/>
    <p:sldLayoutId id="2147484690" r:id="rId21"/>
    <p:sldLayoutId id="2147484691" r:id="rId22"/>
    <p:sldLayoutId id="2147484692" r:id="rId23"/>
    <p:sldLayoutId id="2147484693" r:id="rId24"/>
    <p:sldLayoutId id="2147484756" r:id="rId25"/>
  </p:sldLayoutIdLst>
  <p:transition>
    <p:fade/>
  </p:transition>
  <p:hf sldNum="0" hdr="0" dt="0"/>
  <p:txStyles>
    <p:titleStyle>
      <a:lvl1pPr algn="l" defTabSz="932894"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55" marR="0" indent="-342955" algn="l" defTabSz="932894"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95" marR="0" indent="-241340" algn="l" defTabSz="932894" rtl="0" eaLnBrk="1" fontAlgn="auto" latinLnBrk="0" hangingPunct="1">
        <a:lnSpc>
          <a:spcPct val="90000"/>
        </a:lnSpc>
        <a:spcBef>
          <a:spcPct val="20000"/>
        </a:spcBef>
        <a:spcAft>
          <a:spcPts val="0"/>
        </a:spcAft>
        <a:buClrTx/>
        <a:buSzPct val="90000"/>
        <a:buFont typeface="Arial" pitchFamily="34" charset="0"/>
        <a:buChar char="•"/>
        <a:tabLst/>
        <a:defRPr sz="2401" kern="1200" spc="0" baseline="0">
          <a:gradFill>
            <a:gsLst>
              <a:gs pos="1250">
                <a:schemeClr val="tx1"/>
              </a:gs>
              <a:gs pos="100000">
                <a:schemeClr val="tx1"/>
              </a:gs>
            </a:gsLst>
            <a:lin ang="5400000" scaled="0"/>
          </a:gradFill>
          <a:latin typeface="+mn-lt"/>
          <a:ea typeface="+mn-ea"/>
          <a:cs typeface="+mn-cs"/>
        </a:defRPr>
      </a:lvl2pPr>
      <a:lvl3pPr marL="800231"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2001" kern="1200" spc="0" baseline="0">
          <a:gradFill>
            <a:gsLst>
              <a:gs pos="1250">
                <a:schemeClr val="tx1"/>
              </a:gs>
              <a:gs pos="100000">
                <a:schemeClr val="tx1"/>
              </a:gs>
            </a:gsLst>
            <a:lin ang="5400000" scaled="0"/>
          </a:gradFill>
          <a:latin typeface="+mn-lt"/>
          <a:ea typeface="+mn-ea"/>
          <a:cs typeface="+mn-cs"/>
        </a:defRPr>
      </a:lvl3pPr>
      <a:lvl4pPr marL="1028868"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505"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5459"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6pPr>
      <a:lvl7pPr marL="3031906"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7pPr>
      <a:lvl8pPr marL="3498353"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8pPr>
      <a:lvl9pPr marL="3964802"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9pPr>
    </p:bodyStyle>
    <p:otherStyle>
      <a:defPPr>
        <a:defRPr lang="en-US"/>
      </a:defPPr>
      <a:lvl1pPr marL="0" algn="l" defTabSz="932894" rtl="0" eaLnBrk="1" latinLnBrk="0" hangingPunct="1">
        <a:defRPr sz="1801" kern="1200">
          <a:solidFill>
            <a:schemeClr val="tx1"/>
          </a:solidFill>
          <a:latin typeface="+mn-lt"/>
          <a:ea typeface="+mn-ea"/>
          <a:cs typeface="+mn-cs"/>
        </a:defRPr>
      </a:lvl1pPr>
      <a:lvl2pPr marL="466448" algn="l" defTabSz="932894" rtl="0" eaLnBrk="1" latinLnBrk="0" hangingPunct="1">
        <a:defRPr sz="1801" kern="1200">
          <a:solidFill>
            <a:schemeClr val="tx1"/>
          </a:solidFill>
          <a:latin typeface="+mn-lt"/>
          <a:ea typeface="+mn-ea"/>
          <a:cs typeface="+mn-cs"/>
        </a:defRPr>
      </a:lvl2pPr>
      <a:lvl3pPr marL="932894" algn="l" defTabSz="932894" rtl="0" eaLnBrk="1" latinLnBrk="0" hangingPunct="1">
        <a:defRPr sz="1801" kern="1200">
          <a:solidFill>
            <a:schemeClr val="tx1"/>
          </a:solidFill>
          <a:latin typeface="+mn-lt"/>
          <a:ea typeface="+mn-ea"/>
          <a:cs typeface="+mn-cs"/>
        </a:defRPr>
      </a:lvl3pPr>
      <a:lvl4pPr marL="1399342" algn="l" defTabSz="932894" rtl="0" eaLnBrk="1" latinLnBrk="0" hangingPunct="1">
        <a:defRPr sz="1801" kern="1200">
          <a:solidFill>
            <a:schemeClr val="tx1"/>
          </a:solidFill>
          <a:latin typeface="+mn-lt"/>
          <a:ea typeface="+mn-ea"/>
          <a:cs typeface="+mn-cs"/>
        </a:defRPr>
      </a:lvl4pPr>
      <a:lvl5pPr marL="1865788" algn="l" defTabSz="932894" rtl="0" eaLnBrk="1" latinLnBrk="0" hangingPunct="1">
        <a:defRPr sz="1801" kern="1200">
          <a:solidFill>
            <a:schemeClr val="tx1"/>
          </a:solidFill>
          <a:latin typeface="+mn-lt"/>
          <a:ea typeface="+mn-ea"/>
          <a:cs typeface="+mn-cs"/>
        </a:defRPr>
      </a:lvl5pPr>
      <a:lvl6pPr marL="2332237" algn="l" defTabSz="932894" rtl="0" eaLnBrk="1" latinLnBrk="0" hangingPunct="1">
        <a:defRPr sz="1801" kern="1200">
          <a:solidFill>
            <a:schemeClr val="tx1"/>
          </a:solidFill>
          <a:latin typeface="+mn-lt"/>
          <a:ea typeface="+mn-ea"/>
          <a:cs typeface="+mn-cs"/>
        </a:defRPr>
      </a:lvl6pPr>
      <a:lvl7pPr marL="2798683" algn="l" defTabSz="932894" rtl="0" eaLnBrk="1" latinLnBrk="0" hangingPunct="1">
        <a:defRPr sz="1801" kern="1200">
          <a:solidFill>
            <a:schemeClr val="tx1"/>
          </a:solidFill>
          <a:latin typeface="+mn-lt"/>
          <a:ea typeface="+mn-ea"/>
          <a:cs typeface="+mn-cs"/>
        </a:defRPr>
      </a:lvl7pPr>
      <a:lvl8pPr marL="3265130" algn="l" defTabSz="932894" rtl="0" eaLnBrk="1" latinLnBrk="0" hangingPunct="1">
        <a:defRPr sz="1801" kern="1200">
          <a:solidFill>
            <a:schemeClr val="tx1"/>
          </a:solidFill>
          <a:latin typeface="+mn-lt"/>
          <a:ea typeface="+mn-ea"/>
          <a:cs typeface="+mn-cs"/>
        </a:defRPr>
      </a:lvl8pPr>
      <a:lvl9pPr marL="3731579" algn="l" defTabSz="932894"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3"/>
            <a:ext cx="11887197" cy="209339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852723597"/>
      </p:ext>
    </p:extLst>
  </p:cSld>
  <p:clrMap bg1="dk1" tx1="lt1" bg2="dk2" tx2="lt2" accent1="accent1" accent2="accent2" accent3="accent3" accent4="accent4" accent5="accent5" accent6="accent6" hlink="hlink" folHlink="folHlink"/>
  <p:sldLayoutIdLst>
    <p:sldLayoutId id="2147484701" r:id="rId1"/>
    <p:sldLayoutId id="2147484702" r:id="rId2"/>
    <p:sldLayoutId id="2147484703" r:id="rId3"/>
    <p:sldLayoutId id="2147484704" r:id="rId4"/>
    <p:sldLayoutId id="2147484705" r:id="rId5"/>
    <p:sldLayoutId id="2147484706" r:id="rId6"/>
    <p:sldLayoutId id="2147484707" r:id="rId7"/>
    <p:sldLayoutId id="2147484708" r:id="rId8"/>
    <p:sldLayoutId id="2147484709" r:id="rId9"/>
    <p:sldLayoutId id="2147484710" r:id="rId10"/>
    <p:sldLayoutId id="2147484711" r:id="rId11"/>
    <p:sldLayoutId id="2147484712" r:id="rId12"/>
    <p:sldLayoutId id="2147484713" r:id="rId13"/>
    <p:sldLayoutId id="2147484714" r:id="rId14"/>
    <p:sldLayoutId id="2147484715" r:id="rId15"/>
    <p:sldLayoutId id="2147484716" r:id="rId16"/>
    <p:sldLayoutId id="2147484717" r:id="rId17"/>
    <p:sldLayoutId id="2147484718" r:id="rId18"/>
    <p:sldLayoutId id="2147484719" r:id="rId19"/>
    <p:sldLayoutId id="2147484720" r:id="rId20"/>
    <p:sldLayoutId id="2147484721" r:id="rId21"/>
    <p:sldLayoutId id="2147484722" r:id="rId22"/>
    <p:sldLayoutId id="2147484723" r:id="rId23"/>
  </p:sldLayoutIdLst>
  <p:transition>
    <p:fade/>
  </p:transition>
  <p:txStyles>
    <p:titleStyle>
      <a:lvl1pPr algn="l" defTabSz="932894"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55" marR="0" indent="-342955" algn="l" defTabSz="932894"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95" marR="0" indent="-241340" algn="l" defTabSz="932894" rtl="0" eaLnBrk="1" fontAlgn="auto" latinLnBrk="0" hangingPunct="1">
        <a:lnSpc>
          <a:spcPct val="90000"/>
        </a:lnSpc>
        <a:spcBef>
          <a:spcPct val="20000"/>
        </a:spcBef>
        <a:spcAft>
          <a:spcPts val="0"/>
        </a:spcAft>
        <a:buClrTx/>
        <a:buSzPct val="90000"/>
        <a:buFont typeface="Arial" pitchFamily="34" charset="0"/>
        <a:buChar char="•"/>
        <a:tabLst/>
        <a:defRPr sz="2401" kern="1200" spc="0" baseline="0">
          <a:gradFill>
            <a:gsLst>
              <a:gs pos="1250">
                <a:schemeClr val="tx1"/>
              </a:gs>
              <a:gs pos="100000">
                <a:schemeClr val="tx1"/>
              </a:gs>
            </a:gsLst>
            <a:lin ang="5400000" scaled="0"/>
          </a:gradFill>
          <a:latin typeface="+mn-lt"/>
          <a:ea typeface="+mn-ea"/>
          <a:cs typeface="+mn-cs"/>
        </a:defRPr>
      </a:lvl2pPr>
      <a:lvl3pPr marL="800231"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2001" kern="1200" spc="0" baseline="0">
          <a:gradFill>
            <a:gsLst>
              <a:gs pos="1250">
                <a:schemeClr val="tx1"/>
              </a:gs>
              <a:gs pos="100000">
                <a:schemeClr val="tx1"/>
              </a:gs>
            </a:gsLst>
            <a:lin ang="5400000" scaled="0"/>
          </a:gradFill>
          <a:latin typeface="+mn-lt"/>
          <a:ea typeface="+mn-ea"/>
          <a:cs typeface="+mn-cs"/>
        </a:defRPr>
      </a:lvl3pPr>
      <a:lvl4pPr marL="1028868"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505"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5459"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6pPr>
      <a:lvl7pPr marL="3031906"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7pPr>
      <a:lvl8pPr marL="3498353"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8pPr>
      <a:lvl9pPr marL="3964802"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9pPr>
    </p:bodyStyle>
    <p:otherStyle>
      <a:defPPr>
        <a:defRPr lang="en-US"/>
      </a:defPPr>
      <a:lvl1pPr marL="0" algn="l" defTabSz="932894" rtl="0" eaLnBrk="1" latinLnBrk="0" hangingPunct="1">
        <a:defRPr sz="1801" kern="1200">
          <a:solidFill>
            <a:schemeClr val="tx1"/>
          </a:solidFill>
          <a:latin typeface="+mn-lt"/>
          <a:ea typeface="+mn-ea"/>
          <a:cs typeface="+mn-cs"/>
        </a:defRPr>
      </a:lvl1pPr>
      <a:lvl2pPr marL="466448" algn="l" defTabSz="932894" rtl="0" eaLnBrk="1" latinLnBrk="0" hangingPunct="1">
        <a:defRPr sz="1801" kern="1200">
          <a:solidFill>
            <a:schemeClr val="tx1"/>
          </a:solidFill>
          <a:latin typeface="+mn-lt"/>
          <a:ea typeface="+mn-ea"/>
          <a:cs typeface="+mn-cs"/>
        </a:defRPr>
      </a:lvl2pPr>
      <a:lvl3pPr marL="932894" algn="l" defTabSz="932894" rtl="0" eaLnBrk="1" latinLnBrk="0" hangingPunct="1">
        <a:defRPr sz="1801" kern="1200">
          <a:solidFill>
            <a:schemeClr val="tx1"/>
          </a:solidFill>
          <a:latin typeface="+mn-lt"/>
          <a:ea typeface="+mn-ea"/>
          <a:cs typeface="+mn-cs"/>
        </a:defRPr>
      </a:lvl3pPr>
      <a:lvl4pPr marL="1399342" algn="l" defTabSz="932894" rtl="0" eaLnBrk="1" latinLnBrk="0" hangingPunct="1">
        <a:defRPr sz="1801" kern="1200">
          <a:solidFill>
            <a:schemeClr val="tx1"/>
          </a:solidFill>
          <a:latin typeface="+mn-lt"/>
          <a:ea typeface="+mn-ea"/>
          <a:cs typeface="+mn-cs"/>
        </a:defRPr>
      </a:lvl4pPr>
      <a:lvl5pPr marL="1865788" algn="l" defTabSz="932894" rtl="0" eaLnBrk="1" latinLnBrk="0" hangingPunct="1">
        <a:defRPr sz="1801" kern="1200">
          <a:solidFill>
            <a:schemeClr val="tx1"/>
          </a:solidFill>
          <a:latin typeface="+mn-lt"/>
          <a:ea typeface="+mn-ea"/>
          <a:cs typeface="+mn-cs"/>
        </a:defRPr>
      </a:lvl5pPr>
      <a:lvl6pPr marL="2332237" algn="l" defTabSz="932894" rtl="0" eaLnBrk="1" latinLnBrk="0" hangingPunct="1">
        <a:defRPr sz="1801" kern="1200">
          <a:solidFill>
            <a:schemeClr val="tx1"/>
          </a:solidFill>
          <a:latin typeface="+mn-lt"/>
          <a:ea typeface="+mn-ea"/>
          <a:cs typeface="+mn-cs"/>
        </a:defRPr>
      </a:lvl6pPr>
      <a:lvl7pPr marL="2798683" algn="l" defTabSz="932894" rtl="0" eaLnBrk="1" latinLnBrk="0" hangingPunct="1">
        <a:defRPr sz="1801" kern="1200">
          <a:solidFill>
            <a:schemeClr val="tx1"/>
          </a:solidFill>
          <a:latin typeface="+mn-lt"/>
          <a:ea typeface="+mn-ea"/>
          <a:cs typeface="+mn-cs"/>
        </a:defRPr>
      </a:lvl7pPr>
      <a:lvl8pPr marL="3265130" algn="l" defTabSz="932894" rtl="0" eaLnBrk="1" latinLnBrk="0" hangingPunct="1">
        <a:defRPr sz="1801" kern="1200">
          <a:solidFill>
            <a:schemeClr val="tx1"/>
          </a:solidFill>
          <a:latin typeface="+mn-lt"/>
          <a:ea typeface="+mn-ea"/>
          <a:cs typeface="+mn-cs"/>
        </a:defRPr>
      </a:lvl8pPr>
      <a:lvl9pPr marL="3731579" algn="l" defTabSz="932894"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grpSp>
        <p:nvGrpSpPr>
          <p:cNvPr id="6" name="Group 5"/>
          <p:cNvGrpSpPr>
            <a:grpSpLocks noChangeAspect="1"/>
          </p:cNvGrpSpPr>
          <p:nvPr userDrawn="1"/>
        </p:nvGrpSpPr>
        <p:grpSpPr bwMode="invGray">
          <a:xfrm>
            <a:off x="-1" y="6761318"/>
            <a:ext cx="12435840" cy="233207"/>
            <a:chOff x="0" y="4972024"/>
            <a:chExt cx="9143999" cy="171476"/>
          </a:xfrm>
        </p:grpSpPr>
        <p:sp>
          <p:nvSpPr>
            <p:cNvPr id="7" name="Rectangle 6"/>
            <p:cNvSpPr/>
            <p:nvPr userDrawn="1"/>
          </p:nvSpPr>
          <p:spPr bwMode="invGray">
            <a:xfrm>
              <a:off x="0" y="4972024"/>
              <a:ext cx="6171508" cy="171476"/>
            </a:xfrm>
            <a:prstGeom prst="rect">
              <a:avLst/>
            </a:prstGeom>
            <a:solidFill>
              <a:srgbClr val="BAD80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endParaRPr>
            </a:p>
          </p:txBody>
        </p:sp>
        <p:sp>
          <p:nvSpPr>
            <p:cNvPr id="8" name="Rectangle 7"/>
            <p:cNvSpPr/>
            <p:nvPr userDrawn="1"/>
          </p:nvSpPr>
          <p:spPr bwMode="invGray">
            <a:xfrm>
              <a:off x="6171508" y="4972024"/>
              <a:ext cx="2972491" cy="17147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endParaRPr>
            </a:p>
          </p:txBody>
        </p:sp>
      </p:grpSp>
    </p:spTree>
    <p:extLst>
      <p:ext uri="{BB962C8B-B14F-4D97-AF65-F5344CB8AC3E}">
        <p14:creationId xmlns:p14="http://schemas.microsoft.com/office/powerpoint/2010/main" val="2398646087"/>
      </p:ext>
    </p:extLst>
  </p:cSld>
  <p:clrMap bg1="dk1" tx1="lt1" bg2="dk2" tx2="lt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 id="2147484738" r:id="rId13"/>
    <p:sldLayoutId id="2147484739" r:id="rId14"/>
    <p:sldLayoutId id="2147484740" r:id="rId15"/>
    <p:sldLayoutId id="2147484741" r:id="rId16"/>
    <p:sldLayoutId id="2147484742" r:id="rId17"/>
    <p:sldLayoutId id="2147484743" r:id="rId18"/>
    <p:sldLayoutId id="2147484744" r:id="rId19"/>
    <p:sldLayoutId id="2147484745" r:id="rId20"/>
    <p:sldLayoutId id="2147484746" r:id="rId21"/>
    <p:sldLayoutId id="2147484747" r:id="rId22"/>
    <p:sldLayoutId id="2147484748" r:id="rId23"/>
    <p:sldLayoutId id="2147484749" r:id="rId24"/>
    <p:sldLayoutId id="2147484750" r:id="rId25"/>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1518908"/>
      </p:ext>
    </p:extLst>
  </p:cSld>
  <p:clrMap bg1="dk1" tx1="lt1" bg2="dk2" tx2="lt2" accent1="accent1" accent2="accent2" accent3="accent3" accent4="accent4" accent5="accent5" accent6="accent6" hlink="hlink" folHlink="folHlink"/>
  <p:sldLayoutIdLst>
    <p:sldLayoutId id="2147484188" r:id="rId1"/>
    <p:sldLayoutId id="2147484295" r:id="rId2"/>
    <p:sldLayoutId id="2147484296" r:id="rId3"/>
    <p:sldLayoutId id="2147484520" r:id="rId4"/>
    <p:sldLayoutId id="2147484298" r:id="rId5"/>
    <p:sldLayoutId id="2147484299" r:id="rId6"/>
    <p:sldLayoutId id="2147484300" r:id="rId7"/>
    <p:sldLayoutId id="2147484362" r:id="rId8"/>
    <p:sldLayoutId id="2147484363" r:id="rId9"/>
    <p:sldLayoutId id="2147484364" r:id="rId10"/>
    <p:sldLayoutId id="2147484365" r:id="rId11"/>
    <p:sldLayoutId id="2147484301" r:id="rId12"/>
    <p:sldLayoutId id="2147484384" r:id="rId13"/>
    <p:sldLayoutId id="2147484302" r:id="rId14"/>
    <p:sldLayoutId id="2147484388" r:id="rId15"/>
    <p:sldLayoutId id="2147484389" r:id="rId16"/>
    <p:sldLayoutId id="2147484390" r:id="rId17"/>
    <p:sldLayoutId id="2147484391" r:id="rId1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5207264"/>
      </p:ext>
    </p:extLst>
  </p:cSld>
  <p:clrMap bg1="dk1" tx1="lt1" bg2="dk2" tx2="lt2" accent1="accent1" accent2="accent2" accent3="accent3" accent4="accent4" accent5="accent5" accent6="accent6" hlink="hlink" folHlink="folHlink"/>
  <p:sldLayoutIdLst>
    <p:sldLayoutId id="2147484531" r:id="rId1"/>
    <p:sldLayoutId id="2147484532" r:id="rId2"/>
    <p:sldLayoutId id="2147484533" r:id="rId3"/>
    <p:sldLayoutId id="2147484534" r:id="rId4"/>
    <p:sldLayoutId id="2147484535" r:id="rId5"/>
    <p:sldLayoutId id="2147484536" r:id="rId6"/>
    <p:sldLayoutId id="2147484537" r:id="rId7"/>
    <p:sldLayoutId id="2147484538" r:id="rId8"/>
    <p:sldLayoutId id="2147484539" r:id="rId9"/>
    <p:sldLayoutId id="2147484540" r:id="rId10"/>
    <p:sldLayoutId id="2147484541" r:id="rId11"/>
    <p:sldLayoutId id="2147484542" r:id="rId12"/>
    <p:sldLayoutId id="2147484543" r:id="rId13"/>
    <p:sldLayoutId id="2147484544" r:id="rId14"/>
    <p:sldLayoutId id="2147484545" r:id="rId15"/>
    <p:sldLayoutId id="2147484546" r:id="rId16"/>
    <p:sldLayoutId id="2147484547" r:id="rId17"/>
    <p:sldLayoutId id="2147484548" r:id="rId1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5795268"/>
      </p:ext>
    </p:extLst>
  </p:cSld>
  <p:clrMap bg1="dk1" tx1="lt1" bg2="dk2" tx2="lt2" accent1="accent1" accent2="accent2" accent3="accent3" accent4="accent4" accent5="accent5" accent6="accent6" hlink="hlink" folHlink="folHlink"/>
  <p:sldLayoutIdLst>
    <p:sldLayoutId id="2147484303" r:id="rId1"/>
    <p:sldLayoutId id="2147484304" r:id="rId2"/>
    <p:sldLayoutId id="2147484305" r:id="rId3"/>
    <p:sldLayoutId id="2147484521" r:id="rId4"/>
    <p:sldLayoutId id="2147484306" r:id="rId5"/>
    <p:sldLayoutId id="2147484307" r:id="rId6"/>
    <p:sldLayoutId id="2147484308" r:id="rId7"/>
    <p:sldLayoutId id="2147484366" r:id="rId8"/>
    <p:sldLayoutId id="2147484367" r:id="rId9"/>
    <p:sldLayoutId id="2147484309" r:id="rId10"/>
    <p:sldLayoutId id="2147484385" r:id="rId11"/>
    <p:sldLayoutId id="2147484310" r:id="rId12"/>
    <p:sldLayoutId id="2147484378" r:id="rId13"/>
    <p:sldLayoutId id="2147484392" r:id="rId14"/>
    <p:sldLayoutId id="2147484393" r:id="rId15"/>
    <p:sldLayoutId id="2147484394" r:id="rId16"/>
    <p:sldLayoutId id="2147484395" r:id="rId17"/>
    <p:sldLayoutId id="2147484550" r:id="rId18"/>
    <p:sldLayoutId id="2147484608" r:id="rId19"/>
    <p:sldLayoutId id="2147484639" r:id="rId20"/>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2260113"/>
      </p:ext>
    </p:extLst>
  </p:cSld>
  <p:clrMap bg1="dk1" tx1="lt1" bg2="dk2" tx2="lt2" accent1="accent1" accent2="accent2" accent3="accent3" accent4="accent4" accent5="accent5" accent6="accent6" hlink="hlink" folHlink="folHlink"/>
  <p:sldLayoutIdLst>
    <p:sldLayoutId id="2147484311" r:id="rId1"/>
    <p:sldLayoutId id="2147484312" r:id="rId2"/>
    <p:sldLayoutId id="2147484313" r:id="rId3"/>
    <p:sldLayoutId id="2147484522" r:id="rId4"/>
    <p:sldLayoutId id="2147484314" r:id="rId5"/>
    <p:sldLayoutId id="2147484315" r:id="rId6"/>
    <p:sldLayoutId id="2147484316" r:id="rId7"/>
    <p:sldLayoutId id="2147484370" r:id="rId8"/>
    <p:sldLayoutId id="2147484371" r:id="rId9"/>
    <p:sldLayoutId id="2147484317" r:id="rId10"/>
    <p:sldLayoutId id="2147484386" r:id="rId11"/>
    <p:sldLayoutId id="2147484318" r:id="rId12"/>
    <p:sldLayoutId id="2147484396" r:id="rId13"/>
    <p:sldLayoutId id="2147484397" r:id="rId14"/>
    <p:sldLayoutId id="2147484398" r:id="rId15"/>
    <p:sldLayoutId id="2147484399" r:id="rId16"/>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9590797"/>
      </p:ext>
    </p:extLst>
  </p:cSld>
  <p:clrMap bg1="dk1" tx1="lt1" bg2="dk2" tx2="lt2" accent1="accent1" accent2="accent2" accent3="accent3" accent4="accent4" accent5="accent5" accent6="accent6" hlink="hlink" folHlink="folHlink"/>
  <p:sldLayoutIdLst>
    <p:sldLayoutId id="2147484350" r:id="rId1"/>
    <p:sldLayoutId id="2147484351" r:id="rId2"/>
    <p:sldLayoutId id="2147484352" r:id="rId3"/>
    <p:sldLayoutId id="2147484523" r:id="rId4"/>
    <p:sldLayoutId id="2147484353" r:id="rId5"/>
    <p:sldLayoutId id="2147484354" r:id="rId6"/>
    <p:sldLayoutId id="2147484355" r:id="rId7"/>
    <p:sldLayoutId id="2147484374" r:id="rId8"/>
    <p:sldLayoutId id="2147484375" r:id="rId9"/>
    <p:sldLayoutId id="2147484356" r:id="rId10"/>
    <p:sldLayoutId id="2147484387" r:id="rId11"/>
    <p:sldLayoutId id="2147484357" r:id="rId12"/>
    <p:sldLayoutId id="2147484400" r:id="rId13"/>
    <p:sldLayoutId id="2147484401" r:id="rId14"/>
    <p:sldLayoutId id="2147484402" r:id="rId15"/>
    <p:sldLayoutId id="2147484403" r:id="rId16"/>
    <p:sldLayoutId id="2147484423" r:id="rId17"/>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4459786"/>
      </p:ext>
    </p:extLst>
  </p:cSld>
  <p:clrMap bg1="dk1" tx1="lt1" bg2="dk2" tx2="lt2" accent1="accent1" accent2="accent2" accent3="accent3" accent4="accent4" accent5="accent5" accent6="accent6" hlink="hlink" folHlink="folHlink"/>
  <p:sldLayoutIdLst>
    <p:sldLayoutId id="2147484405" r:id="rId1"/>
    <p:sldLayoutId id="2147484406" r:id="rId2"/>
    <p:sldLayoutId id="2147484407" r:id="rId3"/>
    <p:sldLayoutId id="2147484524" r:id="rId4"/>
    <p:sldLayoutId id="2147484408" r:id="rId5"/>
    <p:sldLayoutId id="2147484409" r:id="rId6"/>
    <p:sldLayoutId id="2147484410" r:id="rId7"/>
    <p:sldLayoutId id="2147484411" r:id="rId8"/>
    <p:sldLayoutId id="2147484412" r:id="rId9"/>
    <p:sldLayoutId id="2147484413" r:id="rId10"/>
    <p:sldLayoutId id="2147484414" r:id="rId11"/>
    <p:sldLayoutId id="2147484415" r:id="rId12"/>
    <p:sldLayoutId id="2147484416" r:id="rId13"/>
    <p:sldLayoutId id="2147484417" r:id="rId14"/>
    <p:sldLayoutId id="2147484418" r:id="rId15"/>
    <p:sldLayoutId id="2147484419" r:id="rId16"/>
    <p:sldLayoutId id="2147484420" r:id="rId17"/>
    <p:sldLayoutId id="2147484421" r:id="rId18"/>
    <p:sldLayoutId id="2147484422" r:id="rId19"/>
    <p:sldLayoutId id="2147484519" r:id="rId20"/>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0921324"/>
      </p:ext>
    </p:extLst>
  </p:cSld>
  <p:clrMap bg1="dk1" tx1="lt1" bg2="dk2" tx2="lt2" accent1="accent1" accent2="accent2" accent3="accent3" accent4="accent4" accent5="accent5" accent6="accent6" hlink="hlink" folHlink="folHlink"/>
  <p:sldLayoutIdLst>
    <p:sldLayoutId id="2147484425" r:id="rId1"/>
    <p:sldLayoutId id="2147484426" r:id="rId2"/>
    <p:sldLayoutId id="2147484427" r:id="rId3"/>
    <p:sldLayoutId id="2147484525" r:id="rId4"/>
    <p:sldLayoutId id="2147484428" r:id="rId5"/>
    <p:sldLayoutId id="2147484429" r:id="rId6"/>
    <p:sldLayoutId id="2147484430" r:id="rId7"/>
    <p:sldLayoutId id="2147484431" r:id="rId8"/>
    <p:sldLayoutId id="2147484432" r:id="rId9"/>
    <p:sldLayoutId id="2147484433" r:id="rId10"/>
    <p:sldLayoutId id="2147484434" r:id="rId11"/>
    <p:sldLayoutId id="2147484435" r:id="rId12"/>
    <p:sldLayoutId id="2147484436" r:id="rId13"/>
    <p:sldLayoutId id="2147484437" r:id="rId14"/>
    <p:sldLayoutId id="2147484438" r:id="rId15"/>
    <p:sldLayoutId id="2147484439" r:id="rId16"/>
    <p:sldLayoutId id="2147484440" r:id="rId17"/>
    <p:sldLayoutId id="2147484441" r:id="rId18"/>
    <p:sldLayoutId id="2147484442"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415785"/>
      </p:ext>
    </p:extLst>
  </p:cSld>
  <p:clrMap bg1="dk1" tx1="lt1" bg2="dk2" tx2="lt2" accent1="accent1" accent2="accent2" accent3="accent3" accent4="accent4" accent5="accent5" accent6="accent6" hlink="hlink" folHlink="folHlink"/>
  <p:sldLayoutIdLst>
    <p:sldLayoutId id="2147484444" r:id="rId1"/>
    <p:sldLayoutId id="2147484445" r:id="rId2"/>
    <p:sldLayoutId id="2147484446" r:id="rId3"/>
    <p:sldLayoutId id="2147484526" r:id="rId4"/>
    <p:sldLayoutId id="2147484447" r:id="rId5"/>
    <p:sldLayoutId id="2147484448" r:id="rId6"/>
    <p:sldLayoutId id="2147484449" r:id="rId7"/>
    <p:sldLayoutId id="2147484450" r:id="rId8"/>
    <p:sldLayoutId id="2147484451" r:id="rId9"/>
    <p:sldLayoutId id="2147484452" r:id="rId10"/>
    <p:sldLayoutId id="2147484453" r:id="rId11"/>
    <p:sldLayoutId id="2147484454" r:id="rId12"/>
    <p:sldLayoutId id="2147484455" r:id="rId13"/>
    <p:sldLayoutId id="2147484456" r:id="rId14"/>
    <p:sldLayoutId id="2147484457" r:id="rId15"/>
    <p:sldLayoutId id="2147484458" r:id="rId16"/>
    <p:sldLayoutId id="2147484459" r:id="rId17"/>
    <p:sldLayoutId id="2147484460" r:id="rId18"/>
    <p:sldLayoutId id="2147484461" r:id="rId19"/>
    <p:sldLayoutId id="2147484751" r:id="rId20"/>
    <p:sldLayoutId id="2147484752" r:id="rId21"/>
    <p:sldLayoutId id="2147484753" r:id="rId22"/>
    <p:sldLayoutId id="2147484754" r:id="rId23"/>
    <p:sldLayoutId id="2147484755" r:id="rId24"/>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7.xml"/><Relationship Id="rId2" Type="http://schemas.openxmlformats.org/officeDocument/2006/relationships/hyperlink" Target="https://docs.microsoft.com/en-gb/azure/hdinsight/hdinsight-migrate-from-windows-to-linux"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6.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6.xml"/><Relationship Id="rId2" Type="http://schemas.openxmlformats.org/officeDocument/2006/relationships/notesSlide" Target="../notesSlides/notesSlide2.xml"/><Relationship Id="rId3" Type="http://schemas.openxmlformats.org/officeDocument/2006/relationships/image" Target="../media/image24.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5.xml"/><Relationship Id="rId2"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5.xml"/><Relationship Id="rId2" Type="http://schemas.openxmlformats.org/officeDocument/2006/relationships/notesSlide" Target="../notesSlides/notesSlide16.xml"/><Relationship Id="rId3"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5.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2.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png"/><Relationship Id="rId1" Type="http://schemas.openxmlformats.org/officeDocument/2006/relationships/slideLayout" Target="../slideLayouts/slideLayout175.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4" Type="http://schemas.microsoft.com/office/2007/relationships/hdphoto" Target="../media/hdphoto2.wdp"/><Relationship Id="rId5" Type="http://schemas.openxmlformats.org/officeDocument/2006/relationships/image" Target="../media/image51.png"/><Relationship Id="rId1" Type="http://schemas.openxmlformats.org/officeDocument/2006/relationships/slideLayout" Target="../slideLayouts/slideLayout175.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1" Type="http://schemas.openxmlformats.org/officeDocument/2006/relationships/image" Target="../media/image33.png"/><Relationship Id="rId12" Type="http://schemas.openxmlformats.org/officeDocument/2006/relationships/image" Target="../media/image34.png"/><Relationship Id="rId13" Type="http://schemas.openxmlformats.org/officeDocument/2006/relationships/image" Target="../media/image35.png"/><Relationship Id="rId14" Type="http://schemas.openxmlformats.org/officeDocument/2006/relationships/image" Target="../media/image36.png"/><Relationship Id="rId1" Type="http://schemas.openxmlformats.org/officeDocument/2006/relationships/slideLayout" Target="../slideLayouts/slideLayout121.xml"/><Relationship Id="rId2" Type="http://schemas.openxmlformats.org/officeDocument/2006/relationships/notesSlide" Target="../notesSlides/notesSlide3.xml"/><Relationship Id="rId3" Type="http://schemas.openxmlformats.org/officeDocument/2006/relationships/image" Target="../media/image25.png"/><Relationship Id="rId4" Type="http://schemas.openxmlformats.org/officeDocument/2006/relationships/image" Target="../media/image26.jpe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image" Target="../media/image32.png"/></Relationships>
</file>

<file path=ppt/slides/_rels/slide30.xml.rels><?xml version="1.0" encoding="UTF-8" standalone="yes"?>
<Relationships xmlns="http://schemas.openxmlformats.org/package/2006/relationships"><Relationship Id="rId3" Type="http://schemas.openxmlformats.org/officeDocument/2006/relationships/image" Target="../media/image52.jpeg"/><Relationship Id="rId4" Type="http://schemas.openxmlformats.org/officeDocument/2006/relationships/image" Target="../media/image53.jpeg"/><Relationship Id="rId5" Type="http://schemas.openxmlformats.org/officeDocument/2006/relationships/image" Target="../media/image54.jpeg"/><Relationship Id="rId1" Type="http://schemas.openxmlformats.org/officeDocument/2006/relationships/slideLayout" Target="../slideLayouts/slideLayout175.xml"/><Relationship Id="rId2"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175.xml"/><Relationship Id="rId2" Type="http://schemas.openxmlformats.org/officeDocument/2006/relationships/notesSlide" Target="../notesSlides/notesSlide23.xml"/></Relationships>
</file>

<file path=ppt/slides/_rels/slide32.xml.rels><?xml version="1.0" encoding="UTF-8" standalone="yes"?>
<Relationships xmlns="http://schemas.openxmlformats.org/package/2006/relationships"><Relationship Id="rId3" Type="http://schemas.openxmlformats.org/officeDocument/2006/relationships/image" Target="../media/image57.jpeg"/><Relationship Id="rId4" Type="http://schemas.openxmlformats.org/officeDocument/2006/relationships/image" Target="../media/image58.png"/><Relationship Id="rId1" Type="http://schemas.openxmlformats.org/officeDocument/2006/relationships/slideLayout" Target="../slideLayouts/slideLayout176.xml"/><Relationship Id="rId2"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6.xml"/><Relationship Id="rId2" Type="http://schemas.openxmlformats.org/officeDocument/2006/relationships/notesSlide" Target="../notesSlides/notesSlide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6.xml"/><Relationship Id="rId2" Type="http://schemas.openxmlformats.org/officeDocument/2006/relationships/notesSlide" Target="../notesSlides/notesSlide26.xml"/><Relationship Id="rId3"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7.xml"/><Relationship Id="rId4" Type="http://schemas.openxmlformats.org/officeDocument/2006/relationships/image" Target="../media/image60.png"/><Relationship Id="rId1" Type="http://schemas.openxmlformats.org/officeDocument/2006/relationships/tags" Target="../tags/tag1.xml"/><Relationship Id="rId2" Type="http://schemas.openxmlformats.org/officeDocument/2006/relationships/slideLayout" Target="../slideLayouts/slideLayout17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4.png"/><Relationship Id="rId8" Type="http://schemas.openxmlformats.org/officeDocument/2006/relationships/image" Target="../media/image65.png"/><Relationship Id="rId1" Type="http://schemas.openxmlformats.org/officeDocument/2006/relationships/tags" Target="../tags/tag2.xml"/><Relationship Id="rId2" Type="http://schemas.openxmlformats.org/officeDocument/2006/relationships/slideLayout" Target="../slideLayouts/slideLayout176.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9.xml"/><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jpeg"/><Relationship Id="rId8" Type="http://schemas.openxmlformats.org/officeDocument/2006/relationships/image" Target="../media/image70.jpeg"/><Relationship Id="rId9" Type="http://schemas.openxmlformats.org/officeDocument/2006/relationships/image" Target="../media/image71.png"/><Relationship Id="rId10" Type="http://schemas.openxmlformats.org/officeDocument/2006/relationships/image" Target="../media/image72.png"/><Relationship Id="rId11" Type="http://schemas.openxmlformats.org/officeDocument/2006/relationships/image" Target="../media/image73.png"/><Relationship Id="rId1" Type="http://schemas.openxmlformats.org/officeDocument/2006/relationships/tags" Target="../tags/tag3.xml"/><Relationship Id="rId2" Type="http://schemas.openxmlformats.org/officeDocument/2006/relationships/slideLayout" Target="../slideLayouts/slideLayout176.xml"/></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1" Type="http://schemas.openxmlformats.org/officeDocument/2006/relationships/slideLayout" Target="../slideLayouts/slideLayout177.xml"/><Relationship Id="rId2" Type="http://schemas.openxmlformats.org/officeDocument/2006/relationships/notesSlide" Target="../notesSlides/notesSlide30.xml"/></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1" Type="http://schemas.openxmlformats.org/officeDocument/2006/relationships/slideLayout" Target="../slideLayouts/slideLayout176.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notesSlide" Target="../notesSlides/notesSlide4.xml"/><Relationship Id="rId3" Type="http://schemas.openxmlformats.org/officeDocument/2006/relationships/image" Target="../media/image37.png"/></Relationships>
</file>

<file path=ppt/slides/_rels/slide40.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1" Type="http://schemas.openxmlformats.org/officeDocument/2006/relationships/slideLayout" Target="../slideLayouts/slideLayout176.xml"/><Relationship Id="rId2" Type="http://schemas.openxmlformats.org/officeDocument/2006/relationships/notesSlide" Target="../notesSlides/notesSlide32.xml"/></Relationships>
</file>

<file path=ppt/slides/_rels/slide41.xml.rels><?xml version="1.0" encoding="UTF-8" standalone="yes"?>
<Relationships xmlns="http://schemas.openxmlformats.org/package/2006/relationships"><Relationship Id="rId3" Type="http://schemas.openxmlformats.org/officeDocument/2006/relationships/image" Target="../media/image52.jpeg"/><Relationship Id="rId4" Type="http://schemas.openxmlformats.org/officeDocument/2006/relationships/image" Target="../media/image53.jpeg"/><Relationship Id="rId5" Type="http://schemas.openxmlformats.org/officeDocument/2006/relationships/image" Target="../media/image54.jpeg"/><Relationship Id="rId1" Type="http://schemas.openxmlformats.org/officeDocument/2006/relationships/slideLayout" Target="../slideLayouts/slideLayout176.xml"/><Relationship Id="rId2" Type="http://schemas.openxmlformats.org/officeDocument/2006/relationships/notesSlide" Target="../notesSlides/notesSlide33.xml"/></Relationships>
</file>

<file path=ppt/slides/_rels/slide42.xml.rels><?xml version="1.0" encoding="UTF-8" standalone="yes"?>
<Relationships xmlns="http://schemas.openxmlformats.org/package/2006/relationships"><Relationship Id="rId11" Type="http://schemas.openxmlformats.org/officeDocument/2006/relationships/image" Target="../media/image88.png"/><Relationship Id="rId12" Type="http://schemas.openxmlformats.org/officeDocument/2006/relationships/image" Target="../media/image89.png"/><Relationship Id="rId13" Type="http://schemas.openxmlformats.org/officeDocument/2006/relationships/image" Target="../media/image90.png"/><Relationship Id="rId14" Type="http://schemas.openxmlformats.org/officeDocument/2006/relationships/image" Target="../media/image91.png"/><Relationship Id="rId15" Type="http://schemas.openxmlformats.org/officeDocument/2006/relationships/image" Target="../media/image92.png"/><Relationship Id="rId16" Type="http://schemas.openxmlformats.org/officeDocument/2006/relationships/image" Target="../media/image93.png"/><Relationship Id="rId17" Type="http://schemas.openxmlformats.org/officeDocument/2006/relationships/image" Target="../media/image94.jpeg"/><Relationship Id="rId18" Type="http://schemas.openxmlformats.org/officeDocument/2006/relationships/slide" Target="slide42.xml"/><Relationship Id="rId1" Type="http://schemas.openxmlformats.org/officeDocument/2006/relationships/slideLayout" Target="../slideLayouts/slideLayout175.xml"/><Relationship Id="rId2" Type="http://schemas.openxmlformats.org/officeDocument/2006/relationships/notesSlide" Target="../notesSlides/notesSlide34.xml"/><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3.png"/><Relationship Id="rId7" Type="http://schemas.openxmlformats.org/officeDocument/2006/relationships/image" Target="../media/image84.png"/><Relationship Id="rId8" Type="http://schemas.openxmlformats.org/officeDocument/2006/relationships/image" Target="../media/image85.jpeg"/><Relationship Id="rId9" Type="http://schemas.openxmlformats.org/officeDocument/2006/relationships/image" Target="../media/image86.jpeg"/><Relationship Id="rId10" Type="http://schemas.openxmlformats.org/officeDocument/2006/relationships/image" Target="../media/image87.png"/></Relationships>
</file>

<file path=ppt/slides/_rels/slide43.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97.png"/><Relationship Id="rId1" Type="http://schemas.openxmlformats.org/officeDocument/2006/relationships/slideLayout" Target="../slideLayouts/slideLayout175.xml"/><Relationship Id="rId2" Type="http://schemas.openxmlformats.org/officeDocument/2006/relationships/notesSlide" Target="../notesSlides/notesSlide35.xml"/></Relationships>
</file>

<file path=ppt/slides/_rels/slide44.xml.rels><?xml version="1.0" encoding="UTF-8" standalone="yes"?>
<Relationships xmlns="http://schemas.openxmlformats.org/package/2006/relationships"><Relationship Id="rId3" Type="http://schemas.openxmlformats.org/officeDocument/2006/relationships/image" Target="../media/image98.png"/><Relationship Id="rId4" Type="http://schemas.microsoft.com/office/2007/relationships/hdphoto" Target="../media/hdphoto3.wdp"/><Relationship Id="rId1" Type="http://schemas.openxmlformats.org/officeDocument/2006/relationships/slideLayout" Target="../slideLayouts/slideLayout175.xml"/><Relationship Id="rId2" Type="http://schemas.openxmlformats.org/officeDocument/2006/relationships/notesSlide" Target="../notesSlides/notesSlide3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5.xml"/><Relationship Id="rId2" Type="http://schemas.openxmlformats.org/officeDocument/2006/relationships/notesSlide" Target="../notesSlides/notesSlide3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5.xml"/><Relationship Id="rId2" Type="http://schemas.openxmlformats.org/officeDocument/2006/relationships/notesSlide" Target="../notesSlides/notesSlide38.xml"/><Relationship Id="rId3" Type="http://schemas.openxmlformats.org/officeDocument/2006/relationships/image" Target="../media/image99.png"/></Relationships>
</file>

<file path=ppt/slides/_rels/slide47.xml.rels><?xml version="1.0" encoding="UTF-8" standalone="yes"?>
<Relationships xmlns="http://schemas.openxmlformats.org/package/2006/relationships"><Relationship Id="rId3" Type="http://schemas.openxmlformats.org/officeDocument/2006/relationships/image" Target="../media/image52.jpeg"/><Relationship Id="rId4" Type="http://schemas.openxmlformats.org/officeDocument/2006/relationships/image" Target="../media/image53.jpeg"/><Relationship Id="rId5" Type="http://schemas.openxmlformats.org/officeDocument/2006/relationships/image" Target="../media/image54.jpeg"/><Relationship Id="rId1" Type="http://schemas.openxmlformats.org/officeDocument/2006/relationships/slideLayout" Target="../slideLayouts/slideLayout176.xml"/><Relationship Id="rId2" Type="http://schemas.openxmlformats.org/officeDocument/2006/relationships/notesSlide" Target="../notesSlides/notesSlide39.xml"/></Relationships>
</file>

<file path=ppt/slides/_rels/slide48.xml.rels><?xml version="1.0" encoding="UTF-8" standalone="yes"?>
<Relationships xmlns="http://schemas.openxmlformats.org/package/2006/relationships"><Relationship Id="rId3" Type="http://schemas.openxmlformats.org/officeDocument/2006/relationships/image" Target="../media/image100.emf"/><Relationship Id="rId4" Type="http://schemas.openxmlformats.org/officeDocument/2006/relationships/image" Target="../media/image101.emf"/><Relationship Id="rId1" Type="http://schemas.openxmlformats.org/officeDocument/2006/relationships/slideLayout" Target="../slideLayouts/slideLayout176.xml"/><Relationship Id="rId2" Type="http://schemas.openxmlformats.org/officeDocument/2006/relationships/notesSlide" Target="../notesSlides/notesSlide40.xml"/></Relationships>
</file>

<file path=ppt/slides/_rels/slide49.xml.rels><?xml version="1.0" encoding="UTF-8" standalone="yes"?>
<Relationships xmlns="http://schemas.openxmlformats.org/package/2006/relationships"><Relationship Id="rId3" Type="http://schemas.openxmlformats.org/officeDocument/2006/relationships/image" Target="../media/image102.emf"/><Relationship Id="rId4" Type="http://schemas.openxmlformats.org/officeDocument/2006/relationships/image" Target="../media/image103.emf"/><Relationship Id="rId5" Type="http://schemas.openxmlformats.org/officeDocument/2006/relationships/image" Target="../media/image104.emf"/><Relationship Id="rId6" Type="http://schemas.openxmlformats.org/officeDocument/2006/relationships/image" Target="../media/image105.emf"/><Relationship Id="rId7" Type="http://schemas.openxmlformats.org/officeDocument/2006/relationships/image" Target="../media/image106.emf"/><Relationship Id="rId8" Type="http://schemas.openxmlformats.org/officeDocument/2006/relationships/image" Target="../media/image107.emf"/><Relationship Id="rId9" Type="http://schemas.openxmlformats.org/officeDocument/2006/relationships/image" Target="../media/image108.jpeg"/><Relationship Id="rId10" Type="http://schemas.openxmlformats.org/officeDocument/2006/relationships/image" Target="../media/image109.png"/><Relationship Id="rId1" Type="http://schemas.openxmlformats.org/officeDocument/2006/relationships/slideLayout" Target="../slideLayouts/slideLayout176.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notesSlide" Target="../notesSlides/notesSlide42.xml"/><Relationship Id="rId3" Type="http://schemas.openxmlformats.org/officeDocument/2006/relationships/image" Target="../media/image1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8.xml"/></Relationships>
</file>

<file path=ppt/slides/_rels/slide7.xml.rels><?xml version="1.0" encoding="UTF-8" standalone="yes"?>
<Relationships xmlns="http://schemas.openxmlformats.org/package/2006/relationships"><Relationship Id="rId3" Type="http://schemas.openxmlformats.org/officeDocument/2006/relationships/customXml" Target="../../customXml/item6.xml"/><Relationship Id="rId4" Type="http://schemas.openxmlformats.org/officeDocument/2006/relationships/customXml" Target="../../customXml/item7.xml"/><Relationship Id="rId5" Type="http://schemas.openxmlformats.org/officeDocument/2006/relationships/customXml" Target="../../customXml/item8.xml"/><Relationship Id="rId6" Type="http://schemas.openxmlformats.org/officeDocument/2006/relationships/slideLayout" Target="../slideLayouts/slideLayout175.xml"/><Relationship Id="rId7" Type="http://schemas.openxmlformats.org/officeDocument/2006/relationships/notesSlide" Target="../notesSlides/notesSlide6.xml"/><Relationship Id="rId1" Type="http://schemas.openxmlformats.org/officeDocument/2006/relationships/customXml" Target="../../customXml/item4.xml"/><Relationship Id="rId2" Type="http://schemas.openxmlformats.org/officeDocument/2006/relationships/customXml" Target="../../customXml/item5.xml"/></Relationships>
</file>

<file path=ppt/slides/_rels/slide8.xml.rels><?xml version="1.0" encoding="UTF-8" standalone="yes"?>
<Relationships xmlns="http://schemas.openxmlformats.org/package/2006/relationships"><Relationship Id="rId3" Type="http://schemas.openxmlformats.org/officeDocument/2006/relationships/hyperlink" Target="http://www.snowflake.net/" TargetMode="External"/><Relationship Id="rId4" Type="http://schemas.openxmlformats.org/officeDocument/2006/relationships/image" Target="../media/image39.tiff"/><Relationship Id="rId5" Type="http://schemas.openxmlformats.org/officeDocument/2006/relationships/image" Target="../media/image40.tiff"/><Relationship Id="rId6" Type="http://schemas.openxmlformats.org/officeDocument/2006/relationships/image" Target="../media/image41.tiff"/><Relationship Id="rId1" Type="http://schemas.openxmlformats.org/officeDocument/2006/relationships/slideLayout" Target="../slideLayouts/slideLayout175.xml"/><Relationship Id="rId2" Type="http://schemas.openxmlformats.org/officeDocument/2006/relationships/image" Target="../media/image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99" dirty="0"/>
              <a:t>Hadoop on HDInsight</a:t>
            </a:r>
            <a:br>
              <a:rPr lang="en-US" sz="4799" dirty="0"/>
            </a:br>
            <a:r>
              <a:rPr lang="en-US" sz="4799" dirty="0">
                <a:solidFill>
                  <a:srgbClr val="FFCC00"/>
                </a:solidFill>
              </a:rPr>
              <a:t>Overview</a:t>
            </a:r>
          </a:p>
        </p:txBody>
      </p:sp>
      <p:sp>
        <p:nvSpPr>
          <p:cNvPr id="3" name="Text Placeholder 2"/>
          <p:cNvSpPr>
            <a:spLocks noGrp="1"/>
          </p:cNvSpPr>
          <p:nvPr>
            <p:ph type="body" sz="quarter" idx="14"/>
          </p:nvPr>
        </p:nvSpPr>
        <p:spPr/>
        <p:txBody>
          <a:bodyPr/>
          <a:lstStyle/>
          <a:p>
            <a:pPr lvl="0"/>
            <a:r>
              <a:rPr lang="en-US" dirty="0">
                <a:solidFill>
                  <a:srgbClr val="F8F8F8"/>
                </a:solidFill>
              </a:rPr>
              <a:t>Ali Zaidi</a:t>
            </a:r>
          </a:p>
          <a:p>
            <a:pPr lvl="0"/>
            <a:r>
              <a:rPr lang="en-US" dirty="0"/>
              <a:t>Data Scientist</a:t>
            </a:r>
          </a:p>
          <a:p>
            <a:pPr lvl="0"/>
            <a:r>
              <a:rPr lang="en-US" dirty="0"/>
              <a:t>Machine Learning Education Team</a:t>
            </a:r>
          </a:p>
        </p:txBody>
      </p:sp>
    </p:spTree>
    <p:extLst>
      <p:ext uri="{BB962C8B-B14F-4D97-AF65-F5344CB8AC3E}">
        <p14:creationId xmlns:p14="http://schemas.microsoft.com/office/powerpoint/2010/main" val="1784979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Big Data Zoo</a:t>
            </a:r>
          </a:p>
        </p:txBody>
      </p:sp>
      <p:sp>
        <p:nvSpPr>
          <p:cNvPr id="4" name="Text Placeholder 3"/>
          <p:cNvSpPr>
            <a:spLocks noGrp="1"/>
          </p:cNvSpPr>
          <p:nvPr>
            <p:ph type="body" sz="quarter" idx="10"/>
          </p:nvPr>
        </p:nvSpPr>
        <p:spPr>
          <a:xfrm>
            <a:off x="274641" y="1212849"/>
            <a:ext cx="5486399" cy="3293209"/>
          </a:xfrm>
        </p:spPr>
        <p:txBody>
          <a:bodyPr/>
          <a:lstStyle/>
          <a:p>
            <a:pPr marL="571500" indent="-571500">
              <a:buFont typeface="Arial" panose="020B0604020202020204" pitchFamily="34" charset="0"/>
              <a:buChar char="•"/>
            </a:pPr>
            <a:r>
              <a:rPr lang="en-US" sz="2400" dirty="0"/>
              <a:t>The goal of Hadoop is to create a unified framework for processing big data</a:t>
            </a:r>
          </a:p>
          <a:p>
            <a:pPr marL="571500" indent="-571500">
              <a:buFont typeface="Arial" panose="020B0604020202020204" pitchFamily="34" charset="0"/>
              <a:buChar char="•"/>
            </a:pPr>
            <a:r>
              <a:rPr lang="en-US" sz="2400" dirty="0"/>
              <a:t>Three major requirements:</a:t>
            </a:r>
          </a:p>
          <a:p>
            <a:pPr marL="803313" lvl="2" indent="-571500">
              <a:buFont typeface="+mj-lt"/>
              <a:buAutoNum type="arabicPeriod"/>
            </a:pPr>
            <a:r>
              <a:rPr lang="en-US" sz="2400" dirty="0">
                <a:solidFill>
                  <a:schemeClr val="bg2">
                    <a:lumMod val="50000"/>
                  </a:schemeClr>
                </a:solidFill>
                <a:latin typeface="+mj-lt"/>
              </a:rPr>
              <a:t>Scalability</a:t>
            </a:r>
          </a:p>
          <a:p>
            <a:pPr marL="803313" lvl="2" indent="-571500">
              <a:buFont typeface="+mj-lt"/>
              <a:buAutoNum type="arabicPeriod"/>
            </a:pPr>
            <a:r>
              <a:rPr lang="en-US" sz="2400" dirty="0">
                <a:solidFill>
                  <a:schemeClr val="accent4">
                    <a:lumMod val="60000"/>
                    <a:lumOff val="40000"/>
                  </a:schemeClr>
                </a:solidFill>
                <a:latin typeface="+mj-lt"/>
              </a:rPr>
              <a:t>Reliability</a:t>
            </a:r>
          </a:p>
          <a:p>
            <a:pPr marL="803313" lvl="2" indent="-571500">
              <a:buFont typeface="+mj-lt"/>
              <a:buAutoNum type="arabicPeriod"/>
            </a:pPr>
            <a:r>
              <a:rPr lang="en-US" sz="2400" dirty="0">
                <a:solidFill>
                  <a:schemeClr val="accent6">
                    <a:lumMod val="60000"/>
                    <a:lumOff val="40000"/>
                  </a:schemeClr>
                </a:solidFill>
                <a:latin typeface="+mj-lt"/>
              </a:rPr>
              <a:t>Efficiency</a:t>
            </a:r>
          </a:p>
          <a:p>
            <a:pPr lvl="2"/>
            <a:endParaRPr lang="en-US" sz="2400" dirty="0">
              <a:solidFill>
                <a:schemeClr val="accent6">
                  <a:lumMod val="60000"/>
                  <a:lumOff val="40000"/>
                </a:schemeClr>
              </a:solidFill>
              <a:latin typeface="+mj-lt"/>
            </a:endParaRPr>
          </a:p>
        </p:txBody>
      </p:sp>
      <p:cxnSp>
        <p:nvCxnSpPr>
          <p:cNvPr id="12" name="Straight Connector 11"/>
          <p:cNvCxnSpPr/>
          <p:nvPr/>
        </p:nvCxnSpPr>
        <p:spPr>
          <a:xfrm>
            <a:off x="5639976" y="766872"/>
            <a:ext cx="0" cy="37391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9" name="Rectangle 138"/>
          <p:cNvSpPr/>
          <p:nvPr/>
        </p:nvSpPr>
        <p:spPr bwMode="auto">
          <a:xfrm>
            <a:off x="7116849" y="3109235"/>
            <a:ext cx="3674457" cy="1314971"/>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grpSp>
        <p:nvGrpSpPr>
          <p:cNvPr id="140" name="Group 139"/>
          <p:cNvGrpSpPr/>
          <p:nvPr/>
        </p:nvGrpSpPr>
        <p:grpSpPr>
          <a:xfrm>
            <a:off x="7298676" y="4182015"/>
            <a:ext cx="3302969" cy="167868"/>
            <a:chOff x="7851648" y="2916936"/>
            <a:chExt cx="3238500" cy="164592"/>
          </a:xfrm>
          <a:solidFill>
            <a:srgbClr val="92D050"/>
          </a:solidFill>
        </p:grpSpPr>
        <p:grpSp>
          <p:nvGrpSpPr>
            <p:cNvPr id="141" name="Group 140"/>
            <p:cNvGrpSpPr/>
            <p:nvPr/>
          </p:nvGrpSpPr>
          <p:grpSpPr>
            <a:xfrm>
              <a:off x="7851648" y="2916936"/>
              <a:ext cx="1586484" cy="164592"/>
              <a:chOff x="7851648" y="2916936"/>
              <a:chExt cx="1586484" cy="164592"/>
            </a:xfrm>
            <a:grpFill/>
          </p:grpSpPr>
          <p:sp>
            <p:nvSpPr>
              <p:cNvPr id="150" name="Rectangle 149"/>
              <p:cNvSpPr/>
              <p:nvPr/>
            </p:nvSpPr>
            <p:spPr bwMode="auto">
              <a:xfrm>
                <a:off x="7851648"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51" name="Rectangle 150"/>
              <p:cNvSpPr/>
              <p:nvPr/>
            </p:nvSpPr>
            <p:spPr bwMode="auto">
              <a:xfrm>
                <a:off x="9264396"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52" name="Rectangle 151"/>
              <p:cNvSpPr/>
              <p:nvPr/>
            </p:nvSpPr>
            <p:spPr bwMode="auto">
              <a:xfrm>
                <a:off x="8074152"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53" name="Rectangle 152"/>
              <p:cNvSpPr/>
              <p:nvPr/>
            </p:nvSpPr>
            <p:spPr bwMode="auto">
              <a:xfrm>
                <a:off x="8310372"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54" name="Rectangle 153"/>
              <p:cNvSpPr/>
              <p:nvPr/>
            </p:nvSpPr>
            <p:spPr bwMode="auto">
              <a:xfrm>
                <a:off x="8549640"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55" name="Rectangle 154"/>
              <p:cNvSpPr/>
              <p:nvPr/>
            </p:nvSpPr>
            <p:spPr bwMode="auto">
              <a:xfrm>
                <a:off x="8785860"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56" name="Rectangle 155"/>
              <p:cNvSpPr/>
              <p:nvPr/>
            </p:nvSpPr>
            <p:spPr bwMode="auto">
              <a:xfrm>
                <a:off x="9025128"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grpSp>
        <p:grpSp>
          <p:nvGrpSpPr>
            <p:cNvPr id="142" name="Group 141"/>
            <p:cNvGrpSpPr/>
            <p:nvPr/>
          </p:nvGrpSpPr>
          <p:grpSpPr>
            <a:xfrm>
              <a:off x="9503664" y="2916936"/>
              <a:ext cx="1586484" cy="164592"/>
              <a:chOff x="7851648" y="2916936"/>
              <a:chExt cx="1586484" cy="164592"/>
            </a:xfrm>
            <a:grpFill/>
          </p:grpSpPr>
          <p:sp>
            <p:nvSpPr>
              <p:cNvPr id="143" name="Rectangle 142"/>
              <p:cNvSpPr/>
              <p:nvPr/>
            </p:nvSpPr>
            <p:spPr bwMode="auto">
              <a:xfrm>
                <a:off x="7851648"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44" name="Rectangle 143"/>
              <p:cNvSpPr/>
              <p:nvPr/>
            </p:nvSpPr>
            <p:spPr bwMode="auto">
              <a:xfrm>
                <a:off x="9264396"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45" name="Rectangle 144"/>
              <p:cNvSpPr/>
              <p:nvPr/>
            </p:nvSpPr>
            <p:spPr bwMode="auto">
              <a:xfrm>
                <a:off x="8074152"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46" name="Rectangle 145"/>
              <p:cNvSpPr/>
              <p:nvPr/>
            </p:nvSpPr>
            <p:spPr bwMode="auto">
              <a:xfrm>
                <a:off x="8310372"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47" name="Rectangle 146"/>
              <p:cNvSpPr/>
              <p:nvPr/>
            </p:nvSpPr>
            <p:spPr bwMode="auto">
              <a:xfrm>
                <a:off x="8549640"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48" name="Rectangle 147"/>
              <p:cNvSpPr/>
              <p:nvPr/>
            </p:nvSpPr>
            <p:spPr bwMode="auto">
              <a:xfrm>
                <a:off x="8785860"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49" name="Rectangle 148"/>
              <p:cNvSpPr/>
              <p:nvPr/>
            </p:nvSpPr>
            <p:spPr bwMode="auto">
              <a:xfrm>
                <a:off x="9025128"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grpSp>
      </p:grpSp>
      <p:grpSp>
        <p:nvGrpSpPr>
          <p:cNvPr id="157" name="Group 156"/>
          <p:cNvGrpSpPr/>
          <p:nvPr/>
        </p:nvGrpSpPr>
        <p:grpSpPr>
          <a:xfrm>
            <a:off x="7298676" y="3280264"/>
            <a:ext cx="3302969" cy="167868"/>
            <a:chOff x="7851648" y="2916936"/>
            <a:chExt cx="3238500" cy="164592"/>
          </a:xfrm>
          <a:solidFill>
            <a:srgbClr val="92D050"/>
          </a:solidFill>
        </p:grpSpPr>
        <p:grpSp>
          <p:nvGrpSpPr>
            <p:cNvPr id="158" name="Group 157"/>
            <p:cNvGrpSpPr/>
            <p:nvPr/>
          </p:nvGrpSpPr>
          <p:grpSpPr>
            <a:xfrm>
              <a:off x="7851648" y="2916936"/>
              <a:ext cx="1586484" cy="164592"/>
              <a:chOff x="7851648" y="2916936"/>
              <a:chExt cx="1586484" cy="164592"/>
            </a:xfrm>
            <a:grpFill/>
          </p:grpSpPr>
          <p:sp>
            <p:nvSpPr>
              <p:cNvPr id="167" name="Rectangle 166"/>
              <p:cNvSpPr/>
              <p:nvPr/>
            </p:nvSpPr>
            <p:spPr bwMode="auto">
              <a:xfrm>
                <a:off x="7851648"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68" name="Rectangle 167"/>
              <p:cNvSpPr/>
              <p:nvPr/>
            </p:nvSpPr>
            <p:spPr bwMode="auto">
              <a:xfrm>
                <a:off x="9264396"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69" name="Rectangle 168"/>
              <p:cNvSpPr/>
              <p:nvPr/>
            </p:nvSpPr>
            <p:spPr bwMode="auto">
              <a:xfrm>
                <a:off x="8074152"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70" name="Rectangle 169"/>
              <p:cNvSpPr/>
              <p:nvPr/>
            </p:nvSpPr>
            <p:spPr bwMode="auto">
              <a:xfrm>
                <a:off x="8310372"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71" name="Rectangle 170"/>
              <p:cNvSpPr/>
              <p:nvPr/>
            </p:nvSpPr>
            <p:spPr bwMode="auto">
              <a:xfrm>
                <a:off x="8549640"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72" name="Rectangle 171"/>
              <p:cNvSpPr/>
              <p:nvPr/>
            </p:nvSpPr>
            <p:spPr bwMode="auto">
              <a:xfrm>
                <a:off x="8785860"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73" name="Rectangle 172"/>
              <p:cNvSpPr/>
              <p:nvPr/>
            </p:nvSpPr>
            <p:spPr bwMode="auto">
              <a:xfrm>
                <a:off x="9025128"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grpSp>
        <p:grpSp>
          <p:nvGrpSpPr>
            <p:cNvPr id="159" name="Group 158"/>
            <p:cNvGrpSpPr/>
            <p:nvPr/>
          </p:nvGrpSpPr>
          <p:grpSpPr>
            <a:xfrm>
              <a:off x="9503664" y="2916936"/>
              <a:ext cx="1586484" cy="164592"/>
              <a:chOff x="7851648" y="2916936"/>
              <a:chExt cx="1586484" cy="164592"/>
            </a:xfrm>
            <a:grpFill/>
          </p:grpSpPr>
          <p:sp>
            <p:nvSpPr>
              <p:cNvPr id="160" name="Rectangle 159"/>
              <p:cNvSpPr/>
              <p:nvPr/>
            </p:nvSpPr>
            <p:spPr bwMode="auto">
              <a:xfrm>
                <a:off x="7851648"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61" name="Rectangle 160"/>
              <p:cNvSpPr/>
              <p:nvPr/>
            </p:nvSpPr>
            <p:spPr bwMode="auto">
              <a:xfrm>
                <a:off x="9264396"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62" name="Rectangle 161"/>
              <p:cNvSpPr/>
              <p:nvPr/>
            </p:nvSpPr>
            <p:spPr bwMode="auto">
              <a:xfrm>
                <a:off x="8074152"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63" name="Rectangle 162"/>
              <p:cNvSpPr/>
              <p:nvPr/>
            </p:nvSpPr>
            <p:spPr bwMode="auto">
              <a:xfrm>
                <a:off x="8310372"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64" name="Rectangle 163"/>
              <p:cNvSpPr/>
              <p:nvPr/>
            </p:nvSpPr>
            <p:spPr bwMode="auto">
              <a:xfrm>
                <a:off x="8549640"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65" name="Rectangle 164"/>
              <p:cNvSpPr/>
              <p:nvPr/>
            </p:nvSpPr>
            <p:spPr bwMode="auto">
              <a:xfrm>
                <a:off x="8785860"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66" name="Rectangle 165"/>
              <p:cNvSpPr/>
              <p:nvPr/>
            </p:nvSpPr>
            <p:spPr bwMode="auto">
              <a:xfrm>
                <a:off x="9025128"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grpSp>
      </p:grpSp>
      <p:grpSp>
        <p:nvGrpSpPr>
          <p:cNvPr id="174" name="Group 173"/>
          <p:cNvGrpSpPr/>
          <p:nvPr/>
        </p:nvGrpSpPr>
        <p:grpSpPr>
          <a:xfrm>
            <a:off x="7298675" y="3565910"/>
            <a:ext cx="1130004" cy="167868"/>
            <a:chOff x="7807994" y="5995770"/>
            <a:chExt cx="1107948" cy="164592"/>
          </a:xfrm>
          <a:solidFill>
            <a:srgbClr val="92D050"/>
          </a:solidFill>
        </p:grpSpPr>
        <p:sp>
          <p:nvSpPr>
            <p:cNvPr id="175" name="Rectangle 174"/>
            <p:cNvSpPr/>
            <p:nvPr/>
          </p:nvSpPr>
          <p:spPr bwMode="auto">
            <a:xfrm>
              <a:off x="7807994" y="5995770"/>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76" name="Rectangle 175"/>
            <p:cNvSpPr/>
            <p:nvPr/>
          </p:nvSpPr>
          <p:spPr bwMode="auto">
            <a:xfrm>
              <a:off x="8030498" y="5995770"/>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77" name="Rectangle 176"/>
            <p:cNvSpPr/>
            <p:nvPr/>
          </p:nvSpPr>
          <p:spPr bwMode="auto">
            <a:xfrm>
              <a:off x="8266718" y="5995770"/>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78" name="Rectangle 177"/>
            <p:cNvSpPr/>
            <p:nvPr/>
          </p:nvSpPr>
          <p:spPr bwMode="auto">
            <a:xfrm>
              <a:off x="8505986" y="5995770"/>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79" name="Rectangle 178"/>
            <p:cNvSpPr/>
            <p:nvPr/>
          </p:nvSpPr>
          <p:spPr bwMode="auto">
            <a:xfrm>
              <a:off x="8742206" y="5995770"/>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grpSp>
      <p:sp>
        <p:nvSpPr>
          <p:cNvPr id="180" name="TextBox 179"/>
          <p:cNvSpPr txBox="1"/>
          <p:nvPr/>
        </p:nvSpPr>
        <p:spPr>
          <a:xfrm>
            <a:off x="8393475" y="3378135"/>
            <a:ext cx="1235699" cy="484954"/>
          </a:xfrm>
          <a:prstGeom prst="rect">
            <a:avLst/>
          </a:prstGeom>
          <a:noFill/>
        </p:spPr>
        <p:txBody>
          <a:bodyPr wrap="none" lIns="186521" tIns="149217" rIns="186521" bIns="149217" rtlCol="0">
            <a:noAutofit/>
          </a:bodyPr>
          <a:lstStyle/>
          <a:p>
            <a:pPr marL="0" marR="0" lvl="0" indent="0" defTabSz="777149"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solidFill>
                  <a:schemeClr val="bg1"/>
                </a:solidFill>
                <a:effectLst/>
                <a:uLnTx/>
                <a:uFillTx/>
                <a:latin typeface="+mj-lt"/>
                <a:cs typeface="Segoe UI Semibold" panose="020B0702040204020203" pitchFamily="34" charset="0"/>
              </a:rPr>
              <a:t>HDFS</a:t>
            </a:r>
          </a:p>
        </p:txBody>
      </p:sp>
      <p:sp>
        <p:nvSpPr>
          <p:cNvPr id="181" name="Rectangle 180"/>
          <p:cNvSpPr/>
          <p:nvPr/>
        </p:nvSpPr>
        <p:spPr bwMode="auto">
          <a:xfrm>
            <a:off x="7116849" y="2227323"/>
            <a:ext cx="3674457" cy="923277"/>
          </a:xfrm>
          <a:prstGeom prst="rect">
            <a:avLst/>
          </a:prstGeom>
          <a:solidFill>
            <a:srgbClr val="2A80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82" name="Rectangle 181"/>
          <p:cNvSpPr/>
          <p:nvPr/>
        </p:nvSpPr>
        <p:spPr bwMode="auto">
          <a:xfrm>
            <a:off x="7116849" y="1229436"/>
            <a:ext cx="3674457" cy="997886"/>
          </a:xfrm>
          <a:prstGeom prst="rect">
            <a:avLst/>
          </a:prstGeom>
          <a:solidFill>
            <a:srgbClr val="33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83" name="TextBox 182"/>
          <p:cNvSpPr txBox="1"/>
          <p:nvPr/>
        </p:nvSpPr>
        <p:spPr>
          <a:xfrm>
            <a:off x="8332310" y="2391933"/>
            <a:ext cx="1235699" cy="484954"/>
          </a:xfrm>
          <a:prstGeom prst="rect">
            <a:avLst/>
          </a:prstGeom>
          <a:noFill/>
        </p:spPr>
        <p:txBody>
          <a:bodyPr wrap="none" lIns="186521" tIns="149217" rIns="186521" bIns="149217" rtlCol="0">
            <a:noAutofit/>
          </a:bodyPr>
          <a:lstStyle/>
          <a:p>
            <a:pPr marL="0" marR="0" lvl="0" indent="0" algn="ctr" defTabSz="777149"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solidFill>
                  <a:schemeClr val="bg1"/>
                </a:solidFill>
                <a:effectLst/>
                <a:uLnTx/>
                <a:uFillTx/>
                <a:latin typeface="+mj-lt"/>
                <a:cs typeface="Segoe UI Semibold" panose="020B0702040204020203" pitchFamily="34" charset="0"/>
              </a:rPr>
              <a:t>YARN</a:t>
            </a:r>
            <a:endParaRPr kumimoji="0" lang="en-US" sz="2203" b="0" i="0" u="none" strike="noStrike" kern="0" cap="none" spc="0" normalizeH="0" baseline="0" noProof="0" dirty="0">
              <a:ln>
                <a:noFill/>
              </a:ln>
              <a:solidFill>
                <a:schemeClr val="bg1"/>
              </a:solidFill>
              <a:effectLst/>
              <a:uLnTx/>
              <a:uFillTx/>
              <a:latin typeface="+mj-lt"/>
              <a:cs typeface="Segoe UI Semibold" panose="020B0702040204020203" pitchFamily="34" charset="0"/>
            </a:endParaRPr>
          </a:p>
        </p:txBody>
      </p:sp>
      <p:sp>
        <p:nvSpPr>
          <p:cNvPr id="184" name="Trapezoid 183"/>
          <p:cNvSpPr/>
          <p:nvPr/>
        </p:nvSpPr>
        <p:spPr bwMode="auto">
          <a:xfrm flipV="1">
            <a:off x="7605688" y="2218183"/>
            <a:ext cx="1014206" cy="270455"/>
          </a:xfrm>
          <a:prstGeom prst="trapezoid">
            <a:avLst/>
          </a:prstGeom>
          <a:solidFill>
            <a:srgbClr val="33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85" name="Trapezoid 184"/>
          <p:cNvSpPr/>
          <p:nvPr/>
        </p:nvSpPr>
        <p:spPr bwMode="auto">
          <a:xfrm flipV="1">
            <a:off x="9305357" y="2225768"/>
            <a:ext cx="1014206" cy="270455"/>
          </a:xfrm>
          <a:prstGeom prst="trapezoid">
            <a:avLst/>
          </a:prstGeom>
          <a:solidFill>
            <a:srgbClr val="33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86" name="TextBox 185"/>
          <p:cNvSpPr txBox="1"/>
          <p:nvPr/>
        </p:nvSpPr>
        <p:spPr>
          <a:xfrm>
            <a:off x="7117304" y="1243204"/>
            <a:ext cx="1847332" cy="579768"/>
          </a:xfrm>
          <a:prstGeom prst="rect">
            <a:avLst/>
          </a:prstGeom>
          <a:noFill/>
        </p:spPr>
        <p:txBody>
          <a:bodyPr wrap="none" lIns="186521" tIns="149217" rIns="186521" bIns="149217" rtlCol="0">
            <a:noAutofit/>
          </a:bodyPr>
          <a:lstStyle>
            <a:defPPr>
              <a:defRPr lang="en-US"/>
            </a:defPPr>
            <a:lvl1pPr>
              <a:lnSpc>
                <a:spcPct val="90000"/>
              </a:lnSpc>
              <a:spcAft>
                <a:spcPts val="600"/>
              </a:spcAft>
              <a:defRPr sz="2400" b="1">
                <a:solidFill>
                  <a:schemeClr val="bg1"/>
                </a:solidFill>
              </a:defRPr>
            </a:lvl1pPr>
          </a:lstStyle>
          <a:p>
            <a:pPr marL="0" marR="0" lvl="0" indent="0" algn="ctr" defTabSz="777149" eaLnBrk="1" fontAlgn="auto" latinLnBrk="0" hangingPunct="1">
              <a:lnSpc>
                <a:spcPct val="90000"/>
              </a:lnSpc>
              <a:spcBef>
                <a:spcPts val="0"/>
              </a:spcBef>
              <a:spcAft>
                <a:spcPts val="510"/>
              </a:spcAft>
              <a:buClrTx/>
              <a:buSzTx/>
              <a:buFontTx/>
              <a:buNone/>
              <a:tabLst/>
              <a:defRPr/>
            </a:pPr>
            <a:r>
              <a:rPr kumimoji="0" lang="en-US" sz="2040" b="0" i="0" u="none" strike="noStrike" kern="0" cap="none" spc="0" normalizeH="0" baseline="0" noProof="0" dirty="0">
                <a:ln>
                  <a:noFill/>
                </a:ln>
                <a:effectLst/>
                <a:uLnTx/>
                <a:uFillTx/>
                <a:latin typeface="+mj-lt"/>
                <a:cs typeface="Segoe UI Semibold" panose="020B0702040204020203" pitchFamily="34" charset="0"/>
              </a:rPr>
              <a:t>MapReduce</a:t>
            </a:r>
          </a:p>
        </p:txBody>
      </p:sp>
      <p:sp>
        <p:nvSpPr>
          <p:cNvPr id="187" name="TextBox 186"/>
          <p:cNvSpPr txBox="1"/>
          <p:nvPr/>
        </p:nvSpPr>
        <p:spPr>
          <a:xfrm>
            <a:off x="9069942" y="1239607"/>
            <a:ext cx="1552438" cy="564291"/>
          </a:xfrm>
          <a:prstGeom prst="rect">
            <a:avLst/>
          </a:prstGeom>
          <a:noFill/>
        </p:spPr>
        <p:txBody>
          <a:bodyPr wrap="none" lIns="186521" tIns="149217" rIns="186521" bIns="149217" rtlCol="0">
            <a:noAutofit/>
          </a:bodyPr>
          <a:lstStyle>
            <a:defPPr>
              <a:defRPr lang="en-US"/>
            </a:defPPr>
            <a:lvl1pPr>
              <a:lnSpc>
                <a:spcPct val="90000"/>
              </a:lnSpc>
              <a:spcAft>
                <a:spcPts val="600"/>
              </a:spcAft>
              <a:defRPr sz="2400" b="1">
                <a:solidFill>
                  <a:schemeClr val="bg1"/>
                </a:solidFill>
              </a:defRPr>
            </a:lvl1pPr>
          </a:lstStyle>
          <a:p>
            <a:pPr marL="0" marR="0" lvl="0" indent="0" algn="ctr" defTabSz="777149" eaLnBrk="1" fontAlgn="auto" latinLnBrk="0" hangingPunct="1">
              <a:lnSpc>
                <a:spcPct val="90000"/>
              </a:lnSpc>
              <a:spcBef>
                <a:spcPts val="0"/>
              </a:spcBef>
              <a:spcAft>
                <a:spcPts val="510"/>
              </a:spcAft>
              <a:buClrTx/>
              <a:buSzTx/>
              <a:buFontTx/>
              <a:buNone/>
              <a:tabLst/>
              <a:defRPr/>
            </a:pPr>
            <a:r>
              <a:rPr kumimoji="0" lang="en-US" sz="2040" b="0" i="0" u="none" strike="noStrike" kern="0" cap="none" spc="0" normalizeH="0" baseline="0" noProof="0" dirty="0" err="1">
                <a:ln>
                  <a:noFill/>
                </a:ln>
                <a:effectLst/>
                <a:uLnTx/>
                <a:uFillTx/>
                <a:latin typeface="+mj-lt"/>
                <a:cs typeface="Segoe UI Semibold" panose="020B0702040204020203" pitchFamily="34" charset="0"/>
              </a:rPr>
              <a:t>Tez</a:t>
            </a:r>
            <a:endParaRPr kumimoji="0" lang="en-US" sz="2040" b="0" i="0" u="none" strike="noStrike" kern="0" cap="none" spc="0" normalizeH="0" baseline="0" noProof="0" dirty="0">
              <a:ln>
                <a:noFill/>
              </a:ln>
              <a:effectLst/>
              <a:uLnTx/>
              <a:uFillTx/>
              <a:latin typeface="+mj-lt"/>
              <a:cs typeface="Segoe UI Semibold" panose="020B0702040204020203" pitchFamily="34" charset="0"/>
            </a:endParaRPr>
          </a:p>
        </p:txBody>
      </p:sp>
      <p:cxnSp>
        <p:nvCxnSpPr>
          <p:cNvPr id="188" name="Straight Connector 187"/>
          <p:cNvCxnSpPr>
            <a:stCxn id="182" idx="0"/>
            <a:endCxn id="181" idx="0"/>
          </p:cNvCxnSpPr>
          <p:nvPr/>
        </p:nvCxnSpPr>
        <p:spPr>
          <a:xfrm>
            <a:off x="8954076" y="1229436"/>
            <a:ext cx="0" cy="997886"/>
          </a:xfrm>
          <a:prstGeom prst="line">
            <a:avLst/>
          </a:prstGeom>
          <a:ln w="38100">
            <a:solidFill>
              <a:schemeClr val="bg1"/>
            </a:solidFill>
            <a:prstDash val="sysDot"/>
            <a:headEnd type="none"/>
            <a:tailEnd type="none"/>
          </a:ln>
        </p:spPr>
        <p:style>
          <a:lnRef idx="1">
            <a:schemeClr val="accent5"/>
          </a:lnRef>
          <a:fillRef idx="0">
            <a:schemeClr val="accent5"/>
          </a:fillRef>
          <a:effectRef idx="0">
            <a:schemeClr val="accent5"/>
          </a:effectRef>
          <a:fontRef idx="minor">
            <a:schemeClr val="tx1"/>
          </a:fontRef>
        </p:style>
      </p:cxnSp>
      <p:sp>
        <p:nvSpPr>
          <p:cNvPr id="189" name="TextBox 188"/>
          <p:cNvSpPr txBox="1"/>
          <p:nvPr/>
        </p:nvSpPr>
        <p:spPr>
          <a:xfrm>
            <a:off x="7012873" y="766872"/>
            <a:ext cx="3778432" cy="305722"/>
          </a:xfrm>
          <a:prstGeom prst="rect">
            <a:avLst/>
          </a:prstGeom>
          <a:noFill/>
        </p:spPr>
        <p:txBody>
          <a:bodyPr wrap="none" lIns="186521" tIns="149217" rIns="186521" bIns="149217" rtlCol="0" anchor="ctr">
            <a:noAutofit/>
          </a:bodyPr>
          <a:lstStyle/>
          <a:p>
            <a:pPr marL="0" marR="0" lvl="0" indent="0" algn="ctr" defTabSz="777149" eaLnBrk="1" fontAlgn="auto" latinLnBrk="0" hangingPunct="1">
              <a:lnSpc>
                <a:spcPct val="90000"/>
              </a:lnSpc>
              <a:spcBef>
                <a:spcPts val="0"/>
              </a:spcBef>
              <a:spcAft>
                <a:spcPts val="612"/>
              </a:spcAft>
              <a:buClrTx/>
              <a:buSzTx/>
              <a:buFontTx/>
              <a:buNone/>
              <a:tabLst/>
              <a:defRPr/>
            </a:pPr>
            <a:r>
              <a:rPr kumimoji="0" lang="en-US" sz="2203" b="0" i="0" u="none" strike="noStrike" kern="0" cap="none" spc="0" normalizeH="0" baseline="0" noProof="0" dirty="0">
                <a:ln>
                  <a:noFill/>
                </a:ln>
                <a:effectLst/>
                <a:uLnTx/>
                <a:uFillTx/>
                <a:latin typeface="+mj-lt"/>
                <a:cs typeface="Segoe UI Semibold" panose="020B0702040204020203" pitchFamily="34" charset="0"/>
              </a:rPr>
              <a:t>Hadoop Core</a:t>
            </a:r>
          </a:p>
        </p:txBody>
      </p:sp>
      <p:grpSp>
        <p:nvGrpSpPr>
          <p:cNvPr id="190" name="Group 189"/>
          <p:cNvGrpSpPr/>
          <p:nvPr/>
        </p:nvGrpSpPr>
        <p:grpSpPr>
          <a:xfrm>
            <a:off x="9492376" y="3586741"/>
            <a:ext cx="1130004" cy="167868"/>
            <a:chOff x="7807994" y="5995770"/>
            <a:chExt cx="1107948" cy="164592"/>
          </a:xfrm>
          <a:solidFill>
            <a:srgbClr val="92D050"/>
          </a:solidFill>
        </p:grpSpPr>
        <p:sp>
          <p:nvSpPr>
            <p:cNvPr id="191" name="Rectangle 190"/>
            <p:cNvSpPr/>
            <p:nvPr/>
          </p:nvSpPr>
          <p:spPr bwMode="auto">
            <a:xfrm>
              <a:off x="7807994" y="5995770"/>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92" name="Rectangle 191"/>
            <p:cNvSpPr/>
            <p:nvPr/>
          </p:nvSpPr>
          <p:spPr bwMode="auto">
            <a:xfrm>
              <a:off x="8030498" y="5995770"/>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93" name="Rectangle 192"/>
            <p:cNvSpPr/>
            <p:nvPr/>
          </p:nvSpPr>
          <p:spPr bwMode="auto">
            <a:xfrm>
              <a:off x="8266718" y="5995770"/>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94" name="Rectangle 193"/>
            <p:cNvSpPr/>
            <p:nvPr/>
          </p:nvSpPr>
          <p:spPr bwMode="auto">
            <a:xfrm>
              <a:off x="8505986" y="5995770"/>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95" name="Rectangle 194"/>
            <p:cNvSpPr/>
            <p:nvPr/>
          </p:nvSpPr>
          <p:spPr bwMode="auto">
            <a:xfrm>
              <a:off x="8742206" y="5995770"/>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grpSp>
      <p:grpSp>
        <p:nvGrpSpPr>
          <p:cNvPr id="196" name="Group 195"/>
          <p:cNvGrpSpPr/>
          <p:nvPr/>
        </p:nvGrpSpPr>
        <p:grpSpPr>
          <a:xfrm>
            <a:off x="7298675" y="3872387"/>
            <a:ext cx="3302969" cy="167868"/>
            <a:chOff x="7851648" y="2916936"/>
            <a:chExt cx="3238500" cy="164592"/>
          </a:xfrm>
          <a:solidFill>
            <a:srgbClr val="92D050"/>
          </a:solidFill>
        </p:grpSpPr>
        <p:grpSp>
          <p:nvGrpSpPr>
            <p:cNvPr id="197" name="Group 196"/>
            <p:cNvGrpSpPr/>
            <p:nvPr/>
          </p:nvGrpSpPr>
          <p:grpSpPr>
            <a:xfrm>
              <a:off x="7851648" y="2916936"/>
              <a:ext cx="1586484" cy="164592"/>
              <a:chOff x="7851648" y="2916936"/>
              <a:chExt cx="1586484" cy="164592"/>
            </a:xfrm>
            <a:grpFill/>
          </p:grpSpPr>
          <p:sp>
            <p:nvSpPr>
              <p:cNvPr id="206" name="Rectangle 205"/>
              <p:cNvSpPr/>
              <p:nvPr/>
            </p:nvSpPr>
            <p:spPr bwMode="auto">
              <a:xfrm>
                <a:off x="7851648"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207" name="Rectangle 206"/>
              <p:cNvSpPr/>
              <p:nvPr/>
            </p:nvSpPr>
            <p:spPr bwMode="auto">
              <a:xfrm>
                <a:off x="9264396"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208" name="Rectangle 207"/>
              <p:cNvSpPr/>
              <p:nvPr/>
            </p:nvSpPr>
            <p:spPr bwMode="auto">
              <a:xfrm>
                <a:off x="8074152"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209" name="Rectangle 208"/>
              <p:cNvSpPr/>
              <p:nvPr/>
            </p:nvSpPr>
            <p:spPr bwMode="auto">
              <a:xfrm>
                <a:off x="8310372"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210" name="Rectangle 209"/>
              <p:cNvSpPr/>
              <p:nvPr/>
            </p:nvSpPr>
            <p:spPr bwMode="auto">
              <a:xfrm>
                <a:off x="8549640"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211" name="Rectangle 210"/>
              <p:cNvSpPr/>
              <p:nvPr/>
            </p:nvSpPr>
            <p:spPr bwMode="auto">
              <a:xfrm>
                <a:off x="8785860"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212" name="Rectangle 211"/>
              <p:cNvSpPr/>
              <p:nvPr/>
            </p:nvSpPr>
            <p:spPr bwMode="auto">
              <a:xfrm>
                <a:off x="9025128"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grpSp>
        <p:grpSp>
          <p:nvGrpSpPr>
            <p:cNvPr id="198" name="Group 197"/>
            <p:cNvGrpSpPr/>
            <p:nvPr/>
          </p:nvGrpSpPr>
          <p:grpSpPr>
            <a:xfrm>
              <a:off x="9503664" y="2916936"/>
              <a:ext cx="1586484" cy="164592"/>
              <a:chOff x="7851648" y="2916936"/>
              <a:chExt cx="1586484" cy="164592"/>
            </a:xfrm>
            <a:grpFill/>
          </p:grpSpPr>
          <p:sp>
            <p:nvSpPr>
              <p:cNvPr id="199" name="Rectangle 198"/>
              <p:cNvSpPr/>
              <p:nvPr/>
            </p:nvSpPr>
            <p:spPr bwMode="auto">
              <a:xfrm>
                <a:off x="7851648"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200" name="Rectangle 199"/>
              <p:cNvSpPr/>
              <p:nvPr/>
            </p:nvSpPr>
            <p:spPr bwMode="auto">
              <a:xfrm>
                <a:off x="9264396"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201" name="Rectangle 200"/>
              <p:cNvSpPr/>
              <p:nvPr/>
            </p:nvSpPr>
            <p:spPr bwMode="auto">
              <a:xfrm>
                <a:off x="8074152"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202" name="Rectangle 201"/>
              <p:cNvSpPr/>
              <p:nvPr/>
            </p:nvSpPr>
            <p:spPr bwMode="auto">
              <a:xfrm>
                <a:off x="8310372"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203" name="Rectangle 202"/>
              <p:cNvSpPr/>
              <p:nvPr/>
            </p:nvSpPr>
            <p:spPr bwMode="auto">
              <a:xfrm>
                <a:off x="8549640"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204" name="Rectangle 203"/>
              <p:cNvSpPr/>
              <p:nvPr/>
            </p:nvSpPr>
            <p:spPr bwMode="auto">
              <a:xfrm>
                <a:off x="8785860"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205" name="Rectangle 204"/>
              <p:cNvSpPr/>
              <p:nvPr/>
            </p:nvSpPr>
            <p:spPr bwMode="auto">
              <a:xfrm>
                <a:off x="9025128"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grpSp>
      </p:grpSp>
      <p:sp>
        <p:nvSpPr>
          <p:cNvPr id="5" name="Rectangle 4"/>
          <p:cNvSpPr/>
          <p:nvPr/>
        </p:nvSpPr>
        <p:spPr>
          <a:xfrm>
            <a:off x="1297469" y="4714664"/>
            <a:ext cx="9022094" cy="1200329"/>
          </a:xfrm>
          <a:prstGeom prst="rect">
            <a:avLst/>
          </a:prstGeom>
        </p:spPr>
        <p:txBody>
          <a:bodyPr wrap="square">
            <a:spAutoFit/>
          </a:bodyPr>
          <a:lstStyle/>
          <a:p>
            <a:pPr lvl="2"/>
            <a:r>
              <a:rPr lang="en-US" sz="2400" dirty="0">
                <a:solidFill>
                  <a:srgbClr val="000000"/>
                </a:solidFill>
                <a:latin typeface="+mj-lt"/>
              </a:rPr>
              <a:t>HDInsight simplifies the Hadoop ecosystem – </a:t>
            </a:r>
            <a:r>
              <a:rPr lang="en-US" sz="2400" dirty="0">
                <a:solidFill>
                  <a:schemeClr val="bg2">
                    <a:lumMod val="50000"/>
                  </a:schemeClr>
                </a:solidFill>
                <a:latin typeface="+mj-lt"/>
              </a:rPr>
              <a:t>easier to scale</a:t>
            </a:r>
            <a:r>
              <a:rPr lang="en-US" sz="2400" dirty="0">
                <a:solidFill>
                  <a:srgbClr val="000000"/>
                </a:solidFill>
                <a:latin typeface="+mj-lt"/>
              </a:rPr>
              <a:t>, </a:t>
            </a:r>
            <a:r>
              <a:rPr lang="en-US" sz="2400" dirty="0">
                <a:solidFill>
                  <a:srgbClr val="92D050"/>
                </a:solidFill>
                <a:latin typeface="+mj-lt"/>
              </a:rPr>
              <a:t>guaranteed reliability with triple 9s SLAs</a:t>
            </a:r>
            <a:r>
              <a:rPr lang="en-US" sz="2400" dirty="0">
                <a:solidFill>
                  <a:srgbClr val="000000"/>
                </a:solidFill>
                <a:latin typeface="+mj-lt"/>
              </a:rPr>
              <a:t>, and o</a:t>
            </a:r>
            <a:r>
              <a:rPr lang="en-US" sz="2400" dirty="0">
                <a:solidFill>
                  <a:srgbClr val="7030A0"/>
                </a:solidFill>
                <a:latin typeface="+mj-lt"/>
              </a:rPr>
              <a:t>ptimized clusters for every workload</a:t>
            </a:r>
            <a:r>
              <a:rPr lang="en-US" sz="2400" dirty="0">
                <a:solidFill>
                  <a:srgbClr val="000000"/>
                </a:solidFill>
                <a:latin typeface="+mj-lt"/>
              </a:rPr>
              <a:t>.</a:t>
            </a:r>
          </a:p>
        </p:txBody>
      </p:sp>
    </p:spTree>
    <p:extLst>
      <p:ext uri="{BB962C8B-B14F-4D97-AF65-F5344CB8AC3E}">
        <p14:creationId xmlns:p14="http://schemas.microsoft.com/office/powerpoint/2010/main" val="364079593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Deprecation of HDInsight on Windows</a:t>
            </a:r>
          </a:p>
        </p:txBody>
      </p:sp>
      <p:sp>
        <p:nvSpPr>
          <p:cNvPr id="3" name="Text Placeholder 2"/>
          <p:cNvSpPr>
            <a:spLocks noGrp="1"/>
          </p:cNvSpPr>
          <p:nvPr>
            <p:ph type="body" sz="quarter" idx="10"/>
          </p:nvPr>
        </p:nvSpPr>
        <p:spPr>
          <a:xfrm>
            <a:off x="274639" y="1974849"/>
            <a:ext cx="12641259" cy="4756151"/>
          </a:xfrm>
        </p:spPr>
        <p:txBody>
          <a:bodyPr/>
          <a:lstStyle/>
          <a:p>
            <a:pPr marL="342900" indent="-342900">
              <a:buFont typeface="Arial" panose="020B0604020202020204" pitchFamily="34" charset="0"/>
              <a:buChar char="•"/>
            </a:pPr>
            <a:r>
              <a:rPr lang="en-US" sz="2400" dirty="0"/>
              <a:t>HDI 3.3 is the last version of HDInsight on Windows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HDI 3.3 will be deprecated on </a:t>
            </a:r>
            <a:r>
              <a:rPr lang="en-US" sz="2400" b="1" dirty="0"/>
              <a:t>July 31</a:t>
            </a:r>
            <a:r>
              <a:rPr lang="en-US" sz="2400" b="1" baseline="30000" dirty="0"/>
              <a:t>st</a:t>
            </a:r>
            <a:r>
              <a:rPr lang="en-US" sz="2400" b="1" dirty="0"/>
              <a:t> 2017 *</a:t>
            </a:r>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r>
              <a:rPr lang="en-US" sz="2400" dirty="0"/>
              <a:t>Refer </a:t>
            </a:r>
            <a:r>
              <a:rPr lang="en-US" sz="2400" u="sng" dirty="0">
                <a:hlinkClick r:id="rId2"/>
              </a:rPr>
              <a:t>this</a:t>
            </a:r>
            <a:r>
              <a:rPr lang="en-US" sz="2400" u="sng" dirty="0"/>
              <a:t> </a:t>
            </a:r>
            <a:r>
              <a:rPr lang="en-US" sz="2400" dirty="0"/>
              <a:t>to help migrate your customer to HDInsight on Linux</a:t>
            </a:r>
          </a:p>
          <a:p>
            <a:endParaRPr lang="en-US" sz="2400" dirty="0"/>
          </a:p>
          <a:p>
            <a:r>
              <a:rPr lang="en-US" sz="2400" b="1" dirty="0"/>
              <a:t>Impact</a:t>
            </a:r>
            <a:r>
              <a:rPr lang="en-US" sz="2400" dirty="0"/>
              <a:t>: Post Deprecation (i.e. after July 31</a:t>
            </a:r>
            <a:r>
              <a:rPr lang="en-US" sz="2400" baseline="30000" dirty="0"/>
              <a:t>st</a:t>
            </a:r>
            <a:r>
              <a:rPr lang="en-US" sz="2400" dirty="0"/>
              <a:t> 2017)</a:t>
            </a:r>
          </a:p>
          <a:p>
            <a:pPr marL="342900" lvl="1" indent="-342900">
              <a:buFont typeface="Arial" panose="020B0604020202020204" pitchFamily="34" charset="0"/>
              <a:buChar char="•"/>
            </a:pPr>
            <a:r>
              <a:rPr lang="en-US" sz="2400" dirty="0">
                <a:latin typeface="+mj-lt"/>
              </a:rPr>
              <a:t>You will not be able to create a HDInsight cluster on Windows</a:t>
            </a:r>
          </a:p>
          <a:p>
            <a:pPr marL="342900" lvl="1" indent="-342900">
              <a:buFont typeface="Arial" panose="020B0604020202020204" pitchFamily="34" charset="0"/>
              <a:buChar char="•"/>
            </a:pPr>
            <a:r>
              <a:rPr lang="en-US" sz="2400" dirty="0">
                <a:latin typeface="+mj-lt"/>
              </a:rPr>
              <a:t>You will not be able to resize an existing HDInsight on Windows cluster </a:t>
            </a:r>
          </a:p>
          <a:p>
            <a:r>
              <a:rPr lang="en-US" sz="2400" dirty="0"/>
              <a:t>* Deprecation time may vary by region.</a:t>
            </a:r>
          </a:p>
        </p:txBody>
      </p:sp>
    </p:spTree>
    <p:extLst>
      <p:ext uri="{BB962C8B-B14F-4D97-AF65-F5344CB8AC3E}">
        <p14:creationId xmlns:p14="http://schemas.microsoft.com/office/powerpoint/2010/main" val="1413267039"/>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ectangle 104"/>
          <p:cNvSpPr/>
          <p:nvPr/>
        </p:nvSpPr>
        <p:spPr bwMode="auto">
          <a:xfrm>
            <a:off x="3174324" y="1119848"/>
            <a:ext cx="6087826" cy="1962718"/>
          </a:xfrm>
          <a:prstGeom prst="rect">
            <a:avLst/>
          </a:prstGeom>
          <a:solidFill>
            <a:srgbClr val="33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221" name="Rectangle 220"/>
          <p:cNvSpPr/>
          <p:nvPr/>
        </p:nvSpPr>
        <p:spPr>
          <a:xfrm>
            <a:off x="3406114" y="1588793"/>
            <a:ext cx="1657543" cy="1242825"/>
          </a:xfrm>
          <a:prstGeom prst="rect">
            <a:avLst/>
          </a:prstGeom>
          <a:solidFill>
            <a:srgbClr val="236C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77149"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MapReduce &amp; </a:t>
            </a:r>
            <a:r>
              <a:rPr kumimoji="0" lang="en-US" sz="2000" b="0" i="0" u="none" strike="noStrike" kern="0" cap="none" spc="0" normalizeH="0" baseline="0" noProof="0" dirty="0" err="1">
                <a:ln>
                  <a:noFill/>
                </a:ln>
                <a:solidFill>
                  <a:schemeClr val="bg1"/>
                </a:solidFill>
                <a:effectLst/>
                <a:uLnTx/>
                <a:uFillTx/>
                <a:latin typeface="Segoe UI Light" panose="020B0502040204020203" pitchFamily="34" charset="0"/>
                <a:cs typeface="Segoe UI Light" panose="020B0502040204020203" pitchFamily="34" charset="0"/>
              </a:rPr>
              <a:t>Tez</a:t>
            </a:r>
            <a:endParaRPr kumimoji="0" lang="en-US" sz="20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367854" y="1574383"/>
            <a:ext cx="1657543" cy="1242825"/>
          </a:xfrm>
          <a:prstGeom prst="rect">
            <a:avLst/>
          </a:prstGeom>
          <a:solidFill>
            <a:srgbClr val="236C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77149"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Data Lake Analytics</a:t>
            </a:r>
          </a:p>
        </p:txBody>
      </p:sp>
      <p:sp>
        <p:nvSpPr>
          <p:cNvPr id="102" name="Rectangle 101"/>
          <p:cNvSpPr/>
          <p:nvPr/>
        </p:nvSpPr>
        <p:spPr bwMode="auto">
          <a:xfrm>
            <a:off x="3174324" y="4616602"/>
            <a:ext cx="6087826" cy="198958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r>
              <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Data Lake Store</a:t>
            </a:r>
          </a:p>
        </p:txBody>
      </p:sp>
      <p:sp>
        <p:nvSpPr>
          <p:cNvPr id="104" name="Rectangle 103"/>
          <p:cNvSpPr/>
          <p:nvPr/>
        </p:nvSpPr>
        <p:spPr bwMode="auto">
          <a:xfrm>
            <a:off x="3174324" y="3072601"/>
            <a:ext cx="6087826" cy="526942"/>
          </a:xfrm>
          <a:prstGeom prst="rect">
            <a:avLst/>
          </a:prstGeom>
          <a:solidFill>
            <a:srgbClr val="2A80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55434" tIns="124347" rIns="155434" bIns="12434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92508" rtl="0" eaLnBrk="1" fontAlgn="base" latinLnBrk="0" hangingPunct="1">
              <a:lnSpc>
                <a:spcPct val="90000"/>
              </a:lnSpc>
              <a:spcBef>
                <a:spcPct val="0"/>
              </a:spcBef>
              <a:spcAft>
                <a:spcPct val="0"/>
              </a:spcAft>
              <a:buClrTx/>
              <a:buSzTx/>
              <a:buFontTx/>
              <a:buNone/>
              <a:tabLst/>
              <a:defRPr/>
            </a:pPr>
            <a:endParaRPr kumimoji="0" lang="en-US" sz="1700" b="1" i="0" u="none" strike="noStrike" kern="120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119" name="Rectangle 118"/>
          <p:cNvSpPr/>
          <p:nvPr/>
        </p:nvSpPr>
        <p:spPr bwMode="auto">
          <a:xfrm>
            <a:off x="3174324" y="4223151"/>
            <a:ext cx="6087826" cy="409812"/>
          </a:xfrm>
          <a:prstGeom prst="rect">
            <a:avLst/>
          </a:prstGeom>
          <a:solidFill>
            <a:srgbClr val="008A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55434" tIns="124347" rIns="155434" bIns="124347"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92508"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err="1">
                <a:ln>
                  <a:noFill/>
                </a:ln>
                <a:solidFill>
                  <a:schemeClr val="bg1"/>
                </a:solidFill>
                <a:effectLst/>
                <a:uLnTx/>
                <a:uFillTx/>
                <a:latin typeface="Segoe UI Light" panose="020B0502040204020203" pitchFamily="34" charset="0"/>
                <a:ea typeface="Segoe UI" pitchFamily="34" charset="0"/>
                <a:cs typeface="Segoe UI Light" panose="020B0502040204020203" pitchFamily="34" charset="0"/>
              </a:rPr>
              <a:t>WebHDFS</a:t>
            </a:r>
            <a:endParaRPr kumimoji="0" lang="en-US" sz="2000" b="0" i="0" u="none" strike="noStrike" kern="1200" cap="none" spc="0" normalizeH="0" baseline="0" noProof="0" dirty="0">
              <a:ln>
                <a:noFill/>
              </a:ln>
              <a:solidFill>
                <a:schemeClr val="bg1"/>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120" name="Trapezoid 119"/>
          <p:cNvSpPr/>
          <p:nvPr/>
        </p:nvSpPr>
        <p:spPr bwMode="auto">
          <a:xfrm flipV="1">
            <a:off x="4408164" y="3002313"/>
            <a:ext cx="1261805" cy="318839"/>
          </a:xfrm>
          <a:prstGeom prst="trapezoid">
            <a:avLst/>
          </a:prstGeom>
          <a:solidFill>
            <a:srgbClr val="33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121" name="Trapezoid 120"/>
          <p:cNvSpPr/>
          <p:nvPr/>
        </p:nvSpPr>
        <p:spPr bwMode="auto">
          <a:xfrm flipV="1">
            <a:off x="6799454" y="3002313"/>
            <a:ext cx="1261805" cy="318839"/>
          </a:xfrm>
          <a:prstGeom prst="trapezoid">
            <a:avLst/>
          </a:prstGeom>
          <a:solidFill>
            <a:srgbClr val="33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122" name="TextBox 13"/>
          <p:cNvSpPr txBox="1"/>
          <p:nvPr/>
        </p:nvSpPr>
        <p:spPr>
          <a:xfrm>
            <a:off x="5861269" y="3079894"/>
            <a:ext cx="818978" cy="486572"/>
          </a:xfrm>
          <a:prstGeom prst="rect">
            <a:avLst/>
          </a:prstGeom>
          <a:noFill/>
        </p:spPr>
        <p:txBody>
          <a:bodyPr wrap="none" lIns="155434" tIns="124347" rIns="155434" bIns="124347"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77149" rtl="0" eaLnBrk="1" fontAlgn="auto" latinLnBrk="0" hangingPunct="1">
              <a:lnSpc>
                <a:spcPct val="90000"/>
              </a:lnSpc>
              <a:spcBef>
                <a:spcPts val="0"/>
              </a:spcBef>
              <a:spcAft>
                <a:spcPts val="510"/>
              </a:spcAft>
              <a:buClrTx/>
              <a:buSzTx/>
              <a:buFontTx/>
              <a:buNone/>
              <a:tabLst/>
              <a:defRPr/>
            </a:pPr>
            <a:r>
              <a:rPr kumimoji="0" lang="en-US" sz="17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YARN</a:t>
            </a:r>
          </a:p>
        </p:txBody>
      </p:sp>
      <p:grpSp>
        <p:nvGrpSpPr>
          <p:cNvPr id="167" name="Group 166"/>
          <p:cNvGrpSpPr/>
          <p:nvPr/>
        </p:nvGrpSpPr>
        <p:grpSpPr>
          <a:xfrm>
            <a:off x="3767091" y="5158462"/>
            <a:ext cx="5186743" cy="1338955"/>
            <a:chOff x="5643352" y="6249485"/>
            <a:chExt cx="6102604" cy="1575384"/>
          </a:xfrm>
          <a:solidFill>
            <a:srgbClr val="008A3E"/>
          </a:solidFill>
        </p:grpSpPr>
        <p:grpSp>
          <p:nvGrpSpPr>
            <p:cNvPr id="168" name="Group 167"/>
            <p:cNvGrpSpPr/>
            <p:nvPr/>
          </p:nvGrpSpPr>
          <p:grpSpPr>
            <a:xfrm>
              <a:off x="5643352" y="6249485"/>
              <a:ext cx="974009" cy="1575384"/>
              <a:chOff x="5643352" y="6249485"/>
              <a:chExt cx="974009" cy="1575384"/>
            </a:xfrm>
            <a:grpFill/>
          </p:grpSpPr>
          <p:sp>
            <p:nvSpPr>
              <p:cNvPr id="184" name="Rounded Rectangle 183"/>
              <p:cNvSpPr>
                <a:spLocks/>
              </p:cNvSpPr>
              <p:nvPr/>
            </p:nvSpPr>
            <p:spPr>
              <a:xfrm>
                <a:off x="5643352" y="6249485"/>
                <a:ext cx="974009" cy="756465"/>
              </a:xfrm>
              <a:prstGeom prst="roundRect">
                <a:avLst>
                  <a:gd name="adj" fmla="val 5758"/>
                </a:avLst>
              </a:prstGeom>
              <a:grp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388574" rtl="0" eaLnBrk="1" fontAlgn="auto" latinLnBrk="0" hangingPunct="1">
                  <a:lnSpc>
                    <a:spcPct val="100000"/>
                  </a:lnSpc>
                  <a:spcBef>
                    <a:spcPts val="0"/>
                  </a:spcBef>
                  <a:spcAft>
                    <a:spcPts val="0"/>
                  </a:spcAft>
                  <a:buClrTx/>
                  <a:buSzTx/>
                  <a:buFontTx/>
                  <a:buNone/>
                  <a:tabLst/>
                  <a:defRPr/>
                </a:pPr>
                <a:endParaRPr kumimoji="0" lang="en-US" sz="765" b="0" i="0" u="none" strike="noStrike" kern="1200" cap="none" spc="0" normalizeH="0" baseline="0" noProof="0" dirty="0">
                  <a:ln>
                    <a:noFill/>
                  </a:ln>
                  <a:solidFill>
                    <a:schemeClr val="bg1"/>
                  </a:solidFill>
                  <a:effectLst/>
                  <a:uLnTx/>
                  <a:uFillTx/>
                  <a:latin typeface="+mn-lt"/>
                  <a:ea typeface="+mn-ea"/>
                  <a:cs typeface="Arial"/>
                </a:endParaRPr>
              </a:p>
            </p:txBody>
          </p:sp>
          <p:sp>
            <p:nvSpPr>
              <p:cNvPr id="185" name="Rounded Rectangle 184"/>
              <p:cNvSpPr>
                <a:spLocks/>
              </p:cNvSpPr>
              <p:nvPr/>
            </p:nvSpPr>
            <p:spPr>
              <a:xfrm>
                <a:off x="5643352" y="7068404"/>
                <a:ext cx="974009" cy="756465"/>
              </a:xfrm>
              <a:prstGeom prst="roundRect">
                <a:avLst>
                  <a:gd name="adj" fmla="val 5758"/>
                </a:avLst>
              </a:prstGeom>
              <a:grp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388574" rtl="0" eaLnBrk="1" fontAlgn="auto" latinLnBrk="0" hangingPunct="1">
                  <a:lnSpc>
                    <a:spcPct val="100000"/>
                  </a:lnSpc>
                  <a:spcBef>
                    <a:spcPts val="0"/>
                  </a:spcBef>
                  <a:spcAft>
                    <a:spcPts val="0"/>
                  </a:spcAft>
                  <a:buClrTx/>
                  <a:buSzTx/>
                  <a:buFontTx/>
                  <a:buNone/>
                  <a:tabLst/>
                  <a:defRPr/>
                </a:pPr>
                <a:endParaRPr kumimoji="0" lang="en-US" sz="765" b="0" i="0" u="none" strike="noStrike" kern="1200" cap="none" spc="0" normalizeH="0" baseline="0" noProof="0" dirty="0">
                  <a:ln>
                    <a:noFill/>
                  </a:ln>
                  <a:solidFill>
                    <a:schemeClr val="bg1"/>
                  </a:solidFill>
                  <a:effectLst/>
                  <a:uLnTx/>
                  <a:uFillTx/>
                  <a:latin typeface="+mn-lt"/>
                  <a:ea typeface="+mn-ea"/>
                  <a:cs typeface="Arial"/>
                </a:endParaRPr>
              </a:p>
            </p:txBody>
          </p:sp>
        </p:grpSp>
        <p:grpSp>
          <p:nvGrpSpPr>
            <p:cNvPr id="169" name="Group 168"/>
            <p:cNvGrpSpPr/>
            <p:nvPr/>
          </p:nvGrpSpPr>
          <p:grpSpPr>
            <a:xfrm>
              <a:off x="6669071" y="6249485"/>
              <a:ext cx="974009" cy="1575384"/>
              <a:chOff x="6669540" y="6249485"/>
              <a:chExt cx="974009" cy="1575384"/>
            </a:xfrm>
            <a:grpFill/>
          </p:grpSpPr>
          <p:sp>
            <p:nvSpPr>
              <p:cNvPr id="182" name="Rounded Rectangle 181"/>
              <p:cNvSpPr>
                <a:spLocks/>
              </p:cNvSpPr>
              <p:nvPr/>
            </p:nvSpPr>
            <p:spPr>
              <a:xfrm>
                <a:off x="6669540" y="6249485"/>
                <a:ext cx="974009" cy="756465"/>
              </a:xfrm>
              <a:prstGeom prst="roundRect">
                <a:avLst>
                  <a:gd name="adj" fmla="val 5758"/>
                </a:avLst>
              </a:prstGeom>
              <a:grp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388574" rtl="0" eaLnBrk="1" fontAlgn="auto" latinLnBrk="0" hangingPunct="1">
                  <a:lnSpc>
                    <a:spcPct val="100000"/>
                  </a:lnSpc>
                  <a:spcBef>
                    <a:spcPts val="0"/>
                  </a:spcBef>
                  <a:spcAft>
                    <a:spcPts val="0"/>
                  </a:spcAft>
                  <a:buClrTx/>
                  <a:buSzTx/>
                  <a:buFontTx/>
                  <a:buNone/>
                  <a:tabLst/>
                  <a:defRPr/>
                </a:pPr>
                <a:endParaRPr kumimoji="0" lang="en-US" sz="765" b="0" i="0" u="none" strike="noStrike" kern="1200" cap="none" spc="0" normalizeH="0" baseline="0" noProof="0" dirty="0">
                  <a:ln>
                    <a:noFill/>
                  </a:ln>
                  <a:solidFill>
                    <a:schemeClr val="bg1"/>
                  </a:solidFill>
                  <a:effectLst/>
                  <a:uLnTx/>
                  <a:uFillTx/>
                  <a:latin typeface="+mn-lt"/>
                  <a:ea typeface="+mn-ea"/>
                  <a:cs typeface="Arial"/>
                </a:endParaRPr>
              </a:p>
            </p:txBody>
          </p:sp>
          <p:sp>
            <p:nvSpPr>
              <p:cNvPr id="183" name="Rounded Rectangle 182"/>
              <p:cNvSpPr>
                <a:spLocks/>
              </p:cNvSpPr>
              <p:nvPr/>
            </p:nvSpPr>
            <p:spPr>
              <a:xfrm>
                <a:off x="6669540" y="7068404"/>
                <a:ext cx="974009" cy="756465"/>
              </a:xfrm>
              <a:prstGeom prst="roundRect">
                <a:avLst>
                  <a:gd name="adj" fmla="val 5758"/>
                </a:avLst>
              </a:prstGeom>
              <a:grp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388574" rtl="0" eaLnBrk="1" fontAlgn="auto" latinLnBrk="0" hangingPunct="1">
                  <a:lnSpc>
                    <a:spcPct val="100000"/>
                  </a:lnSpc>
                  <a:spcBef>
                    <a:spcPts val="0"/>
                  </a:spcBef>
                  <a:spcAft>
                    <a:spcPts val="0"/>
                  </a:spcAft>
                  <a:buClrTx/>
                  <a:buSzTx/>
                  <a:buFontTx/>
                  <a:buNone/>
                  <a:tabLst/>
                  <a:defRPr/>
                </a:pPr>
                <a:endParaRPr kumimoji="0" lang="en-US" sz="765" b="0" i="0" u="none" strike="noStrike" kern="1200" cap="none" spc="0" normalizeH="0" baseline="0" noProof="0" dirty="0">
                  <a:ln>
                    <a:noFill/>
                  </a:ln>
                  <a:solidFill>
                    <a:schemeClr val="bg1"/>
                  </a:solidFill>
                  <a:effectLst/>
                  <a:uLnTx/>
                  <a:uFillTx/>
                  <a:latin typeface="+mn-lt"/>
                  <a:ea typeface="+mn-ea"/>
                  <a:cs typeface="Arial"/>
                </a:endParaRPr>
              </a:p>
            </p:txBody>
          </p:sp>
        </p:grpSp>
        <p:grpSp>
          <p:nvGrpSpPr>
            <p:cNvPr id="170" name="Group 169"/>
            <p:cNvGrpSpPr/>
            <p:nvPr/>
          </p:nvGrpSpPr>
          <p:grpSpPr>
            <a:xfrm>
              <a:off x="7694790" y="6249485"/>
              <a:ext cx="974009" cy="1575384"/>
              <a:chOff x="7699832" y="6249485"/>
              <a:chExt cx="974009" cy="1575384"/>
            </a:xfrm>
            <a:grpFill/>
          </p:grpSpPr>
          <p:sp>
            <p:nvSpPr>
              <p:cNvPr id="180" name="Rounded Rectangle 179"/>
              <p:cNvSpPr>
                <a:spLocks/>
              </p:cNvSpPr>
              <p:nvPr/>
            </p:nvSpPr>
            <p:spPr>
              <a:xfrm>
                <a:off x="7699832" y="6249485"/>
                <a:ext cx="974009" cy="756465"/>
              </a:xfrm>
              <a:prstGeom prst="roundRect">
                <a:avLst>
                  <a:gd name="adj" fmla="val 5758"/>
                </a:avLst>
              </a:prstGeom>
              <a:grp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388574" rtl="0" eaLnBrk="1" fontAlgn="auto" latinLnBrk="0" hangingPunct="1">
                  <a:lnSpc>
                    <a:spcPct val="100000"/>
                  </a:lnSpc>
                  <a:spcBef>
                    <a:spcPts val="0"/>
                  </a:spcBef>
                  <a:spcAft>
                    <a:spcPts val="0"/>
                  </a:spcAft>
                  <a:buClrTx/>
                  <a:buSzTx/>
                  <a:buFontTx/>
                  <a:buNone/>
                  <a:tabLst/>
                  <a:defRPr/>
                </a:pPr>
                <a:endParaRPr kumimoji="0" lang="en-US" sz="765" b="0" i="0" u="none" strike="noStrike" kern="1200" cap="none" spc="0" normalizeH="0" baseline="0" noProof="0" dirty="0">
                  <a:ln>
                    <a:noFill/>
                  </a:ln>
                  <a:solidFill>
                    <a:schemeClr val="bg1"/>
                  </a:solidFill>
                  <a:effectLst/>
                  <a:uLnTx/>
                  <a:uFillTx/>
                  <a:latin typeface="+mn-lt"/>
                  <a:ea typeface="+mn-ea"/>
                  <a:cs typeface="Arial"/>
                </a:endParaRPr>
              </a:p>
            </p:txBody>
          </p:sp>
          <p:sp>
            <p:nvSpPr>
              <p:cNvPr id="181" name="Rounded Rectangle 180"/>
              <p:cNvSpPr>
                <a:spLocks/>
              </p:cNvSpPr>
              <p:nvPr/>
            </p:nvSpPr>
            <p:spPr>
              <a:xfrm>
                <a:off x="7699832" y="7068404"/>
                <a:ext cx="974009" cy="756465"/>
              </a:xfrm>
              <a:prstGeom prst="roundRect">
                <a:avLst>
                  <a:gd name="adj" fmla="val 5758"/>
                </a:avLst>
              </a:prstGeom>
              <a:grp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388574" rtl="0" eaLnBrk="1" fontAlgn="auto" latinLnBrk="0" hangingPunct="1">
                  <a:lnSpc>
                    <a:spcPct val="100000"/>
                  </a:lnSpc>
                  <a:spcBef>
                    <a:spcPts val="0"/>
                  </a:spcBef>
                  <a:spcAft>
                    <a:spcPts val="0"/>
                  </a:spcAft>
                  <a:buClrTx/>
                  <a:buSzTx/>
                  <a:buFontTx/>
                  <a:buNone/>
                  <a:tabLst/>
                  <a:defRPr/>
                </a:pPr>
                <a:endParaRPr kumimoji="0" lang="en-US" sz="765" b="0" i="0" u="none" strike="noStrike" kern="1200" cap="none" spc="0" normalizeH="0" baseline="0" noProof="0" dirty="0">
                  <a:ln>
                    <a:noFill/>
                  </a:ln>
                  <a:solidFill>
                    <a:schemeClr val="bg1"/>
                  </a:solidFill>
                  <a:effectLst/>
                  <a:uLnTx/>
                  <a:uFillTx/>
                  <a:latin typeface="+mn-lt"/>
                  <a:ea typeface="+mn-ea"/>
                  <a:cs typeface="Arial"/>
                </a:endParaRPr>
              </a:p>
            </p:txBody>
          </p:sp>
        </p:grpSp>
        <p:grpSp>
          <p:nvGrpSpPr>
            <p:cNvPr id="171" name="Group 170"/>
            <p:cNvGrpSpPr/>
            <p:nvPr/>
          </p:nvGrpSpPr>
          <p:grpSpPr>
            <a:xfrm>
              <a:off x="9746228" y="6249485"/>
              <a:ext cx="974009" cy="1575384"/>
              <a:chOff x="9745759" y="6249485"/>
              <a:chExt cx="974009" cy="1575384"/>
            </a:xfrm>
            <a:grpFill/>
          </p:grpSpPr>
          <p:sp>
            <p:nvSpPr>
              <p:cNvPr id="178" name="Rounded Rectangle 177"/>
              <p:cNvSpPr>
                <a:spLocks/>
              </p:cNvSpPr>
              <p:nvPr/>
            </p:nvSpPr>
            <p:spPr>
              <a:xfrm>
                <a:off x="9745759" y="6249485"/>
                <a:ext cx="974009" cy="756465"/>
              </a:xfrm>
              <a:prstGeom prst="roundRect">
                <a:avLst>
                  <a:gd name="adj" fmla="val 5758"/>
                </a:avLst>
              </a:prstGeom>
              <a:grp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388574" rtl="0" eaLnBrk="1" fontAlgn="auto" latinLnBrk="0" hangingPunct="1">
                  <a:lnSpc>
                    <a:spcPct val="100000"/>
                  </a:lnSpc>
                  <a:spcBef>
                    <a:spcPts val="0"/>
                  </a:spcBef>
                  <a:spcAft>
                    <a:spcPts val="0"/>
                  </a:spcAft>
                  <a:buClrTx/>
                  <a:buSzTx/>
                  <a:buFontTx/>
                  <a:buNone/>
                  <a:tabLst/>
                  <a:defRPr/>
                </a:pPr>
                <a:endParaRPr kumimoji="0" lang="en-US" sz="765" b="0" i="0" u="none" strike="noStrike" kern="1200" cap="none" spc="0" normalizeH="0" baseline="0" noProof="0" dirty="0">
                  <a:ln>
                    <a:noFill/>
                  </a:ln>
                  <a:solidFill>
                    <a:schemeClr val="bg1"/>
                  </a:solidFill>
                  <a:effectLst/>
                  <a:uLnTx/>
                  <a:uFillTx/>
                  <a:latin typeface="+mn-lt"/>
                  <a:ea typeface="+mn-ea"/>
                  <a:cs typeface="Arial"/>
                </a:endParaRPr>
              </a:p>
            </p:txBody>
          </p:sp>
          <p:sp>
            <p:nvSpPr>
              <p:cNvPr id="179" name="Rounded Rectangle 178"/>
              <p:cNvSpPr>
                <a:spLocks/>
              </p:cNvSpPr>
              <p:nvPr/>
            </p:nvSpPr>
            <p:spPr>
              <a:xfrm>
                <a:off x="9745759" y="7068404"/>
                <a:ext cx="974009" cy="756465"/>
              </a:xfrm>
              <a:prstGeom prst="roundRect">
                <a:avLst>
                  <a:gd name="adj" fmla="val 5758"/>
                </a:avLst>
              </a:prstGeom>
              <a:grp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388574" rtl="0" eaLnBrk="1" fontAlgn="auto" latinLnBrk="0" hangingPunct="1">
                  <a:lnSpc>
                    <a:spcPct val="100000"/>
                  </a:lnSpc>
                  <a:spcBef>
                    <a:spcPts val="0"/>
                  </a:spcBef>
                  <a:spcAft>
                    <a:spcPts val="0"/>
                  </a:spcAft>
                  <a:buClrTx/>
                  <a:buSzTx/>
                  <a:buFontTx/>
                  <a:buNone/>
                  <a:tabLst/>
                  <a:defRPr/>
                </a:pPr>
                <a:endParaRPr kumimoji="0" lang="en-US" sz="765" b="0" i="0" u="none" strike="noStrike" kern="1200" cap="none" spc="0" normalizeH="0" baseline="0" noProof="0" dirty="0">
                  <a:ln>
                    <a:noFill/>
                  </a:ln>
                  <a:solidFill>
                    <a:schemeClr val="bg1"/>
                  </a:solidFill>
                  <a:effectLst/>
                  <a:uLnTx/>
                  <a:uFillTx/>
                  <a:latin typeface="+mn-lt"/>
                  <a:ea typeface="+mn-ea"/>
                  <a:cs typeface="Arial"/>
                </a:endParaRPr>
              </a:p>
            </p:txBody>
          </p:sp>
        </p:grpSp>
        <p:grpSp>
          <p:nvGrpSpPr>
            <p:cNvPr id="172" name="Group 171"/>
            <p:cNvGrpSpPr/>
            <p:nvPr/>
          </p:nvGrpSpPr>
          <p:grpSpPr>
            <a:xfrm>
              <a:off x="10771947" y="6249485"/>
              <a:ext cx="974009" cy="1575384"/>
              <a:chOff x="10771947" y="6249485"/>
              <a:chExt cx="974009" cy="1575384"/>
            </a:xfrm>
            <a:grpFill/>
          </p:grpSpPr>
          <p:sp>
            <p:nvSpPr>
              <p:cNvPr id="176" name="Rounded Rectangle 175"/>
              <p:cNvSpPr>
                <a:spLocks/>
              </p:cNvSpPr>
              <p:nvPr/>
            </p:nvSpPr>
            <p:spPr>
              <a:xfrm>
                <a:off x="10771947" y="6249485"/>
                <a:ext cx="974009" cy="756465"/>
              </a:xfrm>
              <a:prstGeom prst="roundRect">
                <a:avLst>
                  <a:gd name="adj" fmla="val 5758"/>
                </a:avLst>
              </a:prstGeom>
              <a:grp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388574" rtl="0" eaLnBrk="1" fontAlgn="auto" latinLnBrk="0" hangingPunct="1">
                  <a:lnSpc>
                    <a:spcPct val="100000"/>
                  </a:lnSpc>
                  <a:spcBef>
                    <a:spcPts val="0"/>
                  </a:spcBef>
                  <a:spcAft>
                    <a:spcPts val="0"/>
                  </a:spcAft>
                  <a:buClrTx/>
                  <a:buSzTx/>
                  <a:buFontTx/>
                  <a:buNone/>
                  <a:tabLst/>
                  <a:defRPr/>
                </a:pPr>
                <a:endParaRPr kumimoji="0" lang="en-US" sz="765" b="0" i="0" u="none" strike="noStrike" kern="1200" cap="none" spc="0" normalizeH="0" baseline="0" noProof="0" dirty="0">
                  <a:ln>
                    <a:noFill/>
                  </a:ln>
                  <a:solidFill>
                    <a:schemeClr val="bg1"/>
                  </a:solidFill>
                  <a:effectLst/>
                  <a:uLnTx/>
                  <a:uFillTx/>
                  <a:latin typeface="+mn-lt"/>
                  <a:ea typeface="+mn-ea"/>
                  <a:cs typeface="Arial"/>
                </a:endParaRPr>
              </a:p>
            </p:txBody>
          </p:sp>
          <p:sp>
            <p:nvSpPr>
              <p:cNvPr id="177" name="Rounded Rectangle 176"/>
              <p:cNvSpPr>
                <a:spLocks/>
              </p:cNvSpPr>
              <p:nvPr/>
            </p:nvSpPr>
            <p:spPr>
              <a:xfrm>
                <a:off x="10771947" y="7068404"/>
                <a:ext cx="974009" cy="756465"/>
              </a:xfrm>
              <a:prstGeom prst="roundRect">
                <a:avLst>
                  <a:gd name="adj" fmla="val 5758"/>
                </a:avLst>
              </a:prstGeom>
              <a:grp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388574" rtl="0" eaLnBrk="1" fontAlgn="auto" latinLnBrk="0" hangingPunct="1">
                  <a:lnSpc>
                    <a:spcPct val="100000"/>
                  </a:lnSpc>
                  <a:spcBef>
                    <a:spcPts val="0"/>
                  </a:spcBef>
                  <a:spcAft>
                    <a:spcPts val="0"/>
                  </a:spcAft>
                  <a:buClrTx/>
                  <a:buSzTx/>
                  <a:buFontTx/>
                  <a:buNone/>
                  <a:tabLst/>
                  <a:defRPr/>
                </a:pPr>
                <a:endParaRPr kumimoji="0" lang="en-US" sz="765" b="0" i="0" u="none" strike="noStrike" kern="1200" cap="none" spc="0" normalizeH="0" baseline="0" noProof="0" dirty="0">
                  <a:ln>
                    <a:noFill/>
                  </a:ln>
                  <a:solidFill>
                    <a:schemeClr val="bg1"/>
                  </a:solidFill>
                  <a:effectLst/>
                  <a:uLnTx/>
                  <a:uFillTx/>
                  <a:latin typeface="+mn-lt"/>
                  <a:ea typeface="+mn-ea"/>
                  <a:cs typeface="Arial"/>
                </a:endParaRPr>
              </a:p>
            </p:txBody>
          </p:sp>
        </p:grpSp>
        <p:grpSp>
          <p:nvGrpSpPr>
            <p:cNvPr id="173" name="Group 172"/>
            <p:cNvGrpSpPr/>
            <p:nvPr/>
          </p:nvGrpSpPr>
          <p:grpSpPr>
            <a:xfrm>
              <a:off x="8720509" y="6249485"/>
              <a:ext cx="974009" cy="1575384"/>
              <a:chOff x="8733139" y="6249485"/>
              <a:chExt cx="974009" cy="1575384"/>
            </a:xfrm>
            <a:grpFill/>
          </p:grpSpPr>
          <p:sp>
            <p:nvSpPr>
              <p:cNvPr id="174" name="Rounded Rectangle 173"/>
              <p:cNvSpPr>
                <a:spLocks/>
              </p:cNvSpPr>
              <p:nvPr/>
            </p:nvSpPr>
            <p:spPr>
              <a:xfrm>
                <a:off x="8733139" y="7068404"/>
                <a:ext cx="974009" cy="756465"/>
              </a:xfrm>
              <a:prstGeom prst="roundRect">
                <a:avLst>
                  <a:gd name="adj" fmla="val 5758"/>
                </a:avLst>
              </a:prstGeom>
              <a:grp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388574" rtl="0" eaLnBrk="1" fontAlgn="auto" latinLnBrk="0" hangingPunct="1">
                  <a:lnSpc>
                    <a:spcPct val="100000"/>
                  </a:lnSpc>
                  <a:spcBef>
                    <a:spcPts val="0"/>
                  </a:spcBef>
                  <a:spcAft>
                    <a:spcPts val="0"/>
                  </a:spcAft>
                  <a:buClrTx/>
                  <a:buSzTx/>
                  <a:buFontTx/>
                  <a:buNone/>
                  <a:tabLst/>
                  <a:defRPr/>
                </a:pPr>
                <a:endParaRPr kumimoji="0" lang="en-US" sz="765" b="0" i="0" u="none" strike="noStrike" kern="1200" cap="none" spc="0" normalizeH="0" baseline="0" noProof="0" dirty="0">
                  <a:ln>
                    <a:noFill/>
                  </a:ln>
                  <a:solidFill>
                    <a:schemeClr val="bg1"/>
                  </a:solidFill>
                  <a:effectLst/>
                  <a:uLnTx/>
                  <a:uFillTx/>
                  <a:latin typeface="+mn-lt"/>
                  <a:ea typeface="+mn-ea"/>
                  <a:cs typeface="Arial"/>
                </a:endParaRPr>
              </a:p>
            </p:txBody>
          </p:sp>
          <p:sp>
            <p:nvSpPr>
              <p:cNvPr id="175" name="Rounded Rectangle 174"/>
              <p:cNvSpPr>
                <a:spLocks/>
              </p:cNvSpPr>
              <p:nvPr/>
            </p:nvSpPr>
            <p:spPr>
              <a:xfrm>
                <a:off x="8733139" y="6249485"/>
                <a:ext cx="974009" cy="756465"/>
              </a:xfrm>
              <a:prstGeom prst="roundRect">
                <a:avLst>
                  <a:gd name="adj" fmla="val 5758"/>
                </a:avLst>
              </a:prstGeom>
              <a:grp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388574" rtl="0" eaLnBrk="1" fontAlgn="auto" latinLnBrk="0" hangingPunct="1">
                  <a:lnSpc>
                    <a:spcPct val="100000"/>
                  </a:lnSpc>
                  <a:spcBef>
                    <a:spcPts val="0"/>
                  </a:spcBef>
                  <a:spcAft>
                    <a:spcPts val="0"/>
                  </a:spcAft>
                  <a:buClrTx/>
                  <a:buSzTx/>
                  <a:buFontTx/>
                  <a:buNone/>
                  <a:tabLst/>
                  <a:defRPr/>
                </a:pPr>
                <a:endParaRPr kumimoji="0" lang="en-US" sz="765" b="0" i="0" u="none" strike="noStrike" kern="1200" cap="none" spc="0" normalizeH="0" baseline="0" noProof="0" dirty="0">
                  <a:ln>
                    <a:noFill/>
                  </a:ln>
                  <a:solidFill>
                    <a:schemeClr val="bg1"/>
                  </a:solidFill>
                  <a:effectLst/>
                  <a:uLnTx/>
                  <a:uFillTx/>
                  <a:latin typeface="+mn-lt"/>
                  <a:ea typeface="+mn-ea"/>
                  <a:cs typeface="Arial"/>
                </a:endParaRPr>
              </a:p>
            </p:txBody>
          </p:sp>
        </p:grpSp>
      </p:grpSp>
      <p:sp>
        <p:nvSpPr>
          <p:cNvPr id="186" name="Freeform 5"/>
          <p:cNvSpPr>
            <a:spLocks noEditPoints="1"/>
          </p:cNvSpPr>
          <p:nvPr/>
        </p:nvSpPr>
        <p:spPr bwMode="auto">
          <a:xfrm>
            <a:off x="3979892" y="5290206"/>
            <a:ext cx="396565" cy="374974"/>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rgbClr val="92D050"/>
          </a:solidFill>
          <a:ln>
            <a:noFill/>
          </a:ln>
        </p:spPr>
        <p:txBody>
          <a:bodyPr vert="horz" wrap="square" lIns="23809" tIns="23809" rIns="0" bIns="23809" numCol="1" anchor="t" anchorCtr="0" compatLnSpc="1">
            <a:prstTxWarp prst="textNoShape">
              <a:avLst/>
            </a:prstTxWarp>
          </a:bodyPr>
          <a:lstStyle/>
          <a:p>
            <a:pPr marL="0" marR="0" lvl="0" indent="0" defTabSz="485718" eaLnBrk="1" fontAlgn="auto" latinLnBrk="0" hangingPunct="1">
              <a:lnSpc>
                <a:spcPct val="100000"/>
              </a:lnSpc>
              <a:spcBef>
                <a:spcPts val="0"/>
              </a:spcBef>
              <a:spcAft>
                <a:spcPts val="0"/>
              </a:spcAft>
              <a:buClrTx/>
              <a:buSzTx/>
              <a:buFontTx/>
              <a:buNone/>
              <a:tabLst/>
              <a:defRPr/>
            </a:pPr>
            <a:endParaRPr kumimoji="0" lang="en-US" sz="680" b="0" i="0" u="none" strike="noStrike" kern="0" cap="none" spc="0" normalizeH="0" baseline="0" noProof="0">
              <a:ln>
                <a:noFill/>
              </a:ln>
              <a:solidFill>
                <a:schemeClr val="bg1"/>
              </a:solidFill>
              <a:effectLst/>
              <a:uLnTx/>
              <a:uFillTx/>
            </a:endParaRPr>
          </a:p>
        </p:txBody>
      </p:sp>
      <p:grpSp>
        <p:nvGrpSpPr>
          <p:cNvPr id="187" name="Group 186"/>
          <p:cNvGrpSpPr/>
          <p:nvPr/>
        </p:nvGrpSpPr>
        <p:grpSpPr>
          <a:xfrm>
            <a:off x="4748464" y="5281255"/>
            <a:ext cx="661153" cy="416058"/>
            <a:chOff x="2769908" y="1409697"/>
            <a:chExt cx="1965320" cy="1055586"/>
          </a:xfrm>
          <a:solidFill>
            <a:srgbClr val="92D050"/>
          </a:solidFill>
        </p:grpSpPr>
        <p:sp>
          <p:nvSpPr>
            <p:cNvPr id="188"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lIns="23809" rIns="0" rtlCol="0" anchor="ctr"/>
            <a:lstStyle/>
            <a:p>
              <a:pPr marL="0" marR="0" lvl="0" indent="0" defTabSz="476149" eaLnBrk="1" fontAlgn="auto" latinLnBrk="0" hangingPunct="1">
                <a:lnSpc>
                  <a:spcPct val="100000"/>
                </a:lnSpc>
                <a:spcBef>
                  <a:spcPts val="0"/>
                </a:spcBef>
                <a:spcAft>
                  <a:spcPts val="0"/>
                </a:spcAft>
                <a:buClrTx/>
                <a:buSzTx/>
                <a:buFontTx/>
                <a:buNone/>
                <a:tabLst/>
                <a:defRPr/>
              </a:pPr>
              <a:endParaRPr kumimoji="0" lang="en-US" sz="680" b="0" i="0" u="none" strike="noStrike" kern="0" cap="none" spc="0" normalizeH="0" baseline="0" noProof="0">
                <a:ln>
                  <a:noFill/>
                </a:ln>
                <a:solidFill>
                  <a:schemeClr val="bg1"/>
                </a:solidFill>
                <a:effectLst/>
                <a:uLnTx/>
                <a:uFillTx/>
              </a:endParaRPr>
            </a:p>
          </p:txBody>
        </p:sp>
        <p:sp>
          <p:nvSpPr>
            <p:cNvPr id="189"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23809" tIns="23809" rIns="0" bIns="47618" numCol="1" spcCol="0" rtlCol="0" fromWordArt="0" anchor="b" anchorCtr="0" forceAA="0" compatLnSpc="1">
              <a:prstTxWarp prst="textNoShape">
                <a:avLst/>
              </a:prstTxWarp>
              <a:noAutofit/>
            </a:bodyPr>
            <a:lstStyle/>
            <a:p>
              <a:pPr marL="0" marR="0" lvl="0" indent="0" defTabSz="475992" eaLnBrk="1" fontAlgn="base" latinLnBrk="0" hangingPunct="1">
                <a:lnSpc>
                  <a:spcPct val="100000"/>
                </a:lnSpc>
                <a:spcBef>
                  <a:spcPct val="0"/>
                </a:spcBef>
                <a:spcAft>
                  <a:spcPct val="0"/>
                </a:spcAft>
                <a:buClrTx/>
                <a:buSzTx/>
                <a:buFontTx/>
                <a:buNone/>
                <a:tabLst/>
                <a:defRPr/>
              </a:pPr>
              <a:endParaRPr kumimoji="0" lang="en-US" sz="680" b="0" i="0" u="none" strike="noStrike" kern="0" cap="none" spc="-26" normalizeH="0" baseline="0" noProof="0" dirty="0" err="1">
                <a:ln>
                  <a:noFill/>
                </a:ln>
                <a:solidFill>
                  <a:schemeClr val="bg1"/>
                </a:solidFill>
                <a:effectLst/>
                <a:uLnTx/>
                <a:uFillTx/>
                <a:ea typeface="Segoe UI" pitchFamily="34" charset="0"/>
                <a:cs typeface="Segoe UI" pitchFamily="34" charset="0"/>
              </a:endParaRPr>
            </a:p>
          </p:txBody>
        </p:sp>
        <p:sp>
          <p:nvSpPr>
            <p:cNvPr id="190"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w="10795" cap="flat" cmpd="sng" algn="ctr">
              <a:noFill/>
              <a:prstDash val="solid"/>
              <a:headEnd type="none" w="med" len="med"/>
              <a:tailEnd type="none" w="med" len="med"/>
            </a:ln>
            <a:effectLst/>
          </p:spPr>
          <p:txBody>
            <a:bodyPr vert="horz" wrap="square" lIns="23809" tIns="23808" rIns="0" bIns="23808" numCol="1" rtlCol="0" anchor="ctr" anchorCtr="0" compatLnSpc="1">
              <a:prstTxWarp prst="textNoShape">
                <a:avLst/>
              </a:prstTxWarp>
            </a:bodyPr>
            <a:lstStyle/>
            <a:p>
              <a:pPr marL="0" marR="0" lvl="0" indent="0" defTabSz="428531" eaLnBrk="1" fontAlgn="auto" latinLnBrk="0" hangingPunct="1">
                <a:lnSpc>
                  <a:spcPct val="100000"/>
                </a:lnSpc>
                <a:spcBef>
                  <a:spcPts val="0"/>
                </a:spcBef>
                <a:spcAft>
                  <a:spcPts val="0"/>
                </a:spcAft>
                <a:buClrTx/>
                <a:buSzTx/>
                <a:buFontTx/>
                <a:buNone/>
                <a:tabLst/>
                <a:defRPr/>
              </a:pPr>
              <a:endParaRPr kumimoji="0" lang="en-US" sz="680" b="0" i="0" u="none" strike="noStrike" kern="0" cap="none" spc="-71" normalizeH="0" baseline="0" noProof="0" dirty="0">
                <a:ln>
                  <a:noFill/>
                </a:ln>
                <a:solidFill>
                  <a:schemeClr val="bg1"/>
                </a:solidFill>
                <a:effectLst/>
                <a:uLnTx/>
                <a:uFillTx/>
              </a:endParaRPr>
            </a:p>
          </p:txBody>
        </p:sp>
      </p:grpSp>
      <p:sp>
        <p:nvSpPr>
          <p:cNvPr id="191" name="Rounded Rectangle 18"/>
          <p:cNvSpPr/>
          <p:nvPr/>
        </p:nvSpPr>
        <p:spPr bwMode="auto">
          <a:xfrm>
            <a:off x="5703825" y="5267957"/>
            <a:ext cx="432445" cy="449561"/>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23809" tIns="23809" rIns="0" bIns="47618" numCol="1" spcCol="0" rtlCol="0" fromWordArt="0" anchor="b" anchorCtr="0" forceAA="0" compatLnSpc="1">
            <a:prstTxWarp prst="textNoShape">
              <a:avLst/>
            </a:prstTxWarp>
            <a:noAutofit/>
          </a:bodyPr>
          <a:lstStyle/>
          <a:p>
            <a:pPr marL="0" marR="0" lvl="0" indent="0" defTabSz="475992" eaLnBrk="1" fontAlgn="base" latinLnBrk="0" hangingPunct="1">
              <a:lnSpc>
                <a:spcPct val="100000"/>
              </a:lnSpc>
              <a:spcBef>
                <a:spcPct val="0"/>
              </a:spcBef>
              <a:spcAft>
                <a:spcPct val="0"/>
              </a:spcAft>
              <a:buClrTx/>
              <a:buSzTx/>
              <a:buFontTx/>
              <a:buNone/>
              <a:tabLst/>
              <a:defRPr/>
            </a:pPr>
            <a:endParaRPr kumimoji="0" lang="en-US" sz="680" b="0" i="0" u="none" strike="noStrike" kern="0" cap="none" spc="-26" normalizeH="0" baseline="0" noProof="0" dirty="0" err="1">
              <a:ln>
                <a:noFill/>
              </a:ln>
              <a:solidFill>
                <a:schemeClr val="bg1"/>
              </a:solidFill>
              <a:effectLst/>
              <a:uLnTx/>
              <a:uFillTx/>
              <a:ea typeface="Segoe UI" pitchFamily="34" charset="0"/>
              <a:cs typeface="Segoe UI" pitchFamily="34" charset="0"/>
            </a:endParaRPr>
          </a:p>
        </p:txBody>
      </p:sp>
      <p:sp>
        <p:nvSpPr>
          <p:cNvPr id="192" name="Freeform 191"/>
          <p:cNvSpPr>
            <a:spLocks noChangeAspect="1"/>
          </p:cNvSpPr>
          <p:nvPr/>
        </p:nvSpPr>
        <p:spPr bwMode="auto">
          <a:xfrm>
            <a:off x="6608591" y="5262965"/>
            <a:ext cx="387895" cy="382066"/>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23809" tIns="76190" rIns="0" bIns="76190" numCol="1" spcCol="0" rtlCol="0" fromWordArt="0" anchor="t" anchorCtr="0" forceAA="0" compatLnSpc="1">
            <a:prstTxWarp prst="textNoShape">
              <a:avLst/>
            </a:prstTxWarp>
            <a:noAutofit/>
          </a:bodyPr>
          <a:lstStyle/>
          <a:p>
            <a:pPr marL="0" marR="0" lvl="0" indent="0" defTabSz="485560" eaLnBrk="1" fontAlgn="base" latinLnBrk="0" hangingPunct="1">
              <a:lnSpc>
                <a:spcPct val="90000"/>
              </a:lnSpc>
              <a:spcBef>
                <a:spcPct val="0"/>
              </a:spcBef>
              <a:spcAft>
                <a:spcPct val="0"/>
              </a:spcAft>
              <a:buClrTx/>
              <a:buSzTx/>
              <a:buFontTx/>
              <a:buNone/>
              <a:tabLst/>
              <a:defRPr/>
            </a:pPr>
            <a:endParaRPr kumimoji="0" lang="en-US" sz="680" b="0" i="0" u="none" strike="noStrike" kern="0" cap="none" spc="0" normalizeH="0" baseline="0" noProof="0" dirty="0" err="1">
              <a:ln>
                <a:noFill/>
              </a:ln>
              <a:solidFill>
                <a:schemeClr val="bg1"/>
              </a:solidFill>
              <a:effectLst/>
              <a:uLnTx/>
              <a:uFillTx/>
              <a:ea typeface="Segoe UI" pitchFamily="34" charset="0"/>
              <a:cs typeface="Segoe UI" pitchFamily="34" charset="0"/>
            </a:endParaRPr>
          </a:p>
        </p:txBody>
      </p:sp>
      <p:sp>
        <p:nvSpPr>
          <p:cNvPr id="193" name="Freeform 192"/>
          <p:cNvSpPr/>
          <p:nvPr/>
        </p:nvSpPr>
        <p:spPr>
          <a:xfrm>
            <a:off x="7519638" y="5310014"/>
            <a:ext cx="251826" cy="312422"/>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rgbClr val="92D050"/>
          </a:solidFill>
          <a:ln w="12700" cap="flat" cmpd="sng" algn="ctr">
            <a:noFill/>
            <a:prstDash val="solid"/>
            <a:miter lim="800000"/>
          </a:ln>
          <a:effectLst/>
        </p:spPr>
        <p:txBody>
          <a:bodyPr wrap="square" lIns="23809" rIns="0" rtlCol="0" anchor="ctr">
            <a:noAutofit/>
          </a:bodyPr>
          <a:lstStyle/>
          <a:p>
            <a:pPr marL="0" marR="0" lvl="0" indent="0" defTabSz="485486" eaLnBrk="1" fontAlgn="auto" latinLnBrk="0" hangingPunct="1">
              <a:lnSpc>
                <a:spcPct val="100000"/>
              </a:lnSpc>
              <a:spcBef>
                <a:spcPts val="0"/>
              </a:spcBef>
              <a:spcAft>
                <a:spcPts val="0"/>
              </a:spcAft>
              <a:buClrTx/>
              <a:buSzTx/>
              <a:buFontTx/>
              <a:buNone/>
              <a:tabLst/>
              <a:defRPr/>
            </a:pPr>
            <a:endParaRPr kumimoji="0" lang="en-US" sz="680" b="0" i="0" u="none" strike="noStrike" kern="0" cap="none" spc="0" normalizeH="0" baseline="0" noProof="0">
              <a:ln>
                <a:noFill/>
              </a:ln>
              <a:solidFill>
                <a:schemeClr val="bg1"/>
              </a:solidFill>
              <a:effectLst/>
              <a:uLnTx/>
              <a:uFillTx/>
            </a:endParaRPr>
          </a:p>
        </p:txBody>
      </p:sp>
      <p:sp>
        <p:nvSpPr>
          <p:cNvPr id="194" name="Freeform 7"/>
          <p:cNvSpPr>
            <a:spLocks noEditPoints="1"/>
          </p:cNvSpPr>
          <p:nvPr/>
        </p:nvSpPr>
        <p:spPr bwMode="auto">
          <a:xfrm>
            <a:off x="4913333" y="5954259"/>
            <a:ext cx="292171" cy="353825"/>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rgbClr val="92D050"/>
          </a:solidFill>
          <a:ln w="10795" cap="flat" cmpd="sng" algn="ctr">
            <a:noFill/>
            <a:prstDash val="solid"/>
            <a:headEnd type="none" w="med" len="med"/>
            <a:tailEnd type="none" w="med" len="med"/>
          </a:ln>
          <a:effectLst/>
        </p:spPr>
        <p:txBody>
          <a:bodyPr vert="horz" wrap="square" lIns="23809" tIns="23808" rIns="0" bIns="23808" numCol="1" rtlCol="0" anchor="ctr" anchorCtr="0" compatLnSpc="1">
            <a:prstTxWarp prst="textNoShape">
              <a:avLst/>
            </a:prstTxWarp>
          </a:bodyPr>
          <a:lstStyle/>
          <a:p>
            <a:pPr marL="0" marR="0" lvl="0" indent="0" defTabSz="428531" eaLnBrk="1" fontAlgn="auto" latinLnBrk="0" hangingPunct="1">
              <a:lnSpc>
                <a:spcPct val="100000"/>
              </a:lnSpc>
              <a:spcBef>
                <a:spcPts val="0"/>
              </a:spcBef>
              <a:spcAft>
                <a:spcPts val="0"/>
              </a:spcAft>
              <a:buClrTx/>
              <a:buSzTx/>
              <a:buFontTx/>
              <a:buNone/>
              <a:tabLst/>
              <a:defRPr/>
            </a:pPr>
            <a:endParaRPr kumimoji="0" lang="en-US" sz="680" b="0" i="0" u="none" strike="noStrike" kern="0" cap="none" spc="-71" normalizeH="0" baseline="0" noProof="0" dirty="0">
              <a:ln>
                <a:noFill/>
              </a:ln>
              <a:solidFill>
                <a:schemeClr val="bg1"/>
              </a:solidFill>
              <a:effectLst/>
              <a:uLnTx/>
              <a:uFillTx/>
            </a:endParaRPr>
          </a:p>
        </p:txBody>
      </p:sp>
      <p:sp>
        <p:nvSpPr>
          <p:cNvPr id="195" name="Frame 5"/>
          <p:cNvSpPr>
            <a:spLocks noChangeAspect="1"/>
          </p:cNvSpPr>
          <p:nvPr/>
        </p:nvSpPr>
        <p:spPr bwMode="auto">
          <a:xfrm>
            <a:off x="6692192" y="5958551"/>
            <a:ext cx="284889" cy="32102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23809" tIns="28006" rIns="0" bIns="56011" numCol="1" spcCol="0" rtlCol="0" fromWordArt="0" anchor="b" anchorCtr="0" forceAA="0" compatLnSpc="1">
            <a:prstTxWarp prst="textNoShape">
              <a:avLst/>
            </a:prstTxWarp>
            <a:noAutofit/>
          </a:bodyPr>
          <a:lstStyle/>
          <a:p>
            <a:pPr marL="0" marR="0" lvl="0" indent="0" defTabSz="559831" eaLnBrk="1" fontAlgn="base" latinLnBrk="0" hangingPunct="1">
              <a:lnSpc>
                <a:spcPct val="100000"/>
              </a:lnSpc>
              <a:spcBef>
                <a:spcPct val="0"/>
              </a:spcBef>
              <a:spcAft>
                <a:spcPct val="0"/>
              </a:spcAft>
              <a:buClrTx/>
              <a:buSzTx/>
              <a:buFontTx/>
              <a:buNone/>
              <a:tabLst/>
              <a:defRPr/>
            </a:pPr>
            <a:endParaRPr kumimoji="0" lang="en-US" sz="680" b="0" i="0" u="none" strike="noStrike" kern="0" cap="none" spc="-31" normalizeH="0" baseline="0" noProof="0" dirty="0" err="1">
              <a:ln>
                <a:noFill/>
              </a:ln>
              <a:solidFill>
                <a:schemeClr val="bg1"/>
              </a:solidFill>
              <a:effectLst/>
              <a:uLnTx/>
              <a:uFillTx/>
              <a:ea typeface="Segoe UI" pitchFamily="34" charset="0"/>
              <a:cs typeface="Segoe UI" pitchFamily="34" charset="0"/>
            </a:endParaRPr>
          </a:p>
        </p:txBody>
      </p:sp>
      <p:sp>
        <p:nvSpPr>
          <p:cNvPr id="196" name="Freeform 34"/>
          <p:cNvSpPr>
            <a:spLocks noEditPoints="1"/>
          </p:cNvSpPr>
          <p:nvPr/>
        </p:nvSpPr>
        <p:spPr bwMode="auto">
          <a:xfrm>
            <a:off x="3909056" y="5933143"/>
            <a:ext cx="467402" cy="453636"/>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rgbClr val="92D050"/>
          </a:solidFill>
          <a:ln>
            <a:noFill/>
          </a:ln>
        </p:spPr>
        <p:txBody>
          <a:bodyPr vert="horz" wrap="square" lIns="48559" tIns="24279" rIns="48559" bIns="24279" numCol="1" anchor="t" anchorCtr="0" compatLnSpc="1">
            <a:prstTxWarp prst="textNoShape">
              <a:avLst/>
            </a:prstTxWarp>
          </a:bodyPr>
          <a:lstStyle/>
          <a:p>
            <a:pPr marL="0" marR="0" lvl="0" indent="0" defTabSz="495271"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chemeClr val="bg1"/>
              </a:solidFill>
              <a:effectLst/>
              <a:uLnTx/>
              <a:uFillTx/>
              <a:ea typeface="MS PGothic" panose="020B0600070205080204" pitchFamily="34" charset="-128"/>
            </a:endParaRPr>
          </a:p>
        </p:txBody>
      </p:sp>
      <p:sp>
        <p:nvSpPr>
          <p:cNvPr id="197" name="Freeform 53"/>
          <p:cNvSpPr>
            <a:spLocks noEditPoints="1"/>
          </p:cNvSpPr>
          <p:nvPr/>
        </p:nvSpPr>
        <p:spPr bwMode="auto">
          <a:xfrm>
            <a:off x="5772175" y="5876726"/>
            <a:ext cx="377072" cy="531989"/>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rgbClr val="92D050"/>
          </a:solidFill>
          <a:ln>
            <a:noFill/>
          </a:ln>
        </p:spPr>
        <p:txBody>
          <a:bodyPr vert="horz" wrap="square" lIns="48559" tIns="24279" rIns="48559" bIns="24279" numCol="1" anchor="t" anchorCtr="0" compatLnSpc="1">
            <a:prstTxWarp prst="textNoShape">
              <a:avLst/>
            </a:prstTxWarp>
          </a:bodyPr>
          <a:lstStyle/>
          <a:p>
            <a:pPr marL="0" marR="0" lvl="0" indent="0" defTabSz="495271"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chemeClr val="bg1"/>
              </a:solidFill>
              <a:effectLst/>
              <a:uLnTx/>
              <a:uFillTx/>
              <a:ea typeface="MS PGothic" panose="020B0600070205080204" pitchFamily="34" charset="-128"/>
            </a:endParaRPr>
          </a:p>
        </p:txBody>
      </p:sp>
      <p:sp>
        <p:nvSpPr>
          <p:cNvPr id="198" name="Freeform 16"/>
          <p:cNvSpPr>
            <a:spLocks noChangeAspect="1" noEditPoints="1"/>
          </p:cNvSpPr>
          <p:nvPr/>
        </p:nvSpPr>
        <p:spPr bwMode="auto">
          <a:xfrm>
            <a:off x="8313741" y="5297442"/>
            <a:ext cx="452354" cy="437895"/>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rgbClr val="92D050"/>
          </a:solidFill>
          <a:ln>
            <a:noFill/>
          </a:ln>
          <a:extLst/>
        </p:spPr>
        <p:txBody>
          <a:bodyPr vert="horz" wrap="square" lIns="48559" tIns="24279" rIns="48559" bIns="24279" numCol="1" anchor="t" anchorCtr="0" compatLnSpc="1">
            <a:prstTxWarp prst="textNoShape">
              <a:avLst/>
            </a:prstTxWarp>
          </a:bodyPr>
          <a:lstStyle/>
          <a:p>
            <a:pPr marL="0" marR="0" lvl="0" indent="0" defTabSz="495271"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chemeClr val="bg1"/>
              </a:solidFill>
              <a:effectLst/>
              <a:uLnTx/>
              <a:uFillTx/>
              <a:ea typeface="MS PGothic" panose="020B0600070205080204" pitchFamily="34" charset="-128"/>
            </a:endParaRPr>
          </a:p>
        </p:txBody>
      </p:sp>
      <p:grpSp>
        <p:nvGrpSpPr>
          <p:cNvPr id="199" name="Group 198"/>
          <p:cNvGrpSpPr/>
          <p:nvPr/>
        </p:nvGrpSpPr>
        <p:grpSpPr>
          <a:xfrm>
            <a:off x="7499506" y="5907284"/>
            <a:ext cx="291332" cy="475031"/>
            <a:chOff x="8597110" y="4718972"/>
            <a:chExt cx="361215" cy="561776"/>
          </a:xfrm>
          <a:solidFill>
            <a:srgbClr val="92D050"/>
          </a:solidFill>
        </p:grpSpPr>
        <p:sp>
          <p:nvSpPr>
            <p:cNvPr id="20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grpFill/>
            <a:ln>
              <a:noFill/>
            </a:ln>
            <a:extLst/>
          </p:spPr>
          <p:txBody>
            <a:bodyPr vert="horz" wrap="square" lIns="48559" tIns="24279" rIns="48559" bIns="24279" numCol="1" anchor="t" anchorCtr="0" compatLnSpc="1">
              <a:prstTxWarp prst="textNoShape">
                <a:avLst/>
              </a:prstTxWarp>
            </a:bodyPr>
            <a:lstStyle/>
            <a:p>
              <a:pPr marL="0" marR="0" lvl="0" indent="0" defTabSz="495271"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chemeClr val="bg1"/>
                </a:solidFill>
                <a:effectLst/>
                <a:uLnTx/>
                <a:uFillTx/>
                <a:ea typeface="MS PGothic" panose="020B0600070205080204" pitchFamily="34" charset="-128"/>
              </a:endParaRPr>
            </a:p>
          </p:txBody>
        </p:sp>
        <p:sp>
          <p:nvSpPr>
            <p:cNvPr id="20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grpFill/>
            <a:ln>
              <a:noFill/>
            </a:ln>
            <a:extLst/>
          </p:spPr>
          <p:txBody>
            <a:bodyPr vert="horz" wrap="square" lIns="48559" tIns="24279" rIns="48559" bIns="24279" numCol="1" anchor="t" anchorCtr="0" compatLnSpc="1">
              <a:prstTxWarp prst="textNoShape">
                <a:avLst/>
              </a:prstTxWarp>
            </a:bodyPr>
            <a:lstStyle/>
            <a:p>
              <a:pPr marL="0" marR="0" lvl="0" indent="0" defTabSz="495271"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chemeClr val="bg1"/>
                </a:solidFill>
                <a:effectLst/>
                <a:uLnTx/>
                <a:uFillTx/>
                <a:ea typeface="MS PGothic" panose="020B0600070205080204" pitchFamily="34" charset="-128"/>
              </a:endParaRPr>
            </a:p>
          </p:txBody>
        </p:sp>
        <p:sp>
          <p:nvSpPr>
            <p:cNvPr id="20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grpFill/>
            <a:ln>
              <a:noFill/>
            </a:ln>
            <a:extLst/>
          </p:spPr>
          <p:txBody>
            <a:bodyPr vert="horz" wrap="square" lIns="48559" tIns="24279" rIns="48559" bIns="24279" numCol="1" anchor="t" anchorCtr="0" compatLnSpc="1">
              <a:prstTxWarp prst="textNoShape">
                <a:avLst/>
              </a:prstTxWarp>
            </a:bodyPr>
            <a:lstStyle/>
            <a:p>
              <a:pPr marL="0" marR="0" lvl="0" indent="0" defTabSz="495271"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chemeClr val="bg1"/>
                </a:solidFill>
                <a:effectLst/>
                <a:uLnTx/>
                <a:uFillTx/>
                <a:ea typeface="MS PGothic" panose="020B0600070205080204" pitchFamily="34" charset="-128"/>
              </a:endParaRPr>
            </a:p>
          </p:txBody>
        </p:sp>
      </p:grpSp>
      <p:grpSp>
        <p:nvGrpSpPr>
          <p:cNvPr id="203" name="Group 202"/>
          <p:cNvGrpSpPr/>
          <p:nvPr/>
        </p:nvGrpSpPr>
        <p:grpSpPr>
          <a:xfrm>
            <a:off x="8288451" y="5928398"/>
            <a:ext cx="571753" cy="426165"/>
            <a:chOff x="4746174" y="1443592"/>
            <a:chExt cx="4626425" cy="3905619"/>
          </a:xfrm>
          <a:solidFill>
            <a:srgbClr val="92D050"/>
          </a:solidFill>
        </p:grpSpPr>
        <p:grpSp>
          <p:nvGrpSpPr>
            <p:cNvPr id="204" name="Group 386"/>
            <p:cNvGrpSpPr>
              <a:grpSpLocks noChangeAspect="1"/>
            </p:cNvGrpSpPr>
            <p:nvPr/>
          </p:nvGrpSpPr>
          <p:grpSpPr bwMode="auto">
            <a:xfrm>
              <a:off x="4746174" y="2973316"/>
              <a:ext cx="1414644" cy="2318435"/>
              <a:chOff x="-1261" y="1888"/>
              <a:chExt cx="576" cy="944"/>
            </a:xfrm>
            <a:grpFill/>
          </p:grpSpPr>
          <p:sp>
            <p:nvSpPr>
              <p:cNvPr id="215"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grpFill/>
              <a:ln w="9525">
                <a:noFill/>
                <a:round/>
                <a:headEnd/>
                <a:tailEnd/>
              </a:ln>
              <a:extLst/>
            </p:spPr>
            <p:txBody>
              <a:bodyPr vert="horz" wrap="square" lIns="48566" tIns="24283" rIns="48566" bIns="24283" numCol="1" anchor="t" anchorCtr="0" compatLnSpc="1">
                <a:prstTxWarp prst="textNoShape">
                  <a:avLst/>
                </a:prstTxWarp>
              </a:bodyPr>
              <a:lstStyle/>
              <a:p>
                <a:pPr marL="0" marR="0" lvl="0" indent="0" defTabSz="485605"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a:ln>
                    <a:noFill/>
                  </a:ln>
                  <a:solidFill>
                    <a:schemeClr val="bg1"/>
                  </a:solidFill>
                  <a:effectLst/>
                  <a:uLnTx/>
                  <a:uFillTx/>
                  <a:ea typeface="MS PGothic" panose="020B0600070205080204" pitchFamily="34" charset="-128"/>
                </a:endParaRPr>
              </a:p>
            </p:txBody>
          </p:sp>
          <p:sp>
            <p:nvSpPr>
              <p:cNvPr id="216"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grpFill/>
              <a:ln w="9525">
                <a:noFill/>
                <a:round/>
                <a:headEnd/>
                <a:tailEnd/>
              </a:ln>
              <a:extLst/>
            </p:spPr>
            <p:txBody>
              <a:bodyPr vert="horz" wrap="square" lIns="48566" tIns="24283" rIns="48566" bIns="24283" numCol="1" anchor="t" anchorCtr="0" compatLnSpc="1">
                <a:prstTxWarp prst="textNoShape">
                  <a:avLst/>
                </a:prstTxWarp>
              </a:bodyPr>
              <a:lstStyle/>
              <a:p>
                <a:pPr marL="0" marR="0" lvl="0" indent="0" defTabSz="485605"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a:ln>
                    <a:noFill/>
                  </a:ln>
                  <a:solidFill>
                    <a:schemeClr val="bg1"/>
                  </a:solidFill>
                  <a:effectLst/>
                  <a:uLnTx/>
                  <a:uFillTx/>
                  <a:ea typeface="MS PGothic" panose="020B0600070205080204" pitchFamily="34" charset="-128"/>
                </a:endParaRPr>
              </a:p>
            </p:txBody>
          </p:sp>
          <p:sp>
            <p:nvSpPr>
              <p:cNvPr id="217"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w="9525">
                <a:solidFill>
                  <a:srgbClr val="000000"/>
                </a:solidFill>
                <a:round/>
                <a:headEnd/>
                <a:tailEnd/>
              </a:ln>
              <a:extLst/>
            </p:spPr>
            <p:txBody>
              <a:bodyPr vert="horz" wrap="square" lIns="48566" tIns="24283" rIns="48566" bIns="24283" numCol="1" anchor="t" anchorCtr="0" compatLnSpc="1">
                <a:prstTxWarp prst="textNoShape">
                  <a:avLst/>
                </a:prstTxWarp>
              </a:bodyPr>
              <a:lstStyle/>
              <a:p>
                <a:pPr marL="0" marR="0" lvl="0" indent="0" defTabSz="485605"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a:ln>
                    <a:noFill/>
                  </a:ln>
                  <a:solidFill>
                    <a:schemeClr val="bg1"/>
                  </a:solidFill>
                  <a:effectLst/>
                  <a:uLnTx/>
                  <a:uFillTx/>
                  <a:ea typeface="MS PGothic" panose="020B0600070205080204" pitchFamily="34" charset="-128"/>
                </a:endParaRPr>
              </a:p>
            </p:txBody>
          </p:sp>
        </p:grpSp>
        <p:grpSp>
          <p:nvGrpSpPr>
            <p:cNvPr id="205" name="Group 204"/>
            <p:cNvGrpSpPr/>
            <p:nvPr/>
          </p:nvGrpSpPr>
          <p:grpSpPr>
            <a:xfrm>
              <a:off x="5345484" y="1443592"/>
              <a:ext cx="1381398" cy="1269128"/>
              <a:chOff x="5345480" y="1443592"/>
              <a:chExt cx="1381394" cy="1269128"/>
            </a:xfrm>
            <a:grpFill/>
          </p:grpSpPr>
          <p:sp>
            <p:nvSpPr>
              <p:cNvPr id="213" name="Bent Arrow 212"/>
              <p:cNvSpPr/>
              <p:nvPr/>
            </p:nvSpPr>
            <p:spPr bwMode="auto">
              <a:xfrm>
                <a:off x="5345480" y="1554480"/>
                <a:ext cx="1222960" cy="1158240"/>
              </a:xfrm>
              <a:prstGeom prst="bentArrow">
                <a:avLst>
                  <a:gd name="adj1" fmla="val 19737"/>
                  <a:gd name="adj2" fmla="val 25000"/>
                  <a:gd name="adj3" fmla="val 26316"/>
                  <a:gd name="adj4" fmla="val 55925"/>
                </a:avLst>
              </a:prstGeom>
              <a:grpFill/>
              <a:ln w="9525" cap="flat" cmpd="sng" algn="ctr">
                <a:noFill/>
                <a:prstDash val="solid"/>
                <a:headEnd type="none" w="med" len="med"/>
                <a:tailEnd type="none" w="med" len="med"/>
              </a:ln>
              <a:effectLst/>
            </p:spPr>
            <p:txBody>
              <a:bodyPr rot="0" spcFirstLastPara="0" vertOverflow="overflow" horzOverflow="overflow" vert="horz" wrap="square" lIns="97133" tIns="77706" rIns="97133" bIns="77706" numCol="1" spcCol="0" rtlCol="0" fromWordArt="0" anchor="t" anchorCtr="0" forceAA="0" compatLnSpc="1">
                <a:prstTxWarp prst="textNoShape">
                  <a:avLst/>
                </a:prstTxWarp>
                <a:noAutofit/>
              </a:bodyPr>
              <a:lstStyle/>
              <a:p>
                <a:pPr marL="0" marR="0" lvl="0" indent="0" algn="ctr" defTabSz="495222" eaLnBrk="1" fontAlgn="base" latinLnBrk="0" hangingPunct="1">
                  <a:lnSpc>
                    <a:spcPct val="90000"/>
                  </a:lnSpc>
                  <a:spcBef>
                    <a:spcPct val="0"/>
                  </a:spcBef>
                  <a:spcAft>
                    <a:spcPct val="0"/>
                  </a:spcAft>
                  <a:buClrTx/>
                  <a:buSzTx/>
                  <a:buFontTx/>
                  <a:buNone/>
                  <a:tabLst/>
                  <a:defRPr/>
                </a:pPr>
                <a:endParaRPr kumimoji="0" lang="en-US" sz="2380" b="0" i="0" u="none" strike="noStrike" kern="0" cap="none" spc="0" normalizeH="0" baseline="0" noProof="0" dirty="0" err="1">
                  <a:ln>
                    <a:noFill/>
                  </a:ln>
                  <a:solidFill>
                    <a:schemeClr val="bg1"/>
                  </a:solidFill>
                  <a:effectLst/>
                  <a:uLnTx/>
                  <a:uFillTx/>
                  <a:ea typeface="Segoe UI" pitchFamily="34" charset="0"/>
                  <a:cs typeface="Segoe UI" pitchFamily="34" charset="0"/>
                </a:endParaRPr>
              </a:p>
            </p:txBody>
          </p:sp>
          <p:sp>
            <p:nvSpPr>
              <p:cNvPr id="214" name="Isosceles Triangle 213"/>
              <p:cNvSpPr/>
              <p:nvPr/>
            </p:nvSpPr>
            <p:spPr bwMode="auto">
              <a:xfrm rot="5400000">
                <a:off x="6110896" y="1589033"/>
                <a:ext cx="761420" cy="470537"/>
              </a:xfrm>
              <a:prstGeom prs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97133" tIns="77706" rIns="97133" bIns="77706" numCol="1" spcCol="0" rtlCol="0" fromWordArt="0" anchor="t" anchorCtr="0" forceAA="0" compatLnSpc="1">
                <a:prstTxWarp prst="textNoShape">
                  <a:avLst/>
                </a:prstTxWarp>
                <a:noAutofit/>
              </a:bodyPr>
              <a:lstStyle/>
              <a:p>
                <a:pPr marL="0" marR="0" lvl="0" indent="0" algn="ctr" defTabSz="495222" eaLnBrk="1" fontAlgn="base" latinLnBrk="0" hangingPunct="1">
                  <a:lnSpc>
                    <a:spcPct val="90000"/>
                  </a:lnSpc>
                  <a:spcBef>
                    <a:spcPct val="0"/>
                  </a:spcBef>
                  <a:spcAft>
                    <a:spcPct val="0"/>
                  </a:spcAft>
                  <a:buClrTx/>
                  <a:buSzTx/>
                  <a:buFontTx/>
                  <a:buNone/>
                  <a:tabLst/>
                  <a:defRPr/>
                </a:pPr>
                <a:endParaRPr kumimoji="0" lang="en-US" sz="2380" b="0" i="0" u="none" strike="noStrike" kern="0" cap="none" spc="0" normalizeH="0" baseline="0" noProof="0" dirty="0" err="1">
                  <a:ln>
                    <a:noFill/>
                  </a:ln>
                  <a:solidFill>
                    <a:schemeClr val="bg1"/>
                  </a:solidFill>
                  <a:effectLst/>
                  <a:uLnTx/>
                  <a:uFillTx/>
                  <a:ea typeface="Segoe UI" pitchFamily="34" charset="0"/>
                  <a:cs typeface="Segoe UI" pitchFamily="34" charset="0"/>
                </a:endParaRPr>
              </a:p>
            </p:txBody>
          </p:sp>
        </p:grpSp>
        <p:grpSp>
          <p:nvGrpSpPr>
            <p:cNvPr id="206" name="Group 205"/>
            <p:cNvGrpSpPr/>
            <p:nvPr/>
          </p:nvGrpSpPr>
          <p:grpSpPr>
            <a:xfrm rot="10800000">
              <a:off x="7049746" y="4080083"/>
              <a:ext cx="1381398" cy="1269128"/>
              <a:chOff x="5345480" y="1443592"/>
              <a:chExt cx="1381394" cy="1269128"/>
            </a:xfrm>
            <a:grpFill/>
          </p:grpSpPr>
          <p:sp>
            <p:nvSpPr>
              <p:cNvPr id="211" name="Bent Arrow 210"/>
              <p:cNvSpPr/>
              <p:nvPr/>
            </p:nvSpPr>
            <p:spPr bwMode="auto">
              <a:xfrm>
                <a:off x="5345480" y="1554480"/>
                <a:ext cx="1222960" cy="1158240"/>
              </a:xfrm>
              <a:prstGeom prst="bentArrow">
                <a:avLst>
                  <a:gd name="adj1" fmla="val 19737"/>
                  <a:gd name="adj2" fmla="val 25000"/>
                  <a:gd name="adj3" fmla="val 26316"/>
                  <a:gd name="adj4" fmla="val 55925"/>
                </a:avLst>
              </a:prstGeom>
              <a:grpFill/>
              <a:ln w="9525" cap="flat" cmpd="sng" algn="ctr">
                <a:noFill/>
                <a:prstDash val="solid"/>
                <a:headEnd type="none" w="med" len="med"/>
                <a:tailEnd type="none" w="med" len="med"/>
              </a:ln>
              <a:effectLst/>
            </p:spPr>
            <p:txBody>
              <a:bodyPr rot="0" spcFirstLastPara="0" vertOverflow="overflow" horzOverflow="overflow" vert="horz" wrap="square" lIns="97133" tIns="77706" rIns="97133" bIns="77706" numCol="1" spcCol="0" rtlCol="0" fromWordArt="0" anchor="t" anchorCtr="0" forceAA="0" compatLnSpc="1">
                <a:prstTxWarp prst="textNoShape">
                  <a:avLst/>
                </a:prstTxWarp>
                <a:noAutofit/>
              </a:bodyPr>
              <a:lstStyle/>
              <a:p>
                <a:pPr marL="0" marR="0" lvl="0" indent="0" algn="ctr" defTabSz="495222" eaLnBrk="1" fontAlgn="base" latinLnBrk="0" hangingPunct="1">
                  <a:lnSpc>
                    <a:spcPct val="90000"/>
                  </a:lnSpc>
                  <a:spcBef>
                    <a:spcPct val="0"/>
                  </a:spcBef>
                  <a:spcAft>
                    <a:spcPct val="0"/>
                  </a:spcAft>
                  <a:buClrTx/>
                  <a:buSzTx/>
                  <a:buFontTx/>
                  <a:buNone/>
                  <a:tabLst/>
                  <a:defRPr/>
                </a:pPr>
                <a:endParaRPr kumimoji="0" lang="en-US" sz="2380" b="0" i="0" u="none" strike="noStrike" kern="0" cap="none" spc="0" normalizeH="0" baseline="0" noProof="0" dirty="0" err="1">
                  <a:ln>
                    <a:noFill/>
                  </a:ln>
                  <a:solidFill>
                    <a:schemeClr val="bg1"/>
                  </a:solidFill>
                  <a:effectLst/>
                  <a:uLnTx/>
                  <a:uFillTx/>
                  <a:ea typeface="Segoe UI" pitchFamily="34" charset="0"/>
                  <a:cs typeface="Segoe UI" pitchFamily="34" charset="0"/>
                </a:endParaRPr>
              </a:p>
            </p:txBody>
          </p:sp>
          <p:sp>
            <p:nvSpPr>
              <p:cNvPr id="212" name="Isosceles Triangle 211"/>
              <p:cNvSpPr/>
              <p:nvPr/>
            </p:nvSpPr>
            <p:spPr bwMode="auto">
              <a:xfrm rot="5400000">
                <a:off x="6110896" y="1589033"/>
                <a:ext cx="761420" cy="470537"/>
              </a:xfrm>
              <a:prstGeom prs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97133" tIns="77706" rIns="97133" bIns="77706" numCol="1" spcCol="0" rtlCol="0" fromWordArt="0" anchor="t" anchorCtr="0" forceAA="0" compatLnSpc="1">
                <a:prstTxWarp prst="textNoShape">
                  <a:avLst/>
                </a:prstTxWarp>
                <a:noAutofit/>
              </a:bodyPr>
              <a:lstStyle/>
              <a:p>
                <a:pPr marL="0" marR="0" lvl="0" indent="0" algn="ctr" defTabSz="495222" eaLnBrk="1" fontAlgn="base" latinLnBrk="0" hangingPunct="1">
                  <a:lnSpc>
                    <a:spcPct val="90000"/>
                  </a:lnSpc>
                  <a:spcBef>
                    <a:spcPct val="0"/>
                  </a:spcBef>
                  <a:spcAft>
                    <a:spcPct val="0"/>
                  </a:spcAft>
                  <a:buClrTx/>
                  <a:buSzTx/>
                  <a:buFontTx/>
                  <a:buNone/>
                  <a:tabLst/>
                  <a:defRPr/>
                </a:pPr>
                <a:endParaRPr kumimoji="0" lang="en-US" sz="2380" b="0" i="0" u="none" strike="noStrike" kern="0" cap="none" spc="0" normalizeH="0" baseline="0" noProof="0" dirty="0" err="1">
                  <a:ln>
                    <a:noFill/>
                  </a:ln>
                  <a:solidFill>
                    <a:schemeClr val="bg1"/>
                  </a:solidFill>
                  <a:effectLst/>
                  <a:uLnTx/>
                  <a:uFillTx/>
                  <a:ea typeface="Segoe UI" pitchFamily="34" charset="0"/>
                  <a:cs typeface="Segoe UI" pitchFamily="34" charset="0"/>
                </a:endParaRPr>
              </a:p>
            </p:txBody>
          </p:sp>
        </p:grpSp>
        <p:sp>
          <p:nvSpPr>
            <p:cNvPr id="207" name="Freeform 206"/>
            <p:cNvSpPr/>
            <p:nvPr/>
          </p:nvSpPr>
          <p:spPr bwMode="auto">
            <a:xfrm>
              <a:off x="7275185" y="1443592"/>
              <a:ext cx="2097414" cy="2549285"/>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97133" tIns="77706" rIns="97133" bIns="77706" numCol="1" spcCol="0" rtlCol="0" fromWordArt="0" anchor="t" anchorCtr="0" forceAA="0" compatLnSpc="1">
              <a:prstTxWarp prst="textNoShape">
                <a:avLst/>
              </a:prstTxWarp>
              <a:noAutofit/>
            </a:bodyPr>
            <a:lstStyle/>
            <a:p>
              <a:pPr marL="0" marR="0" lvl="0" indent="0" algn="ctr" defTabSz="495222" eaLnBrk="1" fontAlgn="base" latinLnBrk="0" hangingPunct="1">
                <a:lnSpc>
                  <a:spcPct val="90000"/>
                </a:lnSpc>
                <a:spcBef>
                  <a:spcPct val="0"/>
                </a:spcBef>
                <a:spcAft>
                  <a:spcPct val="0"/>
                </a:spcAft>
                <a:buClrTx/>
                <a:buSzTx/>
                <a:buFontTx/>
                <a:buNone/>
                <a:tabLst/>
                <a:defRPr/>
              </a:pPr>
              <a:endParaRPr kumimoji="0" lang="en-US" sz="2380" b="0" i="0" u="none" strike="noStrike" kern="0" cap="none" spc="0" normalizeH="0" baseline="0" noProof="0" dirty="0" err="1">
                <a:ln>
                  <a:noFill/>
                </a:ln>
                <a:solidFill>
                  <a:schemeClr val="bg1"/>
                </a:solidFill>
                <a:effectLst/>
                <a:uLnTx/>
                <a:uFillTx/>
                <a:ea typeface="Segoe UI" pitchFamily="34" charset="0"/>
                <a:cs typeface="Segoe UI" pitchFamily="34" charset="0"/>
              </a:endParaRPr>
            </a:p>
          </p:txBody>
        </p:sp>
        <p:sp>
          <p:nvSpPr>
            <p:cNvPr id="208" name="Rectangle 207"/>
            <p:cNvSpPr/>
            <p:nvPr/>
          </p:nvSpPr>
          <p:spPr bwMode="auto">
            <a:xfrm>
              <a:off x="7711440" y="1981203"/>
              <a:ext cx="1127763" cy="15239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7133" tIns="77706" rIns="97133" bIns="77706" numCol="1" spcCol="0" rtlCol="0" fromWordArt="0" anchor="t" anchorCtr="0" forceAA="0" compatLnSpc="1">
              <a:prstTxWarp prst="textNoShape">
                <a:avLst/>
              </a:prstTxWarp>
              <a:noAutofit/>
            </a:bodyPr>
            <a:lstStyle/>
            <a:p>
              <a:pPr marL="0" marR="0" lvl="0" indent="0" algn="ctr" defTabSz="495222" eaLnBrk="1" fontAlgn="base" latinLnBrk="0" hangingPunct="1">
                <a:lnSpc>
                  <a:spcPct val="90000"/>
                </a:lnSpc>
                <a:spcBef>
                  <a:spcPct val="0"/>
                </a:spcBef>
                <a:spcAft>
                  <a:spcPct val="0"/>
                </a:spcAft>
                <a:buClrTx/>
                <a:buSzTx/>
                <a:buFontTx/>
                <a:buNone/>
                <a:tabLst/>
                <a:defRPr/>
              </a:pPr>
              <a:endParaRPr kumimoji="0" lang="en-US" sz="2380" b="0" i="0" u="none" strike="noStrike" kern="0" cap="none" spc="0" normalizeH="0" baseline="0" noProof="0" dirty="0" err="1">
                <a:ln>
                  <a:noFill/>
                </a:ln>
                <a:solidFill>
                  <a:schemeClr val="bg1"/>
                </a:solidFill>
                <a:effectLst/>
                <a:uLnTx/>
                <a:uFillTx/>
                <a:ea typeface="Segoe UI" pitchFamily="34" charset="0"/>
                <a:cs typeface="Segoe UI" pitchFamily="34" charset="0"/>
              </a:endParaRPr>
            </a:p>
          </p:txBody>
        </p:sp>
        <p:sp>
          <p:nvSpPr>
            <p:cNvPr id="209" name="Rectangle 208"/>
            <p:cNvSpPr/>
            <p:nvPr/>
          </p:nvSpPr>
          <p:spPr bwMode="auto">
            <a:xfrm>
              <a:off x="7711440" y="2518225"/>
              <a:ext cx="1127763" cy="15239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7133" tIns="77706" rIns="97133" bIns="77706" numCol="1" spcCol="0" rtlCol="0" fromWordArt="0" anchor="t" anchorCtr="0" forceAA="0" compatLnSpc="1">
              <a:prstTxWarp prst="textNoShape">
                <a:avLst/>
              </a:prstTxWarp>
              <a:noAutofit/>
            </a:bodyPr>
            <a:lstStyle/>
            <a:p>
              <a:pPr marL="0" marR="0" lvl="0" indent="0" algn="ctr" defTabSz="495222" eaLnBrk="1" fontAlgn="base" latinLnBrk="0" hangingPunct="1">
                <a:lnSpc>
                  <a:spcPct val="90000"/>
                </a:lnSpc>
                <a:spcBef>
                  <a:spcPct val="0"/>
                </a:spcBef>
                <a:spcAft>
                  <a:spcPct val="0"/>
                </a:spcAft>
                <a:buClrTx/>
                <a:buSzTx/>
                <a:buFontTx/>
                <a:buNone/>
                <a:tabLst/>
                <a:defRPr/>
              </a:pPr>
              <a:endParaRPr kumimoji="0" lang="en-US" sz="2380" b="0" i="0" u="none" strike="noStrike" kern="0" cap="none" spc="0" normalizeH="0" baseline="0" noProof="0" dirty="0" err="1">
                <a:ln>
                  <a:noFill/>
                </a:ln>
                <a:solidFill>
                  <a:schemeClr val="bg1"/>
                </a:solidFill>
                <a:effectLst/>
                <a:uLnTx/>
                <a:uFillTx/>
                <a:ea typeface="Segoe UI" pitchFamily="34" charset="0"/>
                <a:cs typeface="Segoe UI" pitchFamily="34" charset="0"/>
              </a:endParaRPr>
            </a:p>
          </p:txBody>
        </p:sp>
        <p:sp>
          <p:nvSpPr>
            <p:cNvPr id="210" name="Rectangle 209"/>
            <p:cNvSpPr/>
            <p:nvPr/>
          </p:nvSpPr>
          <p:spPr bwMode="auto">
            <a:xfrm>
              <a:off x="7711440" y="3055247"/>
              <a:ext cx="1127763" cy="15239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7133" tIns="77706" rIns="97133" bIns="77706" numCol="1" spcCol="0" rtlCol="0" fromWordArt="0" anchor="t" anchorCtr="0" forceAA="0" compatLnSpc="1">
              <a:prstTxWarp prst="textNoShape">
                <a:avLst/>
              </a:prstTxWarp>
              <a:noAutofit/>
            </a:bodyPr>
            <a:lstStyle/>
            <a:p>
              <a:pPr marL="0" marR="0" lvl="0" indent="0" algn="ctr" defTabSz="495222" eaLnBrk="1" fontAlgn="base" latinLnBrk="0" hangingPunct="1">
                <a:lnSpc>
                  <a:spcPct val="90000"/>
                </a:lnSpc>
                <a:spcBef>
                  <a:spcPct val="0"/>
                </a:spcBef>
                <a:spcAft>
                  <a:spcPct val="0"/>
                </a:spcAft>
                <a:buClrTx/>
                <a:buSzTx/>
                <a:buFontTx/>
                <a:buNone/>
                <a:tabLst/>
                <a:defRPr/>
              </a:pPr>
              <a:endParaRPr kumimoji="0" lang="en-US" sz="2380" b="0" i="0" u="none" strike="noStrike" kern="0" cap="none" spc="0" normalizeH="0" baseline="0" noProof="0" dirty="0" err="1">
                <a:ln>
                  <a:noFill/>
                </a:ln>
                <a:solidFill>
                  <a:schemeClr val="bg1"/>
                </a:solidFill>
                <a:effectLst/>
                <a:uLnTx/>
                <a:uFillTx/>
                <a:ea typeface="Segoe UI" pitchFamily="34" charset="0"/>
                <a:cs typeface="Segoe UI" pitchFamily="34" charset="0"/>
              </a:endParaRPr>
            </a:p>
          </p:txBody>
        </p:sp>
      </p:grpSp>
      <p:sp>
        <p:nvSpPr>
          <p:cNvPr id="82" name="Rectangle 81"/>
          <p:cNvSpPr/>
          <p:nvPr/>
        </p:nvSpPr>
        <p:spPr>
          <a:xfrm>
            <a:off x="5323942" y="1591190"/>
            <a:ext cx="1657543" cy="1242825"/>
          </a:xfrm>
          <a:prstGeom prst="rect">
            <a:avLst/>
          </a:prstGeom>
          <a:solidFill>
            <a:srgbClr val="236C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77149"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Spark</a:t>
            </a:r>
          </a:p>
        </p:txBody>
      </p:sp>
      <p:sp>
        <p:nvSpPr>
          <p:cNvPr id="72" name="Title 1"/>
          <p:cNvSpPr txBox="1">
            <a:spLocks/>
          </p:cNvSpPr>
          <p:nvPr/>
        </p:nvSpPr>
        <p:spPr>
          <a:xfrm>
            <a:off x="194320" y="194292"/>
            <a:ext cx="12043717" cy="843105"/>
          </a:xfrm>
          <a:prstGeom prst="rect">
            <a:avLst/>
          </a:prstGeom>
        </p:spPr>
        <p:txBody>
          <a:bodyPr anchor="ctr"/>
          <a:lstStyle>
            <a:lvl1pPr algn="l" defTabSz="932578" rtl="0" eaLnBrk="1" latinLnBrk="0" hangingPunct="1">
              <a:lnSpc>
                <a:spcPct val="90000"/>
              </a:lnSpc>
              <a:spcBef>
                <a:spcPct val="0"/>
              </a:spcBef>
              <a:buNone/>
              <a:defRPr sz="4487" kern="1200">
                <a:solidFill>
                  <a:schemeClr val="tx1"/>
                </a:solidFill>
                <a:latin typeface="+mj-lt"/>
                <a:ea typeface="+mj-ea"/>
                <a:cs typeface="+mj-cs"/>
              </a:defRPr>
            </a:lvl1pPr>
          </a:lstStyle>
          <a:p>
            <a:pPr marL="0" marR="0" lvl="0" indent="0" algn="ctr" defTabSz="932578"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effectLst/>
                <a:uLnTx/>
                <a:uFillTx/>
                <a:latin typeface="+mj-lt"/>
                <a:ea typeface="+mj-ea"/>
                <a:cs typeface="+mj-cs"/>
              </a:rPr>
              <a:t>Compute Workloads on YARN</a:t>
            </a:r>
          </a:p>
        </p:txBody>
      </p:sp>
    </p:spTree>
    <p:extLst>
      <p:ext uri="{BB962C8B-B14F-4D97-AF65-F5344CB8AC3E}">
        <p14:creationId xmlns:p14="http://schemas.microsoft.com/office/powerpoint/2010/main" val="1016207476"/>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Workload Variants</a:t>
            </a:r>
          </a:p>
        </p:txBody>
      </p:sp>
      <p:sp>
        <p:nvSpPr>
          <p:cNvPr id="47" name="Rectangle 46"/>
          <p:cNvSpPr/>
          <p:nvPr/>
        </p:nvSpPr>
        <p:spPr>
          <a:xfrm>
            <a:off x="1567328" y="1349639"/>
            <a:ext cx="2557930" cy="261769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 name="Rectangle 47"/>
          <p:cNvSpPr/>
          <p:nvPr/>
        </p:nvSpPr>
        <p:spPr>
          <a:xfrm>
            <a:off x="4900704" y="1349638"/>
            <a:ext cx="2557930" cy="261769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 name="TextBox 48"/>
          <p:cNvSpPr txBox="1"/>
          <p:nvPr/>
        </p:nvSpPr>
        <p:spPr>
          <a:xfrm>
            <a:off x="1866900" y="1953262"/>
            <a:ext cx="2046941" cy="1200329"/>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353535"/>
                </a:solidFill>
                <a:effectLst/>
                <a:uLnTx/>
                <a:uFillTx/>
                <a:latin typeface="Segoe UI Semilight"/>
                <a:ea typeface="+mn-ea"/>
                <a:cs typeface="+mn-cs"/>
              </a:rPr>
              <a:t>CPU Intensive</a:t>
            </a:r>
          </a:p>
        </p:txBody>
      </p:sp>
      <p:sp>
        <p:nvSpPr>
          <p:cNvPr id="50" name="TextBox 49"/>
          <p:cNvSpPr txBox="1"/>
          <p:nvPr/>
        </p:nvSpPr>
        <p:spPr>
          <a:xfrm>
            <a:off x="5156197" y="1935760"/>
            <a:ext cx="2046941" cy="1200329"/>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353535"/>
                </a:solidFill>
                <a:effectLst/>
                <a:uLnTx/>
                <a:uFillTx/>
                <a:latin typeface="Segoe UI Semilight"/>
                <a:ea typeface="+mn-ea"/>
                <a:cs typeface="+mn-cs"/>
              </a:rPr>
              <a:t>Memory Intensive</a:t>
            </a:r>
          </a:p>
        </p:txBody>
      </p:sp>
      <p:sp>
        <p:nvSpPr>
          <p:cNvPr id="51" name="Rectangle 50"/>
          <p:cNvSpPr/>
          <p:nvPr/>
        </p:nvSpPr>
        <p:spPr>
          <a:xfrm>
            <a:off x="8305800" y="1345135"/>
            <a:ext cx="2557930" cy="261769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 name="TextBox 51"/>
          <p:cNvSpPr txBox="1"/>
          <p:nvPr/>
        </p:nvSpPr>
        <p:spPr>
          <a:xfrm>
            <a:off x="8561294" y="1935760"/>
            <a:ext cx="2046941" cy="1200329"/>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353535"/>
                </a:solidFill>
                <a:effectLst/>
                <a:uLnTx/>
                <a:uFillTx/>
                <a:latin typeface="Segoe UI Semilight"/>
                <a:ea typeface="+mn-ea"/>
                <a:cs typeface="+mn-cs"/>
              </a:rPr>
              <a:t>I/O Intensive</a:t>
            </a:r>
          </a:p>
        </p:txBody>
      </p:sp>
      <p:sp>
        <p:nvSpPr>
          <p:cNvPr id="54" name="TextBox 53"/>
          <p:cNvSpPr txBox="1"/>
          <p:nvPr/>
        </p:nvSpPr>
        <p:spPr>
          <a:xfrm>
            <a:off x="996576" y="4183958"/>
            <a:ext cx="3699434" cy="2862322"/>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Characteristics</a:t>
            </a:r>
          </a:p>
          <a:p>
            <a:pPr marL="754380" marR="0" lvl="0" indent="-27432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Heavy computations</a:t>
            </a:r>
          </a:p>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Examples </a:t>
            </a:r>
          </a:p>
          <a:p>
            <a:pPr marL="754380" marR="0" lvl="0" indent="-27432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Machine Learning</a:t>
            </a:r>
          </a:p>
          <a:p>
            <a:pPr marL="754380" marR="0" lvl="0" indent="-27432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Natural Language Processing</a:t>
            </a:r>
          </a:p>
          <a:p>
            <a:pPr marL="571500" marR="0" lvl="0" indent="-27432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36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55" name="TextBox 54"/>
          <p:cNvSpPr txBox="1"/>
          <p:nvPr/>
        </p:nvSpPr>
        <p:spPr>
          <a:xfrm>
            <a:off x="4484592" y="4183958"/>
            <a:ext cx="3699434" cy="2492990"/>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Characteristics</a:t>
            </a:r>
          </a:p>
          <a:p>
            <a:pPr marL="754380" marR="0" lvl="0" indent="-27432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High memory usage</a:t>
            </a:r>
          </a:p>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Examples </a:t>
            </a:r>
          </a:p>
          <a:p>
            <a:pPr marL="754380" marR="0" lvl="0" indent="-27432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PageRank</a:t>
            </a:r>
          </a:p>
          <a:p>
            <a:pPr marL="754380" marR="0" lvl="0" indent="-27432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Real-time analytics</a:t>
            </a:r>
          </a:p>
          <a:p>
            <a:pPr marL="571500" marR="0" lvl="0" indent="-27432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36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56" name="TextBox 55"/>
          <p:cNvSpPr txBox="1"/>
          <p:nvPr/>
        </p:nvSpPr>
        <p:spPr>
          <a:xfrm>
            <a:off x="7972608" y="4183958"/>
            <a:ext cx="3699434" cy="1938992"/>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Characteristics</a:t>
            </a:r>
          </a:p>
          <a:p>
            <a:pPr marL="754380" marR="0" lvl="0" indent="-27432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Heavy Read/Write</a:t>
            </a:r>
          </a:p>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Examples </a:t>
            </a:r>
          </a:p>
          <a:p>
            <a:pPr marL="754380" marR="0" lvl="0" indent="-27432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Copy</a:t>
            </a:r>
          </a:p>
          <a:p>
            <a:pPr marL="754380" marR="0" lvl="0" indent="-27432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Data preparation</a:t>
            </a:r>
          </a:p>
        </p:txBody>
      </p:sp>
      <p:sp>
        <p:nvSpPr>
          <p:cNvPr id="57" name="Rectangle 56"/>
          <p:cNvSpPr/>
          <p:nvPr/>
        </p:nvSpPr>
        <p:spPr>
          <a:xfrm>
            <a:off x="7996508" y="1093694"/>
            <a:ext cx="3357292" cy="546249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204964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Usage of Throughput</a:t>
            </a:r>
          </a:p>
        </p:txBody>
      </p:sp>
      <p:sp>
        <p:nvSpPr>
          <p:cNvPr id="13" name="Rectangle 12"/>
          <p:cNvSpPr/>
          <p:nvPr/>
        </p:nvSpPr>
        <p:spPr>
          <a:xfrm>
            <a:off x="4201461" y="1144679"/>
            <a:ext cx="3771154" cy="1452002"/>
          </a:xfrm>
          <a:prstGeom prst="rect">
            <a:avLst/>
          </a:prstGeom>
          <a:solidFill>
            <a:schemeClr val="bg1"/>
          </a:solid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 name="TextBox 13"/>
          <p:cNvSpPr txBox="1"/>
          <p:nvPr/>
        </p:nvSpPr>
        <p:spPr>
          <a:xfrm>
            <a:off x="4638489" y="1398707"/>
            <a:ext cx="3103747" cy="923330"/>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353535"/>
                </a:solidFill>
                <a:effectLst/>
                <a:uLnTx/>
                <a:uFillTx/>
                <a:latin typeface="Segoe UI Semilight"/>
                <a:ea typeface="+mn-ea"/>
                <a:cs typeface="+mn-cs"/>
              </a:rPr>
              <a:t>Compute</a:t>
            </a:r>
          </a:p>
        </p:txBody>
      </p:sp>
      <p:sp>
        <p:nvSpPr>
          <p:cNvPr id="15" name="Rectangle 14"/>
          <p:cNvSpPr/>
          <p:nvPr/>
        </p:nvSpPr>
        <p:spPr>
          <a:xfrm>
            <a:off x="4219390" y="4915549"/>
            <a:ext cx="3753225" cy="1705913"/>
          </a:xfrm>
          <a:prstGeom prst="rect">
            <a:avLst/>
          </a:prstGeom>
          <a:solidFill>
            <a:schemeClr val="bg1"/>
          </a:solidFill>
          <a:ln w="571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 name="TextBox 15"/>
          <p:cNvSpPr txBox="1"/>
          <p:nvPr/>
        </p:nvSpPr>
        <p:spPr>
          <a:xfrm>
            <a:off x="4948521" y="5299297"/>
            <a:ext cx="2641316" cy="923330"/>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353535"/>
                </a:solidFill>
                <a:effectLst/>
                <a:uLnTx/>
                <a:uFillTx/>
                <a:latin typeface="Segoe UI Semilight"/>
                <a:ea typeface="+mn-ea"/>
                <a:cs typeface="+mn-cs"/>
              </a:rPr>
              <a:t>Storage</a:t>
            </a:r>
          </a:p>
        </p:txBody>
      </p:sp>
      <p:cxnSp>
        <p:nvCxnSpPr>
          <p:cNvPr id="17" name="Straight Arrow Connector 16"/>
          <p:cNvCxnSpPr/>
          <p:nvPr/>
        </p:nvCxnSpPr>
        <p:spPr>
          <a:xfrm flipV="1">
            <a:off x="4382106" y="3116262"/>
            <a:ext cx="1378931" cy="1274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350009" y="2593699"/>
            <a:ext cx="4481" cy="1849711"/>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6033254" y="2596681"/>
            <a:ext cx="8965" cy="2318869"/>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6185654" y="2593701"/>
            <a:ext cx="26904" cy="231412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03437" y="2715155"/>
            <a:ext cx="2398351" cy="954107"/>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53535"/>
                </a:solidFill>
                <a:effectLst/>
                <a:uLnTx/>
                <a:uFillTx/>
                <a:latin typeface="Segoe UI Semilight"/>
                <a:ea typeface="+mn-ea"/>
                <a:cs typeface="+mn-cs"/>
              </a:rPr>
              <a:t>Utilized Throughput</a:t>
            </a:r>
          </a:p>
        </p:txBody>
      </p:sp>
      <p:sp>
        <p:nvSpPr>
          <p:cNvPr id="22" name="Right Arrow 21"/>
          <p:cNvSpPr/>
          <p:nvPr/>
        </p:nvSpPr>
        <p:spPr>
          <a:xfrm>
            <a:off x="6502410" y="3556234"/>
            <a:ext cx="561788" cy="468823"/>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 name="Right Arrow 22"/>
          <p:cNvSpPr/>
          <p:nvPr/>
        </p:nvSpPr>
        <p:spPr>
          <a:xfrm rot="10800000">
            <a:off x="5120491" y="3578109"/>
            <a:ext cx="561788" cy="468823"/>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24" name="Straight Connector 23"/>
          <p:cNvCxnSpPr/>
          <p:nvPr/>
        </p:nvCxnSpPr>
        <p:spPr>
          <a:xfrm>
            <a:off x="5862999" y="2607474"/>
            <a:ext cx="4481" cy="1849711"/>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745317" y="4443410"/>
            <a:ext cx="5977" cy="464412"/>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461634" y="4476290"/>
            <a:ext cx="5977" cy="464412"/>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6326105" y="4459518"/>
            <a:ext cx="1168400" cy="4799"/>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721419" y="4450359"/>
            <a:ext cx="1168400" cy="4799"/>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493838" y="4166656"/>
            <a:ext cx="2493088" cy="954107"/>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53535"/>
                </a:solidFill>
                <a:effectLst/>
                <a:uLnTx/>
                <a:uFillTx/>
                <a:latin typeface="Segoe UI Semilight"/>
                <a:ea typeface="+mn-ea"/>
                <a:cs typeface="+mn-cs"/>
              </a:rPr>
              <a:t>Available Throughput</a:t>
            </a:r>
          </a:p>
        </p:txBody>
      </p:sp>
      <p:cxnSp>
        <p:nvCxnSpPr>
          <p:cNvPr id="30" name="Straight Arrow Connector 29"/>
          <p:cNvCxnSpPr/>
          <p:nvPr/>
        </p:nvCxnSpPr>
        <p:spPr>
          <a:xfrm>
            <a:off x="3580711" y="4643709"/>
            <a:ext cx="1109139"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1662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Consume Available Throughput</a:t>
            </a:r>
          </a:p>
        </p:txBody>
      </p:sp>
      <p:sp>
        <p:nvSpPr>
          <p:cNvPr id="31" name="Rectangle 30"/>
          <p:cNvSpPr/>
          <p:nvPr/>
        </p:nvSpPr>
        <p:spPr>
          <a:xfrm>
            <a:off x="4201460" y="1144679"/>
            <a:ext cx="3769377" cy="1452002"/>
          </a:xfrm>
          <a:prstGeom prst="rect">
            <a:avLst/>
          </a:prstGeom>
          <a:solidFill>
            <a:schemeClr val="bg1"/>
          </a:solid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 name="TextBox 31"/>
          <p:cNvSpPr txBox="1"/>
          <p:nvPr/>
        </p:nvSpPr>
        <p:spPr>
          <a:xfrm>
            <a:off x="4638489" y="1387794"/>
            <a:ext cx="3039149" cy="923330"/>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353535"/>
                </a:solidFill>
                <a:effectLst/>
                <a:uLnTx/>
                <a:uFillTx/>
                <a:latin typeface="Segoe UI Semilight"/>
                <a:ea typeface="+mn-ea"/>
                <a:cs typeface="+mn-cs"/>
              </a:rPr>
              <a:t>Compute</a:t>
            </a:r>
          </a:p>
        </p:txBody>
      </p:sp>
      <p:sp>
        <p:nvSpPr>
          <p:cNvPr id="33" name="Rectangle 32"/>
          <p:cNvSpPr/>
          <p:nvPr/>
        </p:nvSpPr>
        <p:spPr>
          <a:xfrm>
            <a:off x="4219390" y="4915549"/>
            <a:ext cx="3751447" cy="1705913"/>
          </a:xfrm>
          <a:prstGeom prst="rect">
            <a:avLst/>
          </a:prstGeom>
          <a:solidFill>
            <a:schemeClr val="bg1"/>
          </a:solidFill>
          <a:ln w="571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 name="TextBox 33"/>
          <p:cNvSpPr txBox="1"/>
          <p:nvPr/>
        </p:nvSpPr>
        <p:spPr>
          <a:xfrm>
            <a:off x="5042663" y="5294631"/>
            <a:ext cx="2470974" cy="923330"/>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353535"/>
                </a:solidFill>
                <a:effectLst/>
                <a:uLnTx/>
                <a:uFillTx/>
                <a:latin typeface="Segoe UI Semilight"/>
                <a:ea typeface="+mn-ea"/>
                <a:cs typeface="+mn-cs"/>
              </a:rPr>
              <a:t>Storage</a:t>
            </a:r>
          </a:p>
        </p:txBody>
      </p:sp>
      <p:cxnSp>
        <p:nvCxnSpPr>
          <p:cNvPr id="35" name="Straight Arrow Connector 34"/>
          <p:cNvCxnSpPr/>
          <p:nvPr/>
        </p:nvCxnSpPr>
        <p:spPr>
          <a:xfrm flipV="1">
            <a:off x="3222672" y="3116262"/>
            <a:ext cx="1471565" cy="1274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461634" y="2607474"/>
            <a:ext cx="4481" cy="1886265"/>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033254" y="2596681"/>
            <a:ext cx="8965" cy="2318869"/>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6185654" y="2593701"/>
            <a:ext cx="26904" cy="231412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1558379" y="2715155"/>
            <a:ext cx="2291503" cy="954107"/>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53535"/>
                </a:solidFill>
                <a:effectLst/>
                <a:uLnTx/>
                <a:uFillTx/>
                <a:latin typeface="Segoe UI Semilight"/>
                <a:ea typeface="+mn-ea"/>
                <a:cs typeface="+mn-cs"/>
              </a:rPr>
              <a:t>Utilized Throughput</a:t>
            </a:r>
          </a:p>
        </p:txBody>
      </p:sp>
      <p:cxnSp>
        <p:nvCxnSpPr>
          <p:cNvPr id="40" name="Straight Connector 39"/>
          <p:cNvCxnSpPr/>
          <p:nvPr/>
        </p:nvCxnSpPr>
        <p:spPr>
          <a:xfrm>
            <a:off x="4739437" y="2607474"/>
            <a:ext cx="4481" cy="1849711"/>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745317" y="4443410"/>
            <a:ext cx="5977" cy="464412"/>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7461634" y="4476290"/>
            <a:ext cx="5977" cy="464412"/>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609047" y="4166656"/>
            <a:ext cx="2300119" cy="954107"/>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53535"/>
                </a:solidFill>
                <a:effectLst/>
                <a:uLnTx/>
                <a:uFillTx/>
                <a:latin typeface="Segoe UI Semilight"/>
                <a:ea typeface="+mn-ea"/>
                <a:cs typeface="+mn-cs"/>
              </a:rPr>
              <a:t>Available Throughput</a:t>
            </a:r>
          </a:p>
        </p:txBody>
      </p:sp>
      <p:cxnSp>
        <p:nvCxnSpPr>
          <p:cNvPr id="44" name="Straight Arrow Connector 43"/>
          <p:cNvCxnSpPr/>
          <p:nvPr/>
        </p:nvCxnSpPr>
        <p:spPr>
          <a:xfrm>
            <a:off x="3580711" y="4643709"/>
            <a:ext cx="1163523" cy="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6350006" y="2596695"/>
            <a:ext cx="26904" cy="231412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859946" y="2596689"/>
            <a:ext cx="26904" cy="231412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6699630" y="2593695"/>
            <a:ext cx="8965" cy="2318869"/>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6852030" y="2590715"/>
            <a:ext cx="26904" cy="231412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7016382" y="2593709"/>
            <a:ext cx="26904" cy="231412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6526322" y="2593703"/>
            <a:ext cx="26904" cy="231412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5378839" y="2599672"/>
            <a:ext cx="8965" cy="2318869"/>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531239" y="2596692"/>
            <a:ext cx="26904" cy="231412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695591" y="2599686"/>
            <a:ext cx="26904" cy="231412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5205531" y="2599680"/>
            <a:ext cx="26904" cy="231412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7174758" y="2590727"/>
            <a:ext cx="26904" cy="231412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7336120" y="2590727"/>
            <a:ext cx="26904" cy="231412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5029212" y="2602677"/>
            <a:ext cx="26904" cy="231412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4861866" y="2608653"/>
            <a:ext cx="26904" cy="231412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957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ADLS Provides Massive Throughput</a:t>
            </a:r>
          </a:p>
        </p:txBody>
      </p:sp>
      <p:sp>
        <p:nvSpPr>
          <p:cNvPr id="59" name="Rectangle 58"/>
          <p:cNvSpPr/>
          <p:nvPr/>
        </p:nvSpPr>
        <p:spPr>
          <a:xfrm>
            <a:off x="4201461" y="1144679"/>
            <a:ext cx="3771154" cy="1452002"/>
          </a:xfrm>
          <a:prstGeom prst="rect">
            <a:avLst/>
          </a:prstGeom>
          <a:solidFill>
            <a:schemeClr val="bg1"/>
          </a:solid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 name="TextBox 59"/>
          <p:cNvSpPr txBox="1"/>
          <p:nvPr/>
        </p:nvSpPr>
        <p:spPr>
          <a:xfrm>
            <a:off x="4453307" y="1401222"/>
            <a:ext cx="3285389" cy="923330"/>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353535"/>
                </a:solidFill>
                <a:effectLst/>
                <a:uLnTx/>
                <a:uFillTx/>
                <a:latin typeface="Segoe UI Semilight"/>
                <a:ea typeface="+mn-ea"/>
                <a:cs typeface="+mn-cs"/>
              </a:rPr>
              <a:t>HDInsight</a:t>
            </a:r>
          </a:p>
        </p:txBody>
      </p:sp>
      <p:sp>
        <p:nvSpPr>
          <p:cNvPr id="61" name="Rectangle 60"/>
          <p:cNvSpPr/>
          <p:nvPr/>
        </p:nvSpPr>
        <p:spPr>
          <a:xfrm>
            <a:off x="4219390" y="4915549"/>
            <a:ext cx="3753225" cy="1705913"/>
          </a:xfrm>
          <a:prstGeom prst="rect">
            <a:avLst/>
          </a:prstGeom>
          <a:solidFill>
            <a:schemeClr val="bg1"/>
          </a:solidFill>
          <a:ln w="571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2" name="TextBox 61"/>
          <p:cNvSpPr txBox="1"/>
          <p:nvPr/>
        </p:nvSpPr>
        <p:spPr>
          <a:xfrm>
            <a:off x="5180108" y="5365149"/>
            <a:ext cx="2182916" cy="923330"/>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353535"/>
                </a:solidFill>
                <a:effectLst/>
                <a:uLnTx/>
                <a:uFillTx/>
                <a:latin typeface="Segoe UI Semilight"/>
                <a:ea typeface="+mn-ea"/>
                <a:cs typeface="+mn-cs"/>
              </a:rPr>
              <a:t>ADLS</a:t>
            </a:r>
          </a:p>
        </p:txBody>
      </p:sp>
      <p:cxnSp>
        <p:nvCxnSpPr>
          <p:cNvPr id="63" name="Straight Arrow Connector 62"/>
          <p:cNvCxnSpPr/>
          <p:nvPr/>
        </p:nvCxnSpPr>
        <p:spPr>
          <a:xfrm>
            <a:off x="3222672" y="3129008"/>
            <a:ext cx="1401642" cy="1427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7461634" y="2653253"/>
            <a:ext cx="4481" cy="1849711"/>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6033254" y="2596681"/>
            <a:ext cx="8965" cy="2318869"/>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6185654" y="2593701"/>
            <a:ext cx="26904" cy="231412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435718" y="2715155"/>
            <a:ext cx="2307058" cy="954107"/>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53535"/>
                </a:solidFill>
                <a:effectLst/>
                <a:uLnTx/>
                <a:uFillTx/>
                <a:latin typeface="Segoe UI Semilight"/>
                <a:ea typeface="+mn-ea"/>
                <a:cs typeface="+mn-cs"/>
              </a:rPr>
              <a:t>Utilized Throughput</a:t>
            </a:r>
          </a:p>
        </p:txBody>
      </p:sp>
      <p:cxnSp>
        <p:nvCxnSpPr>
          <p:cNvPr id="68" name="Straight Connector 67"/>
          <p:cNvCxnSpPr/>
          <p:nvPr/>
        </p:nvCxnSpPr>
        <p:spPr>
          <a:xfrm>
            <a:off x="4739437" y="2607474"/>
            <a:ext cx="4481" cy="1849711"/>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4745317" y="4443410"/>
            <a:ext cx="5977" cy="464412"/>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7461634" y="4476290"/>
            <a:ext cx="5977" cy="464412"/>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481928" y="3951210"/>
            <a:ext cx="2625482" cy="1384995"/>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53535"/>
                </a:solidFill>
                <a:effectLst/>
                <a:uLnTx/>
                <a:uFillTx/>
                <a:latin typeface="Segoe UI Semilight"/>
                <a:ea typeface="+mn-ea"/>
                <a:cs typeface="+mn-cs"/>
              </a:rPr>
              <a:t>No fixed throughput limit </a:t>
            </a:r>
          </a:p>
        </p:txBody>
      </p:sp>
      <p:cxnSp>
        <p:nvCxnSpPr>
          <p:cNvPr id="72" name="Straight Arrow Connector 71"/>
          <p:cNvCxnSpPr/>
          <p:nvPr/>
        </p:nvCxnSpPr>
        <p:spPr>
          <a:xfrm>
            <a:off x="2767915" y="4643709"/>
            <a:ext cx="1109139"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6350006" y="2596695"/>
            <a:ext cx="26904" cy="231412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5859946" y="2596689"/>
            <a:ext cx="26904" cy="231412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6699630" y="2593695"/>
            <a:ext cx="8965" cy="2318869"/>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6852030" y="2590715"/>
            <a:ext cx="26904" cy="231412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a:off x="7016382" y="2593709"/>
            <a:ext cx="26904" cy="231412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a:off x="6526322" y="2593703"/>
            <a:ext cx="26904" cy="231412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5378839" y="2599672"/>
            <a:ext cx="8965" cy="2318869"/>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5531239" y="2596692"/>
            <a:ext cx="26904" cy="231412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a:off x="5695591" y="2599686"/>
            <a:ext cx="26904" cy="231412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5205531" y="2599680"/>
            <a:ext cx="26904" cy="231412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a:off x="7174758" y="2590727"/>
            <a:ext cx="26904" cy="231412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a:off x="7336120" y="2590727"/>
            <a:ext cx="26904" cy="231412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5029212" y="2602677"/>
            <a:ext cx="26904" cy="231412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4861866" y="2608653"/>
            <a:ext cx="26904" cy="231412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87" name="Right Arrow 86"/>
          <p:cNvSpPr/>
          <p:nvPr/>
        </p:nvSpPr>
        <p:spPr>
          <a:xfrm rot="10800000">
            <a:off x="4052051" y="4409297"/>
            <a:ext cx="561788" cy="468823"/>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8" name="Right Arrow 87"/>
          <p:cNvSpPr/>
          <p:nvPr/>
        </p:nvSpPr>
        <p:spPr>
          <a:xfrm>
            <a:off x="7593118" y="4409297"/>
            <a:ext cx="561788" cy="468823"/>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1643851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an HDInsight Cluster</a:t>
            </a:r>
          </a:p>
        </p:txBody>
      </p:sp>
      <p:sp>
        <p:nvSpPr>
          <p:cNvPr id="33" name="TextBox 32"/>
          <p:cNvSpPr txBox="1"/>
          <p:nvPr/>
        </p:nvSpPr>
        <p:spPr>
          <a:xfrm>
            <a:off x="5753857" y="6379188"/>
            <a:ext cx="1783976" cy="461665"/>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 of VMs</a:t>
            </a:r>
          </a:p>
        </p:txBody>
      </p:sp>
      <p:sp>
        <p:nvSpPr>
          <p:cNvPr id="34" name="Rectangle 33"/>
          <p:cNvSpPr/>
          <p:nvPr/>
        </p:nvSpPr>
        <p:spPr>
          <a:xfrm>
            <a:off x="697754" y="3482769"/>
            <a:ext cx="4310528" cy="1082785"/>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 name="Rectangle 34"/>
          <p:cNvSpPr/>
          <p:nvPr/>
        </p:nvSpPr>
        <p:spPr>
          <a:xfrm>
            <a:off x="678820" y="1614679"/>
            <a:ext cx="4310528" cy="1082785"/>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 name="TextBox 35"/>
          <p:cNvSpPr txBox="1"/>
          <p:nvPr/>
        </p:nvSpPr>
        <p:spPr>
          <a:xfrm>
            <a:off x="1138521" y="3706972"/>
            <a:ext cx="3558986" cy="646331"/>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353535"/>
                </a:solidFill>
                <a:effectLst/>
                <a:uLnTx/>
                <a:uFillTx/>
                <a:latin typeface="Segoe UI Semilight"/>
                <a:ea typeface="+mn-ea"/>
                <a:cs typeface="+mn-cs"/>
              </a:rPr>
              <a:t>YARN Layer</a:t>
            </a:r>
          </a:p>
        </p:txBody>
      </p:sp>
      <p:sp>
        <p:nvSpPr>
          <p:cNvPr id="37" name="TextBox 36"/>
          <p:cNvSpPr txBox="1"/>
          <p:nvPr/>
        </p:nvSpPr>
        <p:spPr>
          <a:xfrm>
            <a:off x="1102665" y="1764622"/>
            <a:ext cx="3652096" cy="646331"/>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353535"/>
                </a:solidFill>
                <a:effectLst/>
                <a:uLnTx/>
                <a:uFillTx/>
                <a:latin typeface="Segoe UI Semilight"/>
                <a:ea typeface="+mn-ea"/>
                <a:cs typeface="+mn-cs"/>
              </a:rPr>
              <a:t>Application Layer</a:t>
            </a:r>
          </a:p>
        </p:txBody>
      </p:sp>
      <p:sp>
        <p:nvSpPr>
          <p:cNvPr id="39" name="TextBox 38"/>
          <p:cNvSpPr txBox="1"/>
          <p:nvPr/>
        </p:nvSpPr>
        <p:spPr>
          <a:xfrm>
            <a:off x="7880341" y="3147716"/>
            <a:ext cx="1757087" cy="1200329"/>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Memory</a:t>
            </a:r>
          </a:p>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Cores</a:t>
            </a:r>
          </a:p>
          <a:p>
            <a:pPr marL="29718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40" name="TextBox 39"/>
          <p:cNvSpPr txBox="1"/>
          <p:nvPr/>
        </p:nvSpPr>
        <p:spPr>
          <a:xfrm>
            <a:off x="9904502" y="5071305"/>
            <a:ext cx="1639791" cy="1200329"/>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Memory</a:t>
            </a:r>
          </a:p>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Cores</a:t>
            </a:r>
          </a:p>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Network</a:t>
            </a:r>
          </a:p>
        </p:txBody>
      </p:sp>
      <p:sp>
        <p:nvSpPr>
          <p:cNvPr id="41" name="Rectangle 40"/>
          <p:cNvSpPr/>
          <p:nvPr/>
        </p:nvSpPr>
        <p:spPr>
          <a:xfrm>
            <a:off x="726894" y="5283206"/>
            <a:ext cx="4310528" cy="108278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 name="TextBox 41"/>
          <p:cNvSpPr txBox="1"/>
          <p:nvPr/>
        </p:nvSpPr>
        <p:spPr>
          <a:xfrm>
            <a:off x="1141141" y="5495473"/>
            <a:ext cx="3558986" cy="646331"/>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353535"/>
                </a:solidFill>
                <a:effectLst/>
                <a:uLnTx/>
                <a:uFillTx/>
                <a:latin typeface="Segoe UI Semilight"/>
                <a:ea typeface="+mn-ea"/>
                <a:cs typeface="+mn-cs"/>
              </a:rPr>
              <a:t>Physical Layer</a:t>
            </a:r>
          </a:p>
        </p:txBody>
      </p:sp>
      <p:sp>
        <p:nvSpPr>
          <p:cNvPr id="43" name="Rectangle 42"/>
          <p:cNvSpPr/>
          <p:nvPr/>
        </p:nvSpPr>
        <p:spPr>
          <a:xfrm>
            <a:off x="539378" y="1102613"/>
            <a:ext cx="4642222" cy="5509041"/>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 name="TextBox 43"/>
          <p:cNvSpPr txBox="1"/>
          <p:nvPr/>
        </p:nvSpPr>
        <p:spPr>
          <a:xfrm>
            <a:off x="1874837" y="1023605"/>
            <a:ext cx="2255399" cy="646331"/>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353535"/>
                </a:solidFill>
                <a:effectLst/>
                <a:uLnTx/>
                <a:uFillTx/>
                <a:latin typeface="Segoe UI Semilight"/>
                <a:ea typeface="+mn-ea"/>
                <a:cs typeface="+mn-cs"/>
              </a:rPr>
              <a:t>HDInsight</a:t>
            </a:r>
          </a:p>
        </p:txBody>
      </p:sp>
      <p:sp>
        <p:nvSpPr>
          <p:cNvPr id="45" name="Rectangle 44"/>
          <p:cNvSpPr/>
          <p:nvPr/>
        </p:nvSpPr>
        <p:spPr>
          <a:xfrm>
            <a:off x="5933893" y="4954023"/>
            <a:ext cx="655925" cy="60728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 name="Rectangle 45"/>
          <p:cNvSpPr/>
          <p:nvPr/>
        </p:nvSpPr>
        <p:spPr>
          <a:xfrm>
            <a:off x="6791513" y="4945062"/>
            <a:ext cx="655925" cy="60728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 name="Rectangle 46"/>
          <p:cNvSpPr/>
          <p:nvPr/>
        </p:nvSpPr>
        <p:spPr>
          <a:xfrm>
            <a:off x="5924934" y="5757855"/>
            <a:ext cx="655925" cy="60728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 name="Rectangle 47"/>
          <p:cNvSpPr/>
          <p:nvPr/>
        </p:nvSpPr>
        <p:spPr>
          <a:xfrm>
            <a:off x="6821399" y="5763832"/>
            <a:ext cx="655925" cy="60728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 name="Rectangle 48"/>
          <p:cNvSpPr/>
          <p:nvPr/>
        </p:nvSpPr>
        <p:spPr>
          <a:xfrm>
            <a:off x="8113432" y="4954023"/>
            <a:ext cx="1388791" cy="14251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 name="TextBox 49"/>
          <p:cNvSpPr txBox="1"/>
          <p:nvPr/>
        </p:nvSpPr>
        <p:spPr>
          <a:xfrm>
            <a:off x="7649133" y="5040047"/>
            <a:ext cx="2240441" cy="1200329"/>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A-series</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D-series</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F-series</a:t>
            </a:r>
          </a:p>
        </p:txBody>
      </p:sp>
      <p:sp>
        <p:nvSpPr>
          <p:cNvPr id="51" name="TextBox 50"/>
          <p:cNvSpPr txBox="1"/>
          <p:nvPr/>
        </p:nvSpPr>
        <p:spPr>
          <a:xfrm>
            <a:off x="7847503" y="6371115"/>
            <a:ext cx="1783976" cy="461665"/>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VM Type</a:t>
            </a:r>
          </a:p>
        </p:txBody>
      </p:sp>
      <p:sp>
        <p:nvSpPr>
          <p:cNvPr id="52" name="Rectangle 51"/>
          <p:cNvSpPr/>
          <p:nvPr/>
        </p:nvSpPr>
        <p:spPr>
          <a:xfrm>
            <a:off x="10155503" y="4954023"/>
            <a:ext cx="1388791" cy="14251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 name="TextBox 52"/>
          <p:cNvSpPr txBox="1"/>
          <p:nvPr/>
        </p:nvSpPr>
        <p:spPr>
          <a:xfrm>
            <a:off x="10000164" y="6373845"/>
            <a:ext cx="1628273" cy="461665"/>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VM Size</a:t>
            </a:r>
          </a:p>
        </p:txBody>
      </p:sp>
      <p:sp>
        <p:nvSpPr>
          <p:cNvPr id="54" name="TextBox 53"/>
          <p:cNvSpPr txBox="1"/>
          <p:nvPr/>
        </p:nvSpPr>
        <p:spPr>
          <a:xfrm>
            <a:off x="5431695" y="4422935"/>
            <a:ext cx="2448646" cy="461665"/>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 of containers</a:t>
            </a:r>
          </a:p>
        </p:txBody>
      </p:sp>
      <p:sp>
        <p:nvSpPr>
          <p:cNvPr id="55" name="Rectangle 54"/>
          <p:cNvSpPr/>
          <p:nvPr/>
        </p:nvSpPr>
        <p:spPr>
          <a:xfrm>
            <a:off x="5948088" y="2900316"/>
            <a:ext cx="655925" cy="60728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 name="Rectangle 55"/>
          <p:cNvSpPr/>
          <p:nvPr/>
        </p:nvSpPr>
        <p:spPr>
          <a:xfrm>
            <a:off x="6805708" y="2891355"/>
            <a:ext cx="655925" cy="60728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 name="Rectangle 56"/>
          <p:cNvSpPr/>
          <p:nvPr/>
        </p:nvSpPr>
        <p:spPr>
          <a:xfrm>
            <a:off x="5939129" y="3704148"/>
            <a:ext cx="655925" cy="60728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 name="Rectangle 57"/>
          <p:cNvSpPr/>
          <p:nvPr/>
        </p:nvSpPr>
        <p:spPr>
          <a:xfrm>
            <a:off x="6835594" y="3710125"/>
            <a:ext cx="655925" cy="60728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9" name="Rectangle 88"/>
          <p:cNvSpPr/>
          <p:nvPr/>
        </p:nvSpPr>
        <p:spPr>
          <a:xfrm>
            <a:off x="8104034" y="2887662"/>
            <a:ext cx="1388791" cy="1425165"/>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0" name="TextBox 89"/>
          <p:cNvSpPr txBox="1"/>
          <p:nvPr/>
        </p:nvSpPr>
        <p:spPr>
          <a:xfrm>
            <a:off x="7586566" y="4432592"/>
            <a:ext cx="2344636" cy="461665"/>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Container size</a:t>
            </a:r>
          </a:p>
        </p:txBody>
      </p:sp>
      <p:cxnSp>
        <p:nvCxnSpPr>
          <p:cNvPr id="95" name="Straight Arrow Connector 94"/>
          <p:cNvCxnSpPr/>
          <p:nvPr/>
        </p:nvCxnSpPr>
        <p:spPr>
          <a:xfrm>
            <a:off x="6244393" y="1152990"/>
            <a:ext cx="11948" cy="118116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6528276" y="1152990"/>
            <a:ext cx="11948" cy="118116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a:off x="6815895" y="1152990"/>
            <a:ext cx="11948" cy="118116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a:off x="7099778" y="1152990"/>
            <a:ext cx="11948" cy="118116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5989637" y="2371083"/>
            <a:ext cx="1195649" cy="461665"/>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Tasks</a:t>
            </a:r>
          </a:p>
        </p:txBody>
      </p:sp>
    </p:spTree>
    <p:extLst>
      <p:ext uri="{BB962C8B-B14F-4D97-AF65-F5344CB8AC3E}">
        <p14:creationId xmlns:p14="http://schemas.microsoft.com/office/powerpoint/2010/main" val="1052001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fade">
                                      <p:cBhvr>
                                        <p:cTn id="36" dur="500"/>
                                        <p:tgtEl>
                                          <p:spTgt spid="4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fade">
                                      <p:cBhvr>
                                        <p:cTn id="39" dur="500"/>
                                        <p:tgtEl>
                                          <p:spTgt spid="4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500"/>
                                        <p:tgtEl>
                                          <p:spTgt spid="3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fade">
                                      <p:cBhvr>
                                        <p:cTn id="48" dur="500"/>
                                        <p:tgtEl>
                                          <p:spTgt spid="5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500"/>
                                        <p:tgtEl>
                                          <p:spTgt spid="4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500"/>
                                        <p:tgtEl>
                                          <p:spTgt spid="4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500"/>
                                        <p:tgtEl>
                                          <p:spTgt spid="5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5"/>
                                        </p:tgtEl>
                                        <p:attrNameLst>
                                          <p:attrName>style.visibility</p:attrName>
                                        </p:attrNameLst>
                                      </p:cBhvr>
                                      <p:to>
                                        <p:strVal val="visible"/>
                                      </p:to>
                                    </p:set>
                                    <p:animEffect transition="in" filter="fade">
                                      <p:cBhvr>
                                        <p:cTn id="74" dur="500"/>
                                        <p:tgtEl>
                                          <p:spTgt spid="5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6"/>
                                        </p:tgtEl>
                                        <p:attrNameLst>
                                          <p:attrName>style.visibility</p:attrName>
                                        </p:attrNameLst>
                                      </p:cBhvr>
                                      <p:to>
                                        <p:strVal val="visible"/>
                                      </p:to>
                                    </p:set>
                                    <p:animEffect transition="in" filter="fade">
                                      <p:cBhvr>
                                        <p:cTn id="77" dur="500"/>
                                        <p:tgtEl>
                                          <p:spTgt spid="56"/>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7"/>
                                        </p:tgtEl>
                                        <p:attrNameLst>
                                          <p:attrName>style.visibility</p:attrName>
                                        </p:attrNameLst>
                                      </p:cBhvr>
                                      <p:to>
                                        <p:strVal val="visible"/>
                                      </p:to>
                                    </p:set>
                                    <p:animEffect transition="in" filter="fade">
                                      <p:cBhvr>
                                        <p:cTn id="80" dur="500"/>
                                        <p:tgtEl>
                                          <p:spTgt spid="5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58"/>
                                        </p:tgtEl>
                                        <p:attrNameLst>
                                          <p:attrName>style.visibility</p:attrName>
                                        </p:attrNameLst>
                                      </p:cBhvr>
                                      <p:to>
                                        <p:strVal val="visible"/>
                                      </p:to>
                                    </p:set>
                                    <p:animEffect transition="in" filter="fade">
                                      <p:cBhvr>
                                        <p:cTn id="83" dur="500"/>
                                        <p:tgtEl>
                                          <p:spTgt spid="58"/>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89"/>
                                        </p:tgtEl>
                                        <p:attrNameLst>
                                          <p:attrName>style.visibility</p:attrName>
                                        </p:attrNameLst>
                                      </p:cBhvr>
                                      <p:to>
                                        <p:strVal val="visible"/>
                                      </p:to>
                                    </p:set>
                                    <p:animEffect transition="in" filter="fade">
                                      <p:cBhvr>
                                        <p:cTn id="86" dur="500"/>
                                        <p:tgtEl>
                                          <p:spTgt spid="8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90"/>
                                        </p:tgtEl>
                                        <p:attrNameLst>
                                          <p:attrName>style.visibility</p:attrName>
                                        </p:attrNameLst>
                                      </p:cBhvr>
                                      <p:to>
                                        <p:strVal val="visible"/>
                                      </p:to>
                                    </p:set>
                                    <p:animEffect transition="in" filter="fade">
                                      <p:cBhvr>
                                        <p:cTn id="89" dur="500"/>
                                        <p:tgtEl>
                                          <p:spTgt spid="90"/>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95"/>
                                        </p:tgtEl>
                                        <p:attrNameLst>
                                          <p:attrName>style.visibility</p:attrName>
                                        </p:attrNameLst>
                                      </p:cBhvr>
                                      <p:to>
                                        <p:strVal val="visible"/>
                                      </p:to>
                                    </p:set>
                                    <p:animEffect transition="in" filter="fade">
                                      <p:cBhvr>
                                        <p:cTn id="94" dur="500"/>
                                        <p:tgtEl>
                                          <p:spTgt spid="95"/>
                                        </p:tgtEl>
                                      </p:cBhvr>
                                    </p:animEffect>
                                  </p:childTnLst>
                                </p:cTn>
                              </p:par>
                              <p:par>
                                <p:cTn id="95" presetID="10" presetClass="entr" presetSubtype="0" fill="hold" nodeType="withEffect">
                                  <p:stCondLst>
                                    <p:cond delay="0"/>
                                  </p:stCondLst>
                                  <p:childTnLst>
                                    <p:set>
                                      <p:cBhvr>
                                        <p:cTn id="96" dur="1" fill="hold">
                                          <p:stCondLst>
                                            <p:cond delay="0"/>
                                          </p:stCondLst>
                                        </p:cTn>
                                        <p:tgtEl>
                                          <p:spTgt spid="96"/>
                                        </p:tgtEl>
                                        <p:attrNameLst>
                                          <p:attrName>style.visibility</p:attrName>
                                        </p:attrNameLst>
                                      </p:cBhvr>
                                      <p:to>
                                        <p:strVal val="visible"/>
                                      </p:to>
                                    </p:set>
                                    <p:animEffect transition="in" filter="fade">
                                      <p:cBhvr>
                                        <p:cTn id="97" dur="500"/>
                                        <p:tgtEl>
                                          <p:spTgt spid="96"/>
                                        </p:tgtEl>
                                      </p:cBhvr>
                                    </p:animEffect>
                                  </p:childTnLst>
                                </p:cTn>
                              </p:par>
                              <p:par>
                                <p:cTn id="98" presetID="10" presetClass="entr" presetSubtype="0" fill="hold" nodeType="withEffect">
                                  <p:stCondLst>
                                    <p:cond delay="0"/>
                                  </p:stCondLst>
                                  <p:childTnLst>
                                    <p:set>
                                      <p:cBhvr>
                                        <p:cTn id="99" dur="1" fill="hold">
                                          <p:stCondLst>
                                            <p:cond delay="0"/>
                                          </p:stCondLst>
                                        </p:cTn>
                                        <p:tgtEl>
                                          <p:spTgt spid="97"/>
                                        </p:tgtEl>
                                        <p:attrNameLst>
                                          <p:attrName>style.visibility</p:attrName>
                                        </p:attrNameLst>
                                      </p:cBhvr>
                                      <p:to>
                                        <p:strVal val="visible"/>
                                      </p:to>
                                    </p:set>
                                    <p:animEffect transition="in" filter="fade">
                                      <p:cBhvr>
                                        <p:cTn id="100" dur="500"/>
                                        <p:tgtEl>
                                          <p:spTgt spid="97"/>
                                        </p:tgtEl>
                                      </p:cBhvr>
                                    </p:animEffect>
                                  </p:childTnLst>
                                </p:cTn>
                              </p:par>
                              <p:par>
                                <p:cTn id="101" presetID="10" presetClass="entr" presetSubtype="0" fill="hold" nodeType="withEffect">
                                  <p:stCondLst>
                                    <p:cond delay="0"/>
                                  </p:stCondLst>
                                  <p:childTnLst>
                                    <p:set>
                                      <p:cBhvr>
                                        <p:cTn id="102" dur="1" fill="hold">
                                          <p:stCondLst>
                                            <p:cond delay="0"/>
                                          </p:stCondLst>
                                        </p:cTn>
                                        <p:tgtEl>
                                          <p:spTgt spid="98"/>
                                        </p:tgtEl>
                                        <p:attrNameLst>
                                          <p:attrName>style.visibility</p:attrName>
                                        </p:attrNameLst>
                                      </p:cBhvr>
                                      <p:to>
                                        <p:strVal val="visible"/>
                                      </p:to>
                                    </p:set>
                                    <p:animEffect transition="in" filter="fade">
                                      <p:cBhvr>
                                        <p:cTn id="103" dur="500"/>
                                        <p:tgtEl>
                                          <p:spTgt spid="98"/>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99"/>
                                        </p:tgtEl>
                                        <p:attrNameLst>
                                          <p:attrName>style.visibility</p:attrName>
                                        </p:attrNameLst>
                                      </p:cBhvr>
                                      <p:to>
                                        <p:strVal val="visible"/>
                                      </p:to>
                                    </p:set>
                                    <p:animEffect transition="in" filter="fade">
                                      <p:cBhvr>
                                        <p:cTn id="106"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P spid="35" grpId="0" animBg="1"/>
      <p:bldP spid="36" grpId="0"/>
      <p:bldP spid="37" grpId="0"/>
      <p:bldP spid="39" grpId="0"/>
      <p:bldP spid="40" grpId="0"/>
      <p:bldP spid="41" grpId="0" animBg="1"/>
      <p:bldP spid="42" grpId="0"/>
      <p:bldP spid="43" grpId="0" animBg="1"/>
      <p:bldP spid="44" grpId="0"/>
      <p:bldP spid="45" grpId="0" animBg="1"/>
      <p:bldP spid="46" grpId="0" animBg="1"/>
      <p:bldP spid="47" grpId="0" animBg="1"/>
      <p:bldP spid="48" grpId="0" animBg="1"/>
      <p:bldP spid="49" grpId="0" animBg="1"/>
      <p:bldP spid="50" grpId="0"/>
      <p:bldP spid="51" grpId="0"/>
      <p:bldP spid="52" grpId="0" animBg="1"/>
      <p:bldP spid="53" grpId="0"/>
      <p:bldP spid="54" grpId="0"/>
      <p:bldP spid="55" grpId="0" animBg="1"/>
      <p:bldP spid="56" grpId="0" animBg="1"/>
      <p:bldP spid="57" grpId="0" animBg="1"/>
      <p:bldP spid="58" grpId="0" animBg="1"/>
      <p:bldP spid="89" grpId="0" animBg="1"/>
      <p:bldP spid="90" grpId="0"/>
      <p:bldP spid="9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an HDInsight Cluster</a:t>
            </a:r>
          </a:p>
        </p:txBody>
      </p:sp>
      <p:sp>
        <p:nvSpPr>
          <p:cNvPr id="33" name="TextBox 32"/>
          <p:cNvSpPr txBox="1"/>
          <p:nvPr/>
        </p:nvSpPr>
        <p:spPr>
          <a:xfrm>
            <a:off x="5753857" y="6379188"/>
            <a:ext cx="1783976" cy="461665"/>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 of VMs</a:t>
            </a:r>
          </a:p>
        </p:txBody>
      </p:sp>
      <p:sp>
        <p:nvSpPr>
          <p:cNvPr id="34" name="Rectangle 33"/>
          <p:cNvSpPr/>
          <p:nvPr/>
        </p:nvSpPr>
        <p:spPr>
          <a:xfrm>
            <a:off x="697754" y="3482769"/>
            <a:ext cx="4310528" cy="1082785"/>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 name="Rectangle 34"/>
          <p:cNvSpPr/>
          <p:nvPr/>
        </p:nvSpPr>
        <p:spPr>
          <a:xfrm>
            <a:off x="678820" y="1614679"/>
            <a:ext cx="4310528" cy="1082785"/>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 name="TextBox 35"/>
          <p:cNvSpPr txBox="1"/>
          <p:nvPr/>
        </p:nvSpPr>
        <p:spPr>
          <a:xfrm>
            <a:off x="1138521" y="3706972"/>
            <a:ext cx="3558986" cy="646331"/>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353535"/>
                </a:solidFill>
                <a:effectLst/>
                <a:uLnTx/>
                <a:uFillTx/>
                <a:latin typeface="Segoe UI Semilight"/>
                <a:ea typeface="+mn-ea"/>
                <a:cs typeface="+mn-cs"/>
              </a:rPr>
              <a:t>YARN Layer</a:t>
            </a:r>
          </a:p>
        </p:txBody>
      </p:sp>
      <p:sp>
        <p:nvSpPr>
          <p:cNvPr id="37" name="TextBox 36"/>
          <p:cNvSpPr txBox="1"/>
          <p:nvPr/>
        </p:nvSpPr>
        <p:spPr>
          <a:xfrm>
            <a:off x="1102665" y="1764622"/>
            <a:ext cx="3652096" cy="646331"/>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353535"/>
                </a:solidFill>
                <a:effectLst/>
                <a:uLnTx/>
                <a:uFillTx/>
                <a:latin typeface="Segoe UI Semilight"/>
                <a:ea typeface="+mn-ea"/>
                <a:cs typeface="+mn-cs"/>
              </a:rPr>
              <a:t>Application Layer</a:t>
            </a:r>
          </a:p>
        </p:txBody>
      </p:sp>
      <p:sp>
        <p:nvSpPr>
          <p:cNvPr id="39" name="TextBox 38"/>
          <p:cNvSpPr txBox="1"/>
          <p:nvPr/>
        </p:nvSpPr>
        <p:spPr>
          <a:xfrm>
            <a:off x="7880341" y="3147716"/>
            <a:ext cx="1757087" cy="1200329"/>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Memory</a:t>
            </a:r>
          </a:p>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Cores</a:t>
            </a:r>
          </a:p>
          <a:p>
            <a:pPr marL="29718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40" name="TextBox 39"/>
          <p:cNvSpPr txBox="1"/>
          <p:nvPr/>
        </p:nvSpPr>
        <p:spPr>
          <a:xfrm>
            <a:off x="9904502" y="5071305"/>
            <a:ext cx="1639791" cy="1200329"/>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Memory</a:t>
            </a:r>
          </a:p>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Cores</a:t>
            </a:r>
          </a:p>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Network</a:t>
            </a:r>
          </a:p>
        </p:txBody>
      </p:sp>
      <p:sp>
        <p:nvSpPr>
          <p:cNvPr id="41" name="Rectangle 40"/>
          <p:cNvSpPr/>
          <p:nvPr/>
        </p:nvSpPr>
        <p:spPr>
          <a:xfrm>
            <a:off x="726894" y="5283206"/>
            <a:ext cx="4310528" cy="108278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 name="TextBox 41"/>
          <p:cNvSpPr txBox="1"/>
          <p:nvPr/>
        </p:nvSpPr>
        <p:spPr>
          <a:xfrm>
            <a:off x="1141141" y="5495473"/>
            <a:ext cx="3558986" cy="646331"/>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353535"/>
                </a:solidFill>
                <a:effectLst/>
                <a:uLnTx/>
                <a:uFillTx/>
                <a:latin typeface="Segoe UI Semilight"/>
                <a:ea typeface="+mn-ea"/>
                <a:cs typeface="+mn-cs"/>
              </a:rPr>
              <a:t>Physical Layer</a:t>
            </a:r>
          </a:p>
        </p:txBody>
      </p:sp>
      <p:sp>
        <p:nvSpPr>
          <p:cNvPr id="43" name="Rectangle 42"/>
          <p:cNvSpPr/>
          <p:nvPr/>
        </p:nvSpPr>
        <p:spPr>
          <a:xfrm>
            <a:off x="539378" y="1102613"/>
            <a:ext cx="4642222" cy="5509041"/>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 name="TextBox 43"/>
          <p:cNvSpPr txBox="1"/>
          <p:nvPr/>
        </p:nvSpPr>
        <p:spPr>
          <a:xfrm>
            <a:off x="1798637" y="1023605"/>
            <a:ext cx="2209800" cy="646331"/>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353535"/>
                </a:solidFill>
                <a:effectLst/>
                <a:uLnTx/>
                <a:uFillTx/>
                <a:latin typeface="Segoe UI Semilight"/>
                <a:ea typeface="+mn-ea"/>
                <a:cs typeface="+mn-cs"/>
              </a:rPr>
              <a:t>HDInsight</a:t>
            </a:r>
          </a:p>
        </p:txBody>
      </p:sp>
      <p:sp>
        <p:nvSpPr>
          <p:cNvPr id="45" name="Rectangle 44"/>
          <p:cNvSpPr/>
          <p:nvPr/>
        </p:nvSpPr>
        <p:spPr>
          <a:xfrm>
            <a:off x="5933893" y="4954023"/>
            <a:ext cx="655925" cy="60728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 name="Rectangle 45"/>
          <p:cNvSpPr/>
          <p:nvPr/>
        </p:nvSpPr>
        <p:spPr>
          <a:xfrm>
            <a:off x="6791513" y="4945062"/>
            <a:ext cx="655925" cy="60728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 name="Rectangle 46"/>
          <p:cNvSpPr/>
          <p:nvPr/>
        </p:nvSpPr>
        <p:spPr>
          <a:xfrm>
            <a:off x="5924934" y="5757855"/>
            <a:ext cx="655925" cy="60728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 name="Rectangle 47"/>
          <p:cNvSpPr/>
          <p:nvPr/>
        </p:nvSpPr>
        <p:spPr>
          <a:xfrm>
            <a:off x="6821399" y="5763832"/>
            <a:ext cx="655925" cy="60728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 name="Rectangle 48"/>
          <p:cNvSpPr/>
          <p:nvPr/>
        </p:nvSpPr>
        <p:spPr>
          <a:xfrm>
            <a:off x="8113432" y="4954023"/>
            <a:ext cx="1388791" cy="14251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 name="TextBox 49"/>
          <p:cNvSpPr txBox="1"/>
          <p:nvPr/>
        </p:nvSpPr>
        <p:spPr>
          <a:xfrm>
            <a:off x="7649133" y="5040047"/>
            <a:ext cx="2240441" cy="1200329"/>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A-series</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D-series</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F-series</a:t>
            </a:r>
          </a:p>
        </p:txBody>
      </p:sp>
      <p:sp>
        <p:nvSpPr>
          <p:cNvPr id="51" name="TextBox 50"/>
          <p:cNvSpPr txBox="1"/>
          <p:nvPr/>
        </p:nvSpPr>
        <p:spPr>
          <a:xfrm>
            <a:off x="7847503" y="6371115"/>
            <a:ext cx="1783976" cy="461665"/>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VM Type</a:t>
            </a:r>
          </a:p>
        </p:txBody>
      </p:sp>
      <p:sp>
        <p:nvSpPr>
          <p:cNvPr id="52" name="Rectangle 51"/>
          <p:cNvSpPr/>
          <p:nvPr/>
        </p:nvSpPr>
        <p:spPr>
          <a:xfrm>
            <a:off x="10155503" y="4954023"/>
            <a:ext cx="1388791" cy="14251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 name="TextBox 52"/>
          <p:cNvSpPr txBox="1"/>
          <p:nvPr/>
        </p:nvSpPr>
        <p:spPr>
          <a:xfrm>
            <a:off x="10000164" y="6373845"/>
            <a:ext cx="1628273" cy="461665"/>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VM Size</a:t>
            </a:r>
          </a:p>
        </p:txBody>
      </p:sp>
      <p:sp>
        <p:nvSpPr>
          <p:cNvPr id="54" name="TextBox 53"/>
          <p:cNvSpPr txBox="1"/>
          <p:nvPr/>
        </p:nvSpPr>
        <p:spPr>
          <a:xfrm>
            <a:off x="5431695" y="4422935"/>
            <a:ext cx="2448646" cy="461665"/>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 of containers</a:t>
            </a:r>
          </a:p>
        </p:txBody>
      </p:sp>
      <p:sp>
        <p:nvSpPr>
          <p:cNvPr id="55" name="Rectangle 54"/>
          <p:cNvSpPr/>
          <p:nvPr/>
        </p:nvSpPr>
        <p:spPr>
          <a:xfrm>
            <a:off x="5948088" y="2900316"/>
            <a:ext cx="655925" cy="60728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 name="Rectangle 55"/>
          <p:cNvSpPr/>
          <p:nvPr/>
        </p:nvSpPr>
        <p:spPr>
          <a:xfrm>
            <a:off x="6805708" y="2891355"/>
            <a:ext cx="655925" cy="60728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 name="Rectangle 56"/>
          <p:cNvSpPr/>
          <p:nvPr/>
        </p:nvSpPr>
        <p:spPr>
          <a:xfrm>
            <a:off x="5939129" y="3704148"/>
            <a:ext cx="655925" cy="60728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 name="Rectangle 57"/>
          <p:cNvSpPr/>
          <p:nvPr/>
        </p:nvSpPr>
        <p:spPr>
          <a:xfrm>
            <a:off x="6835594" y="3710125"/>
            <a:ext cx="655925" cy="60728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9" name="Rectangle 88"/>
          <p:cNvSpPr/>
          <p:nvPr/>
        </p:nvSpPr>
        <p:spPr>
          <a:xfrm>
            <a:off x="8104034" y="2887662"/>
            <a:ext cx="1388791" cy="1425165"/>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0" name="TextBox 89"/>
          <p:cNvSpPr txBox="1"/>
          <p:nvPr/>
        </p:nvSpPr>
        <p:spPr>
          <a:xfrm>
            <a:off x="7586566" y="4432592"/>
            <a:ext cx="2344636" cy="461665"/>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Container size</a:t>
            </a:r>
          </a:p>
        </p:txBody>
      </p:sp>
      <p:cxnSp>
        <p:nvCxnSpPr>
          <p:cNvPr id="95" name="Straight Arrow Connector 94"/>
          <p:cNvCxnSpPr/>
          <p:nvPr/>
        </p:nvCxnSpPr>
        <p:spPr>
          <a:xfrm>
            <a:off x="6244393" y="1152990"/>
            <a:ext cx="11948" cy="118116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6528276" y="1152990"/>
            <a:ext cx="11948" cy="118116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a:off x="6815895" y="1152990"/>
            <a:ext cx="11948" cy="118116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a:off x="7099778" y="1152990"/>
            <a:ext cx="11948" cy="118116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5989637" y="2371083"/>
            <a:ext cx="1195649" cy="461665"/>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Tasks</a:t>
            </a:r>
          </a:p>
        </p:txBody>
      </p:sp>
      <p:sp>
        <p:nvSpPr>
          <p:cNvPr id="59" name="Rectangle 58"/>
          <p:cNvSpPr/>
          <p:nvPr/>
        </p:nvSpPr>
        <p:spPr>
          <a:xfrm>
            <a:off x="215663" y="4868862"/>
            <a:ext cx="11914714" cy="19050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78720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Physical Level</a:t>
            </a:r>
          </a:p>
        </p:txBody>
      </p:sp>
      <p:grpSp>
        <p:nvGrpSpPr>
          <p:cNvPr id="15" name="Group 14"/>
          <p:cNvGrpSpPr/>
          <p:nvPr/>
        </p:nvGrpSpPr>
        <p:grpSpPr>
          <a:xfrm>
            <a:off x="7476137" y="1395483"/>
            <a:ext cx="2169399" cy="2123544"/>
            <a:chOff x="2041973" y="1666115"/>
            <a:chExt cx="2127055" cy="2082095"/>
          </a:xfrm>
        </p:grpSpPr>
        <p:sp>
          <p:nvSpPr>
            <p:cNvPr id="7" name="Rectangle 6"/>
            <p:cNvSpPr/>
            <p:nvPr/>
          </p:nvSpPr>
          <p:spPr>
            <a:xfrm>
              <a:off x="2041973" y="1666115"/>
              <a:ext cx="2127055" cy="208209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 name="Can 9"/>
            <p:cNvSpPr/>
            <p:nvPr/>
          </p:nvSpPr>
          <p:spPr>
            <a:xfrm>
              <a:off x="2362668" y="1974654"/>
              <a:ext cx="655414" cy="657032"/>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 name="Can 11"/>
            <p:cNvSpPr/>
            <p:nvPr/>
          </p:nvSpPr>
          <p:spPr>
            <a:xfrm>
              <a:off x="3205075" y="1974654"/>
              <a:ext cx="655414" cy="657032"/>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 name="Can 12"/>
            <p:cNvSpPr/>
            <p:nvPr/>
          </p:nvSpPr>
          <p:spPr>
            <a:xfrm>
              <a:off x="2362668" y="2838566"/>
              <a:ext cx="655414" cy="657032"/>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 name="Can 13"/>
            <p:cNvSpPr/>
            <p:nvPr/>
          </p:nvSpPr>
          <p:spPr>
            <a:xfrm>
              <a:off x="3205075" y="2838566"/>
              <a:ext cx="655414" cy="657032"/>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6" name="Group 15"/>
          <p:cNvGrpSpPr/>
          <p:nvPr/>
        </p:nvGrpSpPr>
        <p:grpSpPr>
          <a:xfrm>
            <a:off x="2588753" y="2591275"/>
            <a:ext cx="2169399" cy="2123544"/>
            <a:chOff x="2041973" y="1666115"/>
            <a:chExt cx="2127055" cy="2082095"/>
          </a:xfrm>
        </p:grpSpPr>
        <p:sp>
          <p:nvSpPr>
            <p:cNvPr id="17" name="Rectangle 16"/>
            <p:cNvSpPr/>
            <p:nvPr/>
          </p:nvSpPr>
          <p:spPr>
            <a:xfrm>
              <a:off x="2041973" y="1666115"/>
              <a:ext cx="2127055" cy="208209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 name="Can 17"/>
            <p:cNvSpPr/>
            <p:nvPr/>
          </p:nvSpPr>
          <p:spPr>
            <a:xfrm>
              <a:off x="2362668" y="1974654"/>
              <a:ext cx="655414" cy="657032"/>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 name="Can 18"/>
            <p:cNvSpPr/>
            <p:nvPr/>
          </p:nvSpPr>
          <p:spPr>
            <a:xfrm>
              <a:off x="3205075" y="1974654"/>
              <a:ext cx="655414" cy="657032"/>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 name="Can 19"/>
            <p:cNvSpPr/>
            <p:nvPr/>
          </p:nvSpPr>
          <p:spPr>
            <a:xfrm>
              <a:off x="2362668" y="2838566"/>
              <a:ext cx="655414" cy="657032"/>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 name="Can 20"/>
            <p:cNvSpPr/>
            <p:nvPr/>
          </p:nvSpPr>
          <p:spPr>
            <a:xfrm>
              <a:off x="3205075" y="2838566"/>
              <a:ext cx="655414" cy="657032"/>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2" name="Group 21"/>
          <p:cNvGrpSpPr/>
          <p:nvPr/>
        </p:nvGrpSpPr>
        <p:grpSpPr>
          <a:xfrm>
            <a:off x="7476136" y="3678346"/>
            <a:ext cx="2169399" cy="2123544"/>
            <a:chOff x="2041973" y="1666115"/>
            <a:chExt cx="2127055" cy="2082095"/>
          </a:xfrm>
        </p:grpSpPr>
        <p:sp>
          <p:nvSpPr>
            <p:cNvPr id="23" name="Rectangle 22"/>
            <p:cNvSpPr/>
            <p:nvPr/>
          </p:nvSpPr>
          <p:spPr>
            <a:xfrm>
              <a:off x="2041973" y="1666115"/>
              <a:ext cx="2127055" cy="208209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 name="Can 23"/>
            <p:cNvSpPr/>
            <p:nvPr/>
          </p:nvSpPr>
          <p:spPr>
            <a:xfrm>
              <a:off x="2362668" y="1974654"/>
              <a:ext cx="655414" cy="657032"/>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 name="Can 24"/>
            <p:cNvSpPr/>
            <p:nvPr/>
          </p:nvSpPr>
          <p:spPr>
            <a:xfrm>
              <a:off x="3205075" y="1974654"/>
              <a:ext cx="655414" cy="657032"/>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 name="Can 25"/>
            <p:cNvSpPr/>
            <p:nvPr/>
          </p:nvSpPr>
          <p:spPr>
            <a:xfrm>
              <a:off x="2362668" y="2838566"/>
              <a:ext cx="655414" cy="657032"/>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 name="Can 26"/>
            <p:cNvSpPr/>
            <p:nvPr/>
          </p:nvSpPr>
          <p:spPr>
            <a:xfrm>
              <a:off x="3205075" y="2838566"/>
              <a:ext cx="655414" cy="657032"/>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1" name="Right Arrow 30"/>
          <p:cNvSpPr/>
          <p:nvPr/>
        </p:nvSpPr>
        <p:spPr>
          <a:xfrm>
            <a:off x="5580744" y="3242428"/>
            <a:ext cx="1072799" cy="821235"/>
          </a:xfrm>
          <a:prstGeom prst="right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 name="TextBox 27"/>
          <p:cNvSpPr txBox="1"/>
          <p:nvPr/>
        </p:nvSpPr>
        <p:spPr>
          <a:xfrm>
            <a:off x="274637" y="1135062"/>
            <a:ext cx="7086600" cy="1258806"/>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000" b="1" i="0" u="none" strike="noStrike" kern="1200" cap="none" spc="0" normalizeH="0" baseline="0" noProof="0" dirty="0">
                <a:ln>
                  <a:noFill/>
                </a:ln>
                <a:solidFill>
                  <a:srgbClr val="353535"/>
                </a:solidFill>
                <a:effectLst/>
                <a:uLnTx/>
                <a:uFillTx/>
                <a:latin typeface="Segoe UI Semilight"/>
                <a:ea typeface="+mn-ea"/>
                <a:cs typeface="+mn-cs"/>
              </a:rPr>
              <a:t>Increase # of VMs</a:t>
            </a:r>
            <a:endParaRPr kumimoji="0" lang="en-US" sz="40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158733544"/>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65469" y="6927"/>
            <a:ext cx="10491788" cy="6994525"/>
          </a:xfrm>
          <a:prstGeom prst="rect">
            <a:avLst/>
          </a:prstGeom>
        </p:spPr>
      </p:pic>
      <p:sp>
        <p:nvSpPr>
          <p:cNvPr id="6" name="Rectangle 5"/>
          <p:cNvSpPr/>
          <p:nvPr/>
        </p:nvSpPr>
        <p:spPr bwMode="auto">
          <a:xfrm>
            <a:off x="-20781" y="-4286"/>
            <a:ext cx="5669280" cy="700595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sz="quarter" idx="10"/>
          </p:nvPr>
        </p:nvSpPr>
        <p:spPr>
          <a:xfrm>
            <a:off x="0" y="1761693"/>
            <a:ext cx="9437110" cy="3671774"/>
          </a:xfrm>
        </p:spPr>
        <p:txBody>
          <a:bodyPr lIns="457200"/>
          <a:lstStyle/>
          <a:p>
            <a:pPr>
              <a:spcBef>
                <a:spcPts val="600"/>
              </a:spcBef>
              <a:spcAft>
                <a:spcPts val="600"/>
              </a:spcAft>
            </a:pPr>
            <a:r>
              <a:rPr lang="en-US" sz="2400" dirty="0"/>
              <a:t>Class hours</a:t>
            </a:r>
          </a:p>
          <a:p>
            <a:pPr marL="574675" lvl="2" indent="0">
              <a:spcBef>
                <a:spcPts val="600"/>
              </a:spcBef>
              <a:spcAft>
                <a:spcPts val="600"/>
              </a:spcAft>
              <a:buNone/>
            </a:pPr>
            <a:r>
              <a:rPr lang="en-US" sz="1800" dirty="0"/>
              <a:t>9:00 A.M. to 5:00 P.M</a:t>
            </a:r>
            <a:r>
              <a:rPr lang="en-US" sz="2400" dirty="0"/>
              <a:t>.</a:t>
            </a:r>
          </a:p>
          <a:p>
            <a:pPr>
              <a:spcBef>
                <a:spcPts val="600"/>
              </a:spcBef>
              <a:spcAft>
                <a:spcPts val="600"/>
              </a:spcAft>
            </a:pPr>
            <a:r>
              <a:rPr lang="en-US" sz="2400" dirty="0"/>
              <a:t>Restrooms</a:t>
            </a:r>
          </a:p>
          <a:p>
            <a:pPr>
              <a:spcBef>
                <a:spcPts val="600"/>
              </a:spcBef>
              <a:spcAft>
                <a:spcPts val="600"/>
              </a:spcAft>
            </a:pPr>
            <a:r>
              <a:rPr lang="en-US" sz="2400" dirty="0"/>
              <a:t>Meals</a:t>
            </a:r>
          </a:p>
          <a:p>
            <a:pPr marL="574675" lvl="2" indent="0">
              <a:spcBef>
                <a:spcPts val="600"/>
              </a:spcBef>
              <a:spcAft>
                <a:spcPts val="600"/>
              </a:spcAft>
              <a:buNone/>
            </a:pPr>
            <a:r>
              <a:rPr lang="en-US" sz="1800" dirty="0"/>
              <a:t>11:00 A.M. – Break </a:t>
            </a:r>
          </a:p>
          <a:p>
            <a:pPr marL="574675" lvl="2" indent="0">
              <a:spcBef>
                <a:spcPts val="600"/>
              </a:spcBef>
              <a:spcAft>
                <a:spcPts val="600"/>
              </a:spcAft>
              <a:buNone/>
            </a:pPr>
            <a:r>
              <a:rPr lang="en-US" sz="1800" dirty="0"/>
              <a:t>Noon – Lunch</a:t>
            </a:r>
          </a:p>
          <a:p>
            <a:pPr marL="574675" lvl="2" indent="0">
              <a:spcBef>
                <a:spcPts val="600"/>
              </a:spcBef>
              <a:spcAft>
                <a:spcPts val="600"/>
              </a:spcAft>
              <a:buNone/>
            </a:pPr>
            <a:r>
              <a:rPr lang="en-US" sz="1800" dirty="0"/>
              <a:t>3:00 P.M. – Break</a:t>
            </a:r>
          </a:p>
          <a:p>
            <a:pPr>
              <a:spcBef>
                <a:spcPts val="600"/>
              </a:spcBef>
              <a:spcAft>
                <a:spcPts val="600"/>
              </a:spcAft>
            </a:pPr>
            <a:r>
              <a:rPr lang="en-US" sz="2400" dirty="0"/>
              <a:t>Internet connectivity</a:t>
            </a:r>
          </a:p>
        </p:txBody>
      </p:sp>
      <p:sp>
        <p:nvSpPr>
          <p:cNvPr id="2" name="Title 1"/>
          <p:cNvSpPr>
            <a:spLocks noGrp="1"/>
          </p:cNvSpPr>
          <p:nvPr>
            <p:ph type="title"/>
          </p:nvPr>
        </p:nvSpPr>
        <p:spPr>
          <a:xfrm>
            <a:off x="0" y="296897"/>
            <a:ext cx="12163884" cy="917575"/>
          </a:xfrm>
        </p:spPr>
        <p:txBody>
          <a:bodyPr lIns="457200"/>
          <a:lstStyle/>
          <a:p>
            <a:r>
              <a:rPr lang="en-US" sz="6000" dirty="0">
                <a:solidFill>
                  <a:schemeClr val="tx1"/>
                </a:solidFill>
              </a:rPr>
              <a:t>Introduction</a:t>
            </a:r>
          </a:p>
        </p:txBody>
      </p:sp>
    </p:spTree>
    <p:extLst>
      <p:ext uri="{BB962C8B-B14F-4D97-AF65-F5344CB8AC3E}">
        <p14:creationId xmlns:p14="http://schemas.microsoft.com/office/powerpoint/2010/main" val="1021411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Physical Level</a:t>
            </a:r>
          </a:p>
        </p:txBody>
      </p:sp>
      <p:grpSp>
        <p:nvGrpSpPr>
          <p:cNvPr id="5" name="Group 4"/>
          <p:cNvGrpSpPr/>
          <p:nvPr/>
        </p:nvGrpSpPr>
        <p:grpSpPr>
          <a:xfrm>
            <a:off x="2737501" y="2992613"/>
            <a:ext cx="2169399" cy="2123544"/>
            <a:chOff x="2041973" y="1666115"/>
            <a:chExt cx="2127055" cy="2082095"/>
          </a:xfrm>
        </p:grpSpPr>
        <p:sp>
          <p:nvSpPr>
            <p:cNvPr id="6" name="Rectangle 5"/>
            <p:cNvSpPr/>
            <p:nvPr/>
          </p:nvSpPr>
          <p:spPr>
            <a:xfrm>
              <a:off x="2041973" y="1666115"/>
              <a:ext cx="2127055" cy="208209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 name="Can 6"/>
            <p:cNvSpPr/>
            <p:nvPr/>
          </p:nvSpPr>
          <p:spPr>
            <a:xfrm>
              <a:off x="2362668" y="1974654"/>
              <a:ext cx="655414" cy="657032"/>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 name="Can 7"/>
            <p:cNvSpPr/>
            <p:nvPr/>
          </p:nvSpPr>
          <p:spPr>
            <a:xfrm>
              <a:off x="3205075" y="1974654"/>
              <a:ext cx="655414" cy="657032"/>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 name="Can 8"/>
            <p:cNvSpPr/>
            <p:nvPr/>
          </p:nvSpPr>
          <p:spPr>
            <a:xfrm>
              <a:off x="2362668" y="2838566"/>
              <a:ext cx="655414" cy="657032"/>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 name="Can 9"/>
            <p:cNvSpPr/>
            <p:nvPr/>
          </p:nvSpPr>
          <p:spPr>
            <a:xfrm>
              <a:off x="3205075" y="2838566"/>
              <a:ext cx="655414" cy="657032"/>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4" name="Group 3"/>
          <p:cNvGrpSpPr/>
          <p:nvPr/>
        </p:nvGrpSpPr>
        <p:grpSpPr>
          <a:xfrm>
            <a:off x="7089490" y="1947925"/>
            <a:ext cx="2169399" cy="3793513"/>
            <a:chOff x="2742812" y="2013763"/>
            <a:chExt cx="2127055" cy="3719468"/>
          </a:xfrm>
        </p:grpSpPr>
        <p:sp>
          <p:nvSpPr>
            <p:cNvPr id="13" name="Rectangle 12"/>
            <p:cNvSpPr/>
            <p:nvPr/>
          </p:nvSpPr>
          <p:spPr>
            <a:xfrm>
              <a:off x="2742812" y="2013763"/>
              <a:ext cx="2127055" cy="37194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 name="Can 13"/>
            <p:cNvSpPr/>
            <p:nvPr/>
          </p:nvSpPr>
          <p:spPr>
            <a:xfrm>
              <a:off x="3063507" y="2322302"/>
              <a:ext cx="655414" cy="657032"/>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 name="Can 14"/>
            <p:cNvSpPr/>
            <p:nvPr/>
          </p:nvSpPr>
          <p:spPr>
            <a:xfrm>
              <a:off x="3905914" y="2322302"/>
              <a:ext cx="655414" cy="657032"/>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 name="Can 15"/>
            <p:cNvSpPr/>
            <p:nvPr/>
          </p:nvSpPr>
          <p:spPr>
            <a:xfrm>
              <a:off x="3063507" y="3186214"/>
              <a:ext cx="655414" cy="657032"/>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 name="Can 16"/>
            <p:cNvSpPr/>
            <p:nvPr/>
          </p:nvSpPr>
          <p:spPr>
            <a:xfrm>
              <a:off x="3905914" y="3186214"/>
              <a:ext cx="655414" cy="657032"/>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 name="Can 17"/>
            <p:cNvSpPr/>
            <p:nvPr/>
          </p:nvSpPr>
          <p:spPr>
            <a:xfrm>
              <a:off x="3064443" y="4079108"/>
              <a:ext cx="655414" cy="657032"/>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 name="Can 18"/>
            <p:cNvSpPr/>
            <p:nvPr/>
          </p:nvSpPr>
          <p:spPr>
            <a:xfrm>
              <a:off x="3906850" y="4079108"/>
              <a:ext cx="655414" cy="657032"/>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 name="Can 19"/>
            <p:cNvSpPr/>
            <p:nvPr/>
          </p:nvSpPr>
          <p:spPr>
            <a:xfrm>
              <a:off x="3064443" y="4943020"/>
              <a:ext cx="655414" cy="657032"/>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 name="Can 20"/>
            <p:cNvSpPr/>
            <p:nvPr/>
          </p:nvSpPr>
          <p:spPr>
            <a:xfrm>
              <a:off x="3906850" y="4943020"/>
              <a:ext cx="655414" cy="657032"/>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24" name="Right Arrow 23"/>
          <p:cNvSpPr/>
          <p:nvPr/>
        </p:nvSpPr>
        <p:spPr>
          <a:xfrm>
            <a:off x="5548603" y="3509137"/>
            <a:ext cx="1072799" cy="821235"/>
          </a:xfrm>
          <a:prstGeom prst="right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 name="TextBox 10"/>
          <p:cNvSpPr txBox="1"/>
          <p:nvPr/>
        </p:nvSpPr>
        <p:spPr>
          <a:xfrm>
            <a:off x="274637" y="1135062"/>
            <a:ext cx="7086600" cy="1258806"/>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000" b="1" i="0" u="none" strike="noStrike" kern="1200" cap="none" spc="0" normalizeH="0" baseline="0" noProof="0" dirty="0">
                <a:ln>
                  <a:noFill/>
                </a:ln>
                <a:solidFill>
                  <a:srgbClr val="353535"/>
                </a:solidFill>
                <a:effectLst/>
                <a:uLnTx/>
                <a:uFillTx/>
                <a:latin typeface="Segoe UI Semilight"/>
                <a:ea typeface="+mn-ea"/>
                <a:cs typeface="+mn-cs"/>
              </a:rPr>
              <a:t>Use VMs with more memory</a:t>
            </a:r>
            <a:endParaRPr kumimoji="0" lang="en-US" sz="40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452963012"/>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Physical Level</a:t>
            </a:r>
          </a:p>
        </p:txBody>
      </p:sp>
      <p:grpSp>
        <p:nvGrpSpPr>
          <p:cNvPr id="15" name="Group 14"/>
          <p:cNvGrpSpPr/>
          <p:nvPr/>
        </p:nvGrpSpPr>
        <p:grpSpPr>
          <a:xfrm>
            <a:off x="7476137" y="3664850"/>
            <a:ext cx="2169399" cy="2123544"/>
            <a:chOff x="2041973" y="1666115"/>
            <a:chExt cx="2127055" cy="2082095"/>
          </a:xfrm>
        </p:grpSpPr>
        <p:sp>
          <p:nvSpPr>
            <p:cNvPr id="7" name="Rectangle 6"/>
            <p:cNvSpPr/>
            <p:nvPr/>
          </p:nvSpPr>
          <p:spPr>
            <a:xfrm>
              <a:off x="2041973" y="1666115"/>
              <a:ext cx="2127055" cy="208209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 name="Can 9"/>
            <p:cNvSpPr/>
            <p:nvPr/>
          </p:nvSpPr>
          <p:spPr>
            <a:xfrm>
              <a:off x="2362668" y="1974654"/>
              <a:ext cx="655414" cy="657032"/>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 name="Can 11"/>
            <p:cNvSpPr/>
            <p:nvPr/>
          </p:nvSpPr>
          <p:spPr>
            <a:xfrm>
              <a:off x="3205075" y="1974654"/>
              <a:ext cx="655414" cy="657032"/>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 name="Can 12"/>
            <p:cNvSpPr/>
            <p:nvPr/>
          </p:nvSpPr>
          <p:spPr>
            <a:xfrm>
              <a:off x="2362668" y="2838566"/>
              <a:ext cx="655414" cy="657032"/>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 name="Can 13"/>
            <p:cNvSpPr/>
            <p:nvPr/>
          </p:nvSpPr>
          <p:spPr>
            <a:xfrm>
              <a:off x="3205075" y="2838566"/>
              <a:ext cx="655414" cy="657032"/>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6" name="Group 15"/>
          <p:cNvGrpSpPr/>
          <p:nvPr/>
        </p:nvGrpSpPr>
        <p:grpSpPr>
          <a:xfrm>
            <a:off x="2588753" y="3644579"/>
            <a:ext cx="2169399" cy="2123544"/>
            <a:chOff x="2041973" y="1666115"/>
            <a:chExt cx="2127055" cy="2082095"/>
          </a:xfrm>
        </p:grpSpPr>
        <p:sp>
          <p:nvSpPr>
            <p:cNvPr id="17" name="Rectangle 16"/>
            <p:cNvSpPr/>
            <p:nvPr/>
          </p:nvSpPr>
          <p:spPr>
            <a:xfrm>
              <a:off x="2041973" y="1666115"/>
              <a:ext cx="2127055" cy="208209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 name="Can 17"/>
            <p:cNvSpPr/>
            <p:nvPr/>
          </p:nvSpPr>
          <p:spPr>
            <a:xfrm>
              <a:off x="2362668" y="1974654"/>
              <a:ext cx="655414" cy="657032"/>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 name="Can 18"/>
            <p:cNvSpPr/>
            <p:nvPr/>
          </p:nvSpPr>
          <p:spPr>
            <a:xfrm>
              <a:off x="3205075" y="1974654"/>
              <a:ext cx="655414" cy="657032"/>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 name="Can 19"/>
            <p:cNvSpPr/>
            <p:nvPr/>
          </p:nvSpPr>
          <p:spPr>
            <a:xfrm>
              <a:off x="2362668" y="2838566"/>
              <a:ext cx="655414" cy="657032"/>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 name="Can 20"/>
            <p:cNvSpPr/>
            <p:nvPr/>
          </p:nvSpPr>
          <p:spPr>
            <a:xfrm>
              <a:off x="3205075" y="2838566"/>
              <a:ext cx="655414" cy="657032"/>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1" name="Right Arrow 30"/>
          <p:cNvSpPr/>
          <p:nvPr/>
        </p:nvSpPr>
        <p:spPr>
          <a:xfrm>
            <a:off x="5580744" y="4295732"/>
            <a:ext cx="1072799" cy="821235"/>
          </a:xfrm>
          <a:prstGeom prst="right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 name="TextBox 27"/>
          <p:cNvSpPr txBox="1"/>
          <p:nvPr/>
        </p:nvSpPr>
        <p:spPr>
          <a:xfrm>
            <a:off x="274637" y="1135062"/>
            <a:ext cx="10668000" cy="1258806"/>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000" b="1" i="0" u="none" strike="noStrike" kern="1200" cap="none" spc="0" normalizeH="0" baseline="0" noProof="0" dirty="0">
                <a:ln>
                  <a:noFill/>
                </a:ln>
                <a:solidFill>
                  <a:srgbClr val="353535"/>
                </a:solidFill>
                <a:effectLst/>
                <a:uLnTx/>
                <a:uFillTx/>
                <a:latin typeface="Segoe UI Semilight"/>
                <a:ea typeface="+mn-ea"/>
                <a:cs typeface="+mn-cs"/>
              </a:rPr>
              <a:t>Use VMs with more network bandwidth</a:t>
            </a:r>
            <a:endParaRPr kumimoji="0" lang="en-US" sz="40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29" name="TextBox 28"/>
          <p:cNvSpPr txBox="1"/>
          <p:nvPr/>
        </p:nvSpPr>
        <p:spPr>
          <a:xfrm>
            <a:off x="2560637" y="2659062"/>
            <a:ext cx="2285999" cy="1148007"/>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solidFill>
                  <a:srgbClr val="353535"/>
                </a:solidFill>
                <a:effectLst/>
                <a:uLnTx/>
                <a:uFillTx/>
                <a:latin typeface="Segoe UI Semilight"/>
                <a:ea typeface="+mn-ea"/>
                <a:cs typeface="+mn-cs"/>
              </a:rPr>
              <a:t>Moderate</a:t>
            </a: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endParaRPr>
          </a:p>
        </p:txBody>
      </p:sp>
      <p:cxnSp>
        <p:nvCxnSpPr>
          <p:cNvPr id="5" name="Straight Connector 4"/>
          <p:cNvCxnSpPr/>
          <p:nvPr/>
        </p:nvCxnSpPr>
        <p:spPr>
          <a:xfrm flipV="1">
            <a:off x="3673451" y="3233066"/>
            <a:ext cx="0" cy="411513"/>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132637" y="2674183"/>
            <a:ext cx="3276600" cy="1148007"/>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solidFill>
                  <a:srgbClr val="353535"/>
                </a:solidFill>
                <a:effectLst/>
                <a:uLnTx/>
                <a:uFillTx/>
                <a:latin typeface="Segoe UI Semilight"/>
                <a:ea typeface="+mn-ea"/>
                <a:cs typeface="+mn-cs"/>
              </a:rPr>
              <a:t>Extremely high</a:t>
            </a: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endParaRPr>
          </a:p>
        </p:txBody>
      </p:sp>
      <p:cxnSp>
        <p:nvCxnSpPr>
          <p:cNvPr id="32" name="Straight Connector 31"/>
          <p:cNvCxnSpPr/>
          <p:nvPr/>
        </p:nvCxnSpPr>
        <p:spPr>
          <a:xfrm flipV="1">
            <a:off x="8550251" y="3248187"/>
            <a:ext cx="0" cy="411513"/>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2792647"/>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an HDInsight Cluster</a:t>
            </a:r>
          </a:p>
        </p:txBody>
      </p:sp>
      <p:sp>
        <p:nvSpPr>
          <p:cNvPr id="33" name="TextBox 32"/>
          <p:cNvSpPr txBox="1"/>
          <p:nvPr/>
        </p:nvSpPr>
        <p:spPr>
          <a:xfrm>
            <a:off x="5753857" y="6379188"/>
            <a:ext cx="1783976" cy="461665"/>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 of VMs</a:t>
            </a:r>
          </a:p>
        </p:txBody>
      </p:sp>
      <p:sp>
        <p:nvSpPr>
          <p:cNvPr id="34" name="Rectangle 33"/>
          <p:cNvSpPr/>
          <p:nvPr/>
        </p:nvSpPr>
        <p:spPr>
          <a:xfrm>
            <a:off x="697754" y="3328877"/>
            <a:ext cx="4310528" cy="1082785"/>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 name="Rectangle 34"/>
          <p:cNvSpPr/>
          <p:nvPr/>
        </p:nvSpPr>
        <p:spPr>
          <a:xfrm>
            <a:off x="678820" y="1614679"/>
            <a:ext cx="4310528" cy="1082785"/>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 name="TextBox 35"/>
          <p:cNvSpPr txBox="1"/>
          <p:nvPr/>
        </p:nvSpPr>
        <p:spPr>
          <a:xfrm>
            <a:off x="1138521" y="3536731"/>
            <a:ext cx="3558986" cy="646331"/>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353535"/>
                </a:solidFill>
                <a:effectLst/>
                <a:uLnTx/>
                <a:uFillTx/>
                <a:latin typeface="Segoe UI Semilight"/>
                <a:ea typeface="+mn-ea"/>
                <a:cs typeface="+mn-cs"/>
              </a:rPr>
              <a:t>YARN Layer</a:t>
            </a:r>
          </a:p>
        </p:txBody>
      </p:sp>
      <p:sp>
        <p:nvSpPr>
          <p:cNvPr id="37" name="TextBox 36"/>
          <p:cNvSpPr txBox="1"/>
          <p:nvPr/>
        </p:nvSpPr>
        <p:spPr>
          <a:xfrm>
            <a:off x="1102665" y="1764622"/>
            <a:ext cx="3652096" cy="646331"/>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353535"/>
                </a:solidFill>
                <a:effectLst/>
                <a:uLnTx/>
                <a:uFillTx/>
                <a:latin typeface="Segoe UI Semilight"/>
                <a:ea typeface="+mn-ea"/>
                <a:cs typeface="+mn-cs"/>
              </a:rPr>
              <a:t>Application Layer</a:t>
            </a:r>
          </a:p>
        </p:txBody>
      </p:sp>
      <p:sp>
        <p:nvSpPr>
          <p:cNvPr id="39" name="TextBox 38"/>
          <p:cNvSpPr txBox="1"/>
          <p:nvPr/>
        </p:nvSpPr>
        <p:spPr>
          <a:xfrm>
            <a:off x="7880341" y="3147716"/>
            <a:ext cx="1757087" cy="1200329"/>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Memory</a:t>
            </a:r>
          </a:p>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Cores</a:t>
            </a:r>
          </a:p>
          <a:p>
            <a:pPr marL="29718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40" name="TextBox 39"/>
          <p:cNvSpPr txBox="1"/>
          <p:nvPr/>
        </p:nvSpPr>
        <p:spPr>
          <a:xfrm>
            <a:off x="9904502" y="5071305"/>
            <a:ext cx="1639791" cy="1200329"/>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Memory</a:t>
            </a:r>
          </a:p>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Cores</a:t>
            </a:r>
          </a:p>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Network</a:t>
            </a:r>
          </a:p>
        </p:txBody>
      </p:sp>
      <p:sp>
        <p:nvSpPr>
          <p:cNvPr id="41" name="Rectangle 40"/>
          <p:cNvSpPr/>
          <p:nvPr/>
        </p:nvSpPr>
        <p:spPr>
          <a:xfrm>
            <a:off x="726894" y="5283206"/>
            <a:ext cx="4310528" cy="108278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 name="TextBox 41"/>
          <p:cNvSpPr txBox="1"/>
          <p:nvPr/>
        </p:nvSpPr>
        <p:spPr>
          <a:xfrm>
            <a:off x="1141141" y="5495473"/>
            <a:ext cx="3558986" cy="646331"/>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353535"/>
                </a:solidFill>
                <a:effectLst/>
                <a:uLnTx/>
                <a:uFillTx/>
                <a:latin typeface="Segoe UI Semilight"/>
                <a:ea typeface="+mn-ea"/>
                <a:cs typeface="+mn-cs"/>
              </a:rPr>
              <a:t>Physical Layer</a:t>
            </a:r>
          </a:p>
        </p:txBody>
      </p:sp>
      <p:sp>
        <p:nvSpPr>
          <p:cNvPr id="43" name="Rectangle 42"/>
          <p:cNvSpPr/>
          <p:nvPr/>
        </p:nvSpPr>
        <p:spPr>
          <a:xfrm>
            <a:off x="539378" y="1102613"/>
            <a:ext cx="4642222" cy="5509041"/>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 name="TextBox 43"/>
          <p:cNvSpPr txBox="1"/>
          <p:nvPr/>
        </p:nvSpPr>
        <p:spPr>
          <a:xfrm>
            <a:off x="2170217" y="1023605"/>
            <a:ext cx="1374585" cy="646331"/>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353535"/>
                </a:solidFill>
                <a:effectLst/>
                <a:uLnTx/>
                <a:uFillTx/>
                <a:latin typeface="Segoe UI Semilight"/>
                <a:ea typeface="+mn-ea"/>
                <a:cs typeface="+mn-cs"/>
              </a:rPr>
              <a:t>HDI</a:t>
            </a:r>
          </a:p>
        </p:txBody>
      </p:sp>
      <p:sp>
        <p:nvSpPr>
          <p:cNvPr id="45" name="Rectangle 44"/>
          <p:cNvSpPr/>
          <p:nvPr/>
        </p:nvSpPr>
        <p:spPr>
          <a:xfrm>
            <a:off x="5933893" y="4954023"/>
            <a:ext cx="655925" cy="60728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 name="Rectangle 45"/>
          <p:cNvSpPr/>
          <p:nvPr/>
        </p:nvSpPr>
        <p:spPr>
          <a:xfrm>
            <a:off x="6791513" y="4945062"/>
            <a:ext cx="655925" cy="60728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 name="Rectangle 46"/>
          <p:cNvSpPr/>
          <p:nvPr/>
        </p:nvSpPr>
        <p:spPr>
          <a:xfrm>
            <a:off x="5924934" y="5757855"/>
            <a:ext cx="655925" cy="60728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 name="Rectangle 47"/>
          <p:cNvSpPr/>
          <p:nvPr/>
        </p:nvSpPr>
        <p:spPr>
          <a:xfrm>
            <a:off x="6821399" y="5763832"/>
            <a:ext cx="655925" cy="60728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 name="Rectangle 48"/>
          <p:cNvSpPr/>
          <p:nvPr/>
        </p:nvSpPr>
        <p:spPr>
          <a:xfrm>
            <a:off x="8113432" y="4954023"/>
            <a:ext cx="1388791" cy="14251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 name="TextBox 49"/>
          <p:cNvSpPr txBox="1"/>
          <p:nvPr/>
        </p:nvSpPr>
        <p:spPr>
          <a:xfrm>
            <a:off x="7649133" y="5040047"/>
            <a:ext cx="2240441" cy="1200329"/>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A-series</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D-series</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F-series</a:t>
            </a:r>
          </a:p>
        </p:txBody>
      </p:sp>
      <p:sp>
        <p:nvSpPr>
          <p:cNvPr id="51" name="TextBox 50"/>
          <p:cNvSpPr txBox="1"/>
          <p:nvPr/>
        </p:nvSpPr>
        <p:spPr>
          <a:xfrm>
            <a:off x="7847503" y="6371115"/>
            <a:ext cx="1783976" cy="461665"/>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VM Type</a:t>
            </a:r>
          </a:p>
        </p:txBody>
      </p:sp>
      <p:sp>
        <p:nvSpPr>
          <p:cNvPr id="52" name="Rectangle 51"/>
          <p:cNvSpPr/>
          <p:nvPr/>
        </p:nvSpPr>
        <p:spPr>
          <a:xfrm>
            <a:off x="10155503" y="4954023"/>
            <a:ext cx="1388791" cy="14251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 name="TextBox 52"/>
          <p:cNvSpPr txBox="1"/>
          <p:nvPr/>
        </p:nvSpPr>
        <p:spPr>
          <a:xfrm>
            <a:off x="10000164" y="6373845"/>
            <a:ext cx="1628273" cy="461665"/>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VM Size</a:t>
            </a:r>
          </a:p>
        </p:txBody>
      </p:sp>
      <p:sp>
        <p:nvSpPr>
          <p:cNvPr id="54" name="TextBox 53"/>
          <p:cNvSpPr txBox="1"/>
          <p:nvPr/>
        </p:nvSpPr>
        <p:spPr>
          <a:xfrm>
            <a:off x="5431695" y="4422935"/>
            <a:ext cx="2448646" cy="461665"/>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 of containers</a:t>
            </a:r>
          </a:p>
        </p:txBody>
      </p:sp>
      <p:sp>
        <p:nvSpPr>
          <p:cNvPr id="55" name="Rectangle 54"/>
          <p:cNvSpPr/>
          <p:nvPr/>
        </p:nvSpPr>
        <p:spPr>
          <a:xfrm>
            <a:off x="5948088" y="2900316"/>
            <a:ext cx="655925" cy="60728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 name="Rectangle 55"/>
          <p:cNvSpPr/>
          <p:nvPr/>
        </p:nvSpPr>
        <p:spPr>
          <a:xfrm>
            <a:off x="6805708" y="2891355"/>
            <a:ext cx="655925" cy="60728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 name="Rectangle 56"/>
          <p:cNvSpPr/>
          <p:nvPr/>
        </p:nvSpPr>
        <p:spPr>
          <a:xfrm>
            <a:off x="5939129" y="3704148"/>
            <a:ext cx="655925" cy="60728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 name="Rectangle 57"/>
          <p:cNvSpPr/>
          <p:nvPr/>
        </p:nvSpPr>
        <p:spPr>
          <a:xfrm>
            <a:off x="6835594" y="3710125"/>
            <a:ext cx="655925" cy="60728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9" name="Rectangle 88"/>
          <p:cNvSpPr/>
          <p:nvPr/>
        </p:nvSpPr>
        <p:spPr>
          <a:xfrm>
            <a:off x="8104034" y="2887662"/>
            <a:ext cx="1388791" cy="1425165"/>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0" name="TextBox 89"/>
          <p:cNvSpPr txBox="1"/>
          <p:nvPr/>
        </p:nvSpPr>
        <p:spPr>
          <a:xfrm>
            <a:off x="7586566" y="4432592"/>
            <a:ext cx="2344636" cy="461665"/>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Container size</a:t>
            </a:r>
          </a:p>
        </p:txBody>
      </p:sp>
      <p:cxnSp>
        <p:nvCxnSpPr>
          <p:cNvPr id="95" name="Straight Arrow Connector 94"/>
          <p:cNvCxnSpPr/>
          <p:nvPr/>
        </p:nvCxnSpPr>
        <p:spPr>
          <a:xfrm>
            <a:off x="6191744" y="1152990"/>
            <a:ext cx="11948" cy="118116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6475627" y="1152990"/>
            <a:ext cx="11948" cy="118116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a:off x="6763246" y="1152990"/>
            <a:ext cx="11948" cy="118116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a:off x="7047129" y="1152990"/>
            <a:ext cx="11948" cy="118116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5936988" y="2371083"/>
            <a:ext cx="1195649" cy="461665"/>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Tasks</a:t>
            </a:r>
          </a:p>
        </p:txBody>
      </p:sp>
      <p:sp>
        <p:nvSpPr>
          <p:cNvPr id="59" name="Rectangle 58"/>
          <p:cNvSpPr/>
          <p:nvPr/>
        </p:nvSpPr>
        <p:spPr>
          <a:xfrm>
            <a:off x="215663" y="2828512"/>
            <a:ext cx="11914714" cy="20233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1830327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YARN Level</a:t>
            </a:r>
          </a:p>
        </p:txBody>
      </p:sp>
      <p:sp>
        <p:nvSpPr>
          <p:cNvPr id="3" name="Content Placeholder 2"/>
          <p:cNvSpPr>
            <a:spLocks noGrp="1"/>
          </p:cNvSpPr>
          <p:nvPr>
            <p:ph idx="4294967295"/>
          </p:nvPr>
        </p:nvSpPr>
        <p:spPr/>
        <p:txBody>
          <a:bodyPr vert="horz" lIns="93260" tIns="46630" rIns="93260" bIns="46630" rtlCol="0" anchor="t">
            <a:normAutofit/>
          </a:bodyPr>
          <a:lstStyle/>
          <a:p>
            <a:pPr marL="0" indent="0">
              <a:buNone/>
            </a:pPr>
            <a:endParaRPr lang="en-US" dirty="0"/>
          </a:p>
          <a:p>
            <a:endParaRPr lang="en-US" dirty="0"/>
          </a:p>
        </p:txBody>
      </p:sp>
      <p:sp>
        <p:nvSpPr>
          <p:cNvPr id="4" name="Right Arrow 3"/>
          <p:cNvSpPr/>
          <p:nvPr/>
        </p:nvSpPr>
        <p:spPr>
          <a:xfrm>
            <a:off x="5280403" y="3549771"/>
            <a:ext cx="1072799" cy="821235"/>
          </a:xfrm>
          <a:prstGeom prst="right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3" name="Can 72"/>
          <p:cNvSpPr/>
          <p:nvPr/>
        </p:nvSpPr>
        <p:spPr>
          <a:xfrm>
            <a:off x="6891993" y="1891088"/>
            <a:ext cx="856197" cy="901909"/>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4" name="Can 73"/>
          <p:cNvSpPr/>
          <p:nvPr/>
        </p:nvSpPr>
        <p:spPr>
          <a:xfrm>
            <a:off x="8120227" y="1888048"/>
            <a:ext cx="856197" cy="901909"/>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5" name="Can 74"/>
          <p:cNvSpPr/>
          <p:nvPr/>
        </p:nvSpPr>
        <p:spPr>
          <a:xfrm>
            <a:off x="6895043" y="2985221"/>
            <a:ext cx="856197" cy="901909"/>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6" name="Can 75"/>
          <p:cNvSpPr/>
          <p:nvPr/>
        </p:nvSpPr>
        <p:spPr>
          <a:xfrm>
            <a:off x="8181178" y="2991318"/>
            <a:ext cx="856197" cy="901909"/>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7" name="Can 76"/>
          <p:cNvSpPr/>
          <p:nvPr/>
        </p:nvSpPr>
        <p:spPr>
          <a:xfrm>
            <a:off x="6919421" y="4045826"/>
            <a:ext cx="856197" cy="901909"/>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8" name="Can 77"/>
          <p:cNvSpPr/>
          <p:nvPr/>
        </p:nvSpPr>
        <p:spPr>
          <a:xfrm>
            <a:off x="8193367" y="4045827"/>
            <a:ext cx="856197" cy="901909"/>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9" name="Can 78"/>
          <p:cNvSpPr/>
          <p:nvPr/>
        </p:nvSpPr>
        <p:spPr>
          <a:xfrm>
            <a:off x="6937712" y="5191780"/>
            <a:ext cx="856197" cy="901909"/>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0" name="Can 79"/>
          <p:cNvSpPr/>
          <p:nvPr/>
        </p:nvSpPr>
        <p:spPr>
          <a:xfrm>
            <a:off x="8223851" y="5191770"/>
            <a:ext cx="856197" cy="901909"/>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1" name="Can 80"/>
          <p:cNvSpPr/>
          <p:nvPr/>
        </p:nvSpPr>
        <p:spPr>
          <a:xfrm>
            <a:off x="2339696" y="2041581"/>
            <a:ext cx="856197" cy="1552213"/>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3" name="Can 82"/>
          <p:cNvSpPr/>
          <p:nvPr/>
        </p:nvSpPr>
        <p:spPr>
          <a:xfrm>
            <a:off x="3645340" y="2072998"/>
            <a:ext cx="856197" cy="1552213"/>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4" name="Can 83"/>
          <p:cNvSpPr/>
          <p:nvPr/>
        </p:nvSpPr>
        <p:spPr>
          <a:xfrm>
            <a:off x="2318956" y="4149230"/>
            <a:ext cx="856197" cy="1552213"/>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5" name="Can 84"/>
          <p:cNvSpPr/>
          <p:nvPr/>
        </p:nvSpPr>
        <p:spPr>
          <a:xfrm>
            <a:off x="3698020" y="4094875"/>
            <a:ext cx="856197" cy="1552213"/>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 name="TextBox 16"/>
          <p:cNvSpPr txBox="1"/>
          <p:nvPr/>
        </p:nvSpPr>
        <p:spPr>
          <a:xfrm>
            <a:off x="274637" y="1135062"/>
            <a:ext cx="7086600" cy="1258806"/>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000" b="1" i="0" u="none" strike="noStrike" kern="1200" cap="none" spc="0" normalizeH="0" baseline="0" noProof="0" dirty="0">
                <a:ln>
                  <a:noFill/>
                </a:ln>
                <a:solidFill>
                  <a:srgbClr val="353535"/>
                </a:solidFill>
                <a:effectLst/>
                <a:uLnTx/>
                <a:uFillTx/>
                <a:latin typeface="Segoe UI Semilight"/>
                <a:ea typeface="+mn-ea"/>
                <a:cs typeface="+mn-cs"/>
              </a:rPr>
              <a:t>Use smaller YARN containers</a:t>
            </a:r>
            <a:endParaRPr kumimoji="0" lang="en-US" sz="40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287101877"/>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dirty="0"/>
              <a:t>YARN Level</a:t>
            </a:r>
            <a:endParaRPr lang="en-US" dirty="0"/>
          </a:p>
        </p:txBody>
      </p:sp>
      <p:sp>
        <p:nvSpPr>
          <p:cNvPr id="3" name="Content Placeholder 2"/>
          <p:cNvSpPr>
            <a:spLocks noGrp="1"/>
          </p:cNvSpPr>
          <p:nvPr>
            <p:ph idx="4294967295"/>
          </p:nvPr>
        </p:nvSpPr>
        <p:spPr/>
        <p:txBody>
          <a:bodyPr vert="horz" lIns="93260" tIns="46630" rIns="93260" bIns="46630" rtlCol="0" anchor="t">
            <a:normAutofit/>
          </a:bodyPr>
          <a:lstStyle/>
          <a:p>
            <a:pPr marL="0" indent="0">
              <a:buNone/>
            </a:pPr>
            <a:endParaRPr lang="en-US" dirty="0"/>
          </a:p>
          <a:p>
            <a:endParaRPr lang="en-US" dirty="0"/>
          </a:p>
        </p:txBody>
      </p:sp>
      <p:grpSp>
        <p:nvGrpSpPr>
          <p:cNvPr id="4" name="Group 3"/>
          <p:cNvGrpSpPr/>
          <p:nvPr/>
        </p:nvGrpSpPr>
        <p:grpSpPr>
          <a:xfrm>
            <a:off x="7145965" y="2119886"/>
            <a:ext cx="3049654" cy="3340828"/>
            <a:chOff x="2194561" y="2150226"/>
            <a:chExt cx="2990128" cy="3275619"/>
          </a:xfrm>
        </p:grpSpPr>
        <p:sp>
          <p:nvSpPr>
            <p:cNvPr id="5" name="Can 4"/>
            <p:cNvSpPr/>
            <p:nvPr/>
          </p:nvSpPr>
          <p:spPr>
            <a:xfrm>
              <a:off x="2194561" y="2150226"/>
              <a:ext cx="2990128" cy="3275619"/>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6" name="Curved Connector 5"/>
            <p:cNvCxnSpPr/>
            <p:nvPr/>
          </p:nvCxnSpPr>
          <p:spPr>
            <a:xfrm rot="16200000" flipH="1">
              <a:off x="2673458" y="3883868"/>
              <a:ext cx="1790956" cy="465513"/>
            </a:xfrm>
            <a:prstGeom prst="curvedConnector3">
              <a:avLst>
                <a:gd name="adj1" fmla="val 50000"/>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Curved Connector 16"/>
            <p:cNvCxnSpPr/>
            <p:nvPr/>
          </p:nvCxnSpPr>
          <p:spPr>
            <a:xfrm rot="16200000" flipH="1">
              <a:off x="3142860" y="3892179"/>
              <a:ext cx="1790956" cy="465513"/>
            </a:xfrm>
            <a:prstGeom prst="curvedConnector3">
              <a:avLst>
                <a:gd name="adj1" fmla="val 50000"/>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rot="16200000" flipH="1">
              <a:off x="2159181" y="3892179"/>
              <a:ext cx="1790956" cy="465513"/>
            </a:xfrm>
            <a:prstGeom prst="curvedConnector3">
              <a:avLst>
                <a:gd name="adj1" fmla="val 50000"/>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rot="16200000" flipH="1">
              <a:off x="3650738" y="3892179"/>
              <a:ext cx="1790956" cy="465513"/>
            </a:xfrm>
            <a:prstGeom prst="curvedConnector3">
              <a:avLst>
                <a:gd name="adj1" fmla="val 50000"/>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6583" y="3943748"/>
              <a:ext cx="480833" cy="480833"/>
            </a:xfrm>
            <a:prstGeom prst="rect">
              <a:avLst/>
            </a:prstGeom>
          </p:spPr>
        </p:pic>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3762" y="3943748"/>
              <a:ext cx="480833" cy="480833"/>
            </a:xfrm>
            <a:prstGeom prst="rect">
              <a:avLst/>
            </a:prstGeom>
          </p:spPr>
        </p:pic>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5777" y="3952060"/>
              <a:ext cx="480833" cy="480833"/>
            </a:xfrm>
            <a:prstGeom prst="rect">
              <a:avLst/>
            </a:prstGeom>
          </p:spPr>
        </p:pic>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5951" y="3952060"/>
              <a:ext cx="480833" cy="480833"/>
            </a:xfrm>
            <a:prstGeom prst="rect">
              <a:avLst/>
            </a:prstGeom>
          </p:spPr>
        </p:pic>
      </p:grpSp>
      <p:grpSp>
        <p:nvGrpSpPr>
          <p:cNvPr id="7" name="Group 6"/>
          <p:cNvGrpSpPr/>
          <p:nvPr/>
        </p:nvGrpSpPr>
        <p:grpSpPr>
          <a:xfrm>
            <a:off x="1989312" y="2119885"/>
            <a:ext cx="3049654" cy="3340828"/>
            <a:chOff x="6874626" y="2150226"/>
            <a:chExt cx="2990128" cy="3275619"/>
          </a:xfrm>
        </p:grpSpPr>
        <p:sp>
          <p:nvSpPr>
            <p:cNvPr id="14" name="Can 13"/>
            <p:cNvSpPr/>
            <p:nvPr/>
          </p:nvSpPr>
          <p:spPr>
            <a:xfrm>
              <a:off x="6874626" y="2150226"/>
              <a:ext cx="2990128" cy="3275619"/>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15" name="Curved Connector 14"/>
            <p:cNvCxnSpPr/>
            <p:nvPr/>
          </p:nvCxnSpPr>
          <p:spPr>
            <a:xfrm rot="16200000" flipH="1">
              <a:off x="7530857" y="3883868"/>
              <a:ext cx="1790956" cy="465513"/>
            </a:xfrm>
            <a:prstGeom prst="curvedConnector3">
              <a:avLst>
                <a:gd name="adj1" fmla="val 50000"/>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4431" y="3943749"/>
              <a:ext cx="480833" cy="480833"/>
            </a:xfrm>
            <a:prstGeom prst="rect">
              <a:avLst/>
            </a:prstGeom>
          </p:spPr>
        </p:pic>
      </p:grpSp>
      <p:sp>
        <p:nvSpPr>
          <p:cNvPr id="22" name="Right Arrow 21"/>
          <p:cNvSpPr/>
          <p:nvPr/>
        </p:nvSpPr>
        <p:spPr>
          <a:xfrm>
            <a:off x="5605124" y="3394811"/>
            <a:ext cx="1072799" cy="821235"/>
          </a:xfrm>
          <a:prstGeom prst="right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 name="TextBox 19"/>
          <p:cNvSpPr txBox="1"/>
          <p:nvPr/>
        </p:nvSpPr>
        <p:spPr>
          <a:xfrm>
            <a:off x="274637" y="1135062"/>
            <a:ext cx="7086600" cy="1258806"/>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000" b="1" i="0" u="none" strike="noStrike" kern="1200" cap="none" spc="0" normalizeH="0" baseline="0" noProof="0" dirty="0">
                <a:ln>
                  <a:noFill/>
                </a:ln>
                <a:solidFill>
                  <a:srgbClr val="353535"/>
                </a:solidFill>
                <a:effectLst/>
                <a:uLnTx/>
                <a:uFillTx/>
                <a:latin typeface="Segoe UI Semilight"/>
                <a:ea typeface="+mn-ea"/>
                <a:cs typeface="+mn-cs"/>
              </a:rPr>
              <a:t>Increase cores per container</a:t>
            </a:r>
            <a:endParaRPr kumimoji="0" lang="en-US" sz="40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873317358"/>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an HDInsight Cluster</a:t>
            </a:r>
          </a:p>
        </p:txBody>
      </p:sp>
      <p:sp>
        <p:nvSpPr>
          <p:cNvPr id="33" name="TextBox 32"/>
          <p:cNvSpPr txBox="1"/>
          <p:nvPr/>
        </p:nvSpPr>
        <p:spPr>
          <a:xfrm>
            <a:off x="5753857" y="6379188"/>
            <a:ext cx="1783976" cy="461665"/>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 of VMs</a:t>
            </a:r>
          </a:p>
        </p:txBody>
      </p:sp>
      <p:sp>
        <p:nvSpPr>
          <p:cNvPr id="34" name="Rectangle 33"/>
          <p:cNvSpPr/>
          <p:nvPr/>
        </p:nvSpPr>
        <p:spPr>
          <a:xfrm>
            <a:off x="697754" y="3482769"/>
            <a:ext cx="4310528" cy="1082785"/>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 name="Rectangle 34"/>
          <p:cNvSpPr/>
          <p:nvPr/>
        </p:nvSpPr>
        <p:spPr>
          <a:xfrm>
            <a:off x="678820" y="1614679"/>
            <a:ext cx="4310528" cy="1082785"/>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 name="TextBox 35"/>
          <p:cNvSpPr txBox="1"/>
          <p:nvPr/>
        </p:nvSpPr>
        <p:spPr>
          <a:xfrm>
            <a:off x="1138521" y="3706972"/>
            <a:ext cx="3558986" cy="646331"/>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353535"/>
                </a:solidFill>
                <a:effectLst/>
                <a:uLnTx/>
                <a:uFillTx/>
                <a:latin typeface="Segoe UI Semilight"/>
                <a:ea typeface="+mn-ea"/>
                <a:cs typeface="+mn-cs"/>
              </a:rPr>
              <a:t>YARN Layer</a:t>
            </a:r>
          </a:p>
        </p:txBody>
      </p:sp>
      <p:sp>
        <p:nvSpPr>
          <p:cNvPr id="37" name="TextBox 36"/>
          <p:cNvSpPr txBox="1"/>
          <p:nvPr/>
        </p:nvSpPr>
        <p:spPr>
          <a:xfrm>
            <a:off x="1102665" y="1764622"/>
            <a:ext cx="3652096" cy="646331"/>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353535"/>
                </a:solidFill>
                <a:effectLst/>
                <a:uLnTx/>
                <a:uFillTx/>
                <a:latin typeface="Segoe UI Semilight"/>
                <a:ea typeface="+mn-ea"/>
                <a:cs typeface="+mn-cs"/>
              </a:rPr>
              <a:t>Application Layer</a:t>
            </a:r>
          </a:p>
        </p:txBody>
      </p:sp>
      <p:sp>
        <p:nvSpPr>
          <p:cNvPr id="39" name="TextBox 38"/>
          <p:cNvSpPr txBox="1"/>
          <p:nvPr/>
        </p:nvSpPr>
        <p:spPr>
          <a:xfrm>
            <a:off x="7880341" y="3147716"/>
            <a:ext cx="1757087" cy="1200329"/>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Memory</a:t>
            </a:r>
          </a:p>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Cores</a:t>
            </a:r>
          </a:p>
          <a:p>
            <a:pPr marL="29718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40" name="TextBox 39"/>
          <p:cNvSpPr txBox="1"/>
          <p:nvPr/>
        </p:nvSpPr>
        <p:spPr>
          <a:xfrm>
            <a:off x="9904502" y="5071305"/>
            <a:ext cx="1639791" cy="1200329"/>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Memory</a:t>
            </a:r>
          </a:p>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Cores</a:t>
            </a:r>
          </a:p>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Network</a:t>
            </a:r>
          </a:p>
        </p:txBody>
      </p:sp>
      <p:sp>
        <p:nvSpPr>
          <p:cNvPr id="41" name="Rectangle 40"/>
          <p:cNvSpPr/>
          <p:nvPr/>
        </p:nvSpPr>
        <p:spPr>
          <a:xfrm>
            <a:off x="726894" y="5283206"/>
            <a:ext cx="4310528" cy="108278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 name="TextBox 41"/>
          <p:cNvSpPr txBox="1"/>
          <p:nvPr/>
        </p:nvSpPr>
        <p:spPr>
          <a:xfrm>
            <a:off x="1141141" y="5495473"/>
            <a:ext cx="3558986" cy="646331"/>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353535"/>
                </a:solidFill>
                <a:effectLst/>
                <a:uLnTx/>
                <a:uFillTx/>
                <a:latin typeface="Segoe UI Semilight"/>
                <a:ea typeface="+mn-ea"/>
                <a:cs typeface="+mn-cs"/>
              </a:rPr>
              <a:t>Physical Layer</a:t>
            </a:r>
          </a:p>
        </p:txBody>
      </p:sp>
      <p:sp>
        <p:nvSpPr>
          <p:cNvPr id="43" name="Rectangle 42"/>
          <p:cNvSpPr/>
          <p:nvPr/>
        </p:nvSpPr>
        <p:spPr>
          <a:xfrm>
            <a:off x="539378" y="1102613"/>
            <a:ext cx="4642222" cy="5509041"/>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 name="TextBox 43"/>
          <p:cNvSpPr txBox="1"/>
          <p:nvPr/>
        </p:nvSpPr>
        <p:spPr>
          <a:xfrm>
            <a:off x="2170217" y="1023605"/>
            <a:ext cx="1374585" cy="646331"/>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353535"/>
                </a:solidFill>
                <a:effectLst/>
                <a:uLnTx/>
                <a:uFillTx/>
                <a:latin typeface="Segoe UI Semilight"/>
                <a:ea typeface="+mn-ea"/>
                <a:cs typeface="+mn-cs"/>
              </a:rPr>
              <a:t>HDI</a:t>
            </a:r>
          </a:p>
        </p:txBody>
      </p:sp>
      <p:sp>
        <p:nvSpPr>
          <p:cNvPr id="45" name="Rectangle 44"/>
          <p:cNvSpPr/>
          <p:nvPr/>
        </p:nvSpPr>
        <p:spPr>
          <a:xfrm>
            <a:off x="5933893" y="4954023"/>
            <a:ext cx="655925" cy="60728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 name="Rectangle 45"/>
          <p:cNvSpPr/>
          <p:nvPr/>
        </p:nvSpPr>
        <p:spPr>
          <a:xfrm>
            <a:off x="6791513" y="4945062"/>
            <a:ext cx="655925" cy="60728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 name="Rectangle 46"/>
          <p:cNvSpPr/>
          <p:nvPr/>
        </p:nvSpPr>
        <p:spPr>
          <a:xfrm>
            <a:off x="5924934" y="5757855"/>
            <a:ext cx="655925" cy="60728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 name="Rectangle 47"/>
          <p:cNvSpPr/>
          <p:nvPr/>
        </p:nvSpPr>
        <p:spPr>
          <a:xfrm>
            <a:off x="6821399" y="5763832"/>
            <a:ext cx="655925" cy="60728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 name="Rectangle 48"/>
          <p:cNvSpPr/>
          <p:nvPr/>
        </p:nvSpPr>
        <p:spPr>
          <a:xfrm>
            <a:off x="8113432" y="4954023"/>
            <a:ext cx="1388791" cy="14251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 name="TextBox 49"/>
          <p:cNvSpPr txBox="1"/>
          <p:nvPr/>
        </p:nvSpPr>
        <p:spPr>
          <a:xfrm>
            <a:off x="7649133" y="5040047"/>
            <a:ext cx="2240441" cy="1200329"/>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A-series</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D-series</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F-series</a:t>
            </a:r>
          </a:p>
        </p:txBody>
      </p:sp>
      <p:sp>
        <p:nvSpPr>
          <p:cNvPr id="51" name="TextBox 50"/>
          <p:cNvSpPr txBox="1"/>
          <p:nvPr/>
        </p:nvSpPr>
        <p:spPr>
          <a:xfrm>
            <a:off x="7847503" y="6371115"/>
            <a:ext cx="1783976" cy="461665"/>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VM Type</a:t>
            </a:r>
          </a:p>
        </p:txBody>
      </p:sp>
      <p:sp>
        <p:nvSpPr>
          <p:cNvPr id="52" name="Rectangle 51"/>
          <p:cNvSpPr/>
          <p:nvPr/>
        </p:nvSpPr>
        <p:spPr>
          <a:xfrm>
            <a:off x="10155503" y="4954023"/>
            <a:ext cx="1388791" cy="14251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 name="TextBox 52"/>
          <p:cNvSpPr txBox="1"/>
          <p:nvPr/>
        </p:nvSpPr>
        <p:spPr>
          <a:xfrm>
            <a:off x="10000164" y="6373845"/>
            <a:ext cx="1628273" cy="461665"/>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VM Size</a:t>
            </a:r>
          </a:p>
        </p:txBody>
      </p:sp>
      <p:sp>
        <p:nvSpPr>
          <p:cNvPr id="54" name="TextBox 53"/>
          <p:cNvSpPr txBox="1"/>
          <p:nvPr/>
        </p:nvSpPr>
        <p:spPr>
          <a:xfrm>
            <a:off x="5431695" y="4422935"/>
            <a:ext cx="2448646" cy="461665"/>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 of containers</a:t>
            </a:r>
          </a:p>
        </p:txBody>
      </p:sp>
      <p:sp>
        <p:nvSpPr>
          <p:cNvPr id="55" name="Rectangle 54"/>
          <p:cNvSpPr/>
          <p:nvPr/>
        </p:nvSpPr>
        <p:spPr>
          <a:xfrm>
            <a:off x="5948088" y="2900316"/>
            <a:ext cx="655925" cy="60728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 name="Rectangle 55"/>
          <p:cNvSpPr/>
          <p:nvPr/>
        </p:nvSpPr>
        <p:spPr>
          <a:xfrm>
            <a:off x="6805708" y="2891355"/>
            <a:ext cx="655925" cy="60728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 name="Rectangle 56"/>
          <p:cNvSpPr/>
          <p:nvPr/>
        </p:nvSpPr>
        <p:spPr>
          <a:xfrm>
            <a:off x="5939129" y="3704148"/>
            <a:ext cx="655925" cy="60728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 name="Rectangle 57"/>
          <p:cNvSpPr/>
          <p:nvPr/>
        </p:nvSpPr>
        <p:spPr>
          <a:xfrm>
            <a:off x="6835594" y="3710125"/>
            <a:ext cx="655925" cy="60728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9" name="Rectangle 88"/>
          <p:cNvSpPr/>
          <p:nvPr/>
        </p:nvSpPr>
        <p:spPr>
          <a:xfrm>
            <a:off x="8104034" y="2887662"/>
            <a:ext cx="1388791" cy="1425165"/>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0" name="TextBox 89"/>
          <p:cNvSpPr txBox="1"/>
          <p:nvPr/>
        </p:nvSpPr>
        <p:spPr>
          <a:xfrm>
            <a:off x="7586566" y="4432592"/>
            <a:ext cx="2344636" cy="461665"/>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Container size</a:t>
            </a:r>
          </a:p>
        </p:txBody>
      </p:sp>
      <p:cxnSp>
        <p:nvCxnSpPr>
          <p:cNvPr id="95" name="Straight Arrow Connector 94"/>
          <p:cNvCxnSpPr/>
          <p:nvPr/>
        </p:nvCxnSpPr>
        <p:spPr>
          <a:xfrm>
            <a:off x="6244393" y="1152990"/>
            <a:ext cx="11948" cy="118116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6528276" y="1152990"/>
            <a:ext cx="11948" cy="118116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a:off x="6815895" y="1152990"/>
            <a:ext cx="11948" cy="118116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a:off x="7099778" y="1152990"/>
            <a:ext cx="11948" cy="118116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5989637" y="2371083"/>
            <a:ext cx="1195649" cy="461665"/>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Tasks</a:t>
            </a:r>
          </a:p>
        </p:txBody>
      </p:sp>
      <p:sp>
        <p:nvSpPr>
          <p:cNvPr id="59" name="Rectangle 58"/>
          <p:cNvSpPr/>
          <p:nvPr/>
        </p:nvSpPr>
        <p:spPr>
          <a:xfrm>
            <a:off x="215663" y="1023604"/>
            <a:ext cx="11914714" cy="17983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1635351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dirty="0"/>
              <a:t>Workload Level</a:t>
            </a:r>
            <a:endParaRPr lang="en-US" dirty="0"/>
          </a:p>
        </p:txBody>
      </p:sp>
      <p:grpSp>
        <p:nvGrpSpPr>
          <p:cNvPr id="4" name="Group 3"/>
          <p:cNvGrpSpPr/>
          <p:nvPr/>
        </p:nvGrpSpPr>
        <p:grpSpPr>
          <a:xfrm>
            <a:off x="7033646" y="1973262"/>
            <a:ext cx="1336730" cy="1401730"/>
            <a:chOff x="6874626" y="2150226"/>
            <a:chExt cx="2990128" cy="3275619"/>
          </a:xfrm>
        </p:grpSpPr>
        <p:sp>
          <p:nvSpPr>
            <p:cNvPr id="9" name="Can 8"/>
            <p:cNvSpPr/>
            <p:nvPr/>
          </p:nvSpPr>
          <p:spPr>
            <a:xfrm>
              <a:off x="6874626" y="2150226"/>
              <a:ext cx="2990128" cy="3275619"/>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10" name="Curved Connector 9"/>
            <p:cNvCxnSpPr/>
            <p:nvPr/>
          </p:nvCxnSpPr>
          <p:spPr>
            <a:xfrm rot="16200000" flipH="1">
              <a:off x="7530857" y="3883868"/>
              <a:ext cx="1790956" cy="465513"/>
            </a:xfrm>
            <a:prstGeom prst="curvedConnector3">
              <a:avLst>
                <a:gd name="adj1" fmla="val 50000"/>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8813168" y="2001801"/>
            <a:ext cx="1336730" cy="1401730"/>
            <a:chOff x="6874626" y="2150226"/>
            <a:chExt cx="2990128" cy="3275619"/>
          </a:xfrm>
        </p:grpSpPr>
        <p:sp>
          <p:nvSpPr>
            <p:cNvPr id="19" name="Can 18"/>
            <p:cNvSpPr/>
            <p:nvPr/>
          </p:nvSpPr>
          <p:spPr>
            <a:xfrm>
              <a:off x="6874626" y="2150226"/>
              <a:ext cx="2990128" cy="3275619"/>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20" name="Curved Connector 19"/>
            <p:cNvCxnSpPr/>
            <p:nvPr/>
          </p:nvCxnSpPr>
          <p:spPr>
            <a:xfrm rot="16200000" flipH="1">
              <a:off x="7530857" y="3883868"/>
              <a:ext cx="1790956" cy="465513"/>
            </a:xfrm>
            <a:prstGeom prst="curvedConnector3">
              <a:avLst>
                <a:gd name="adj1" fmla="val 50000"/>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7033647" y="3444162"/>
            <a:ext cx="1336730" cy="1401730"/>
            <a:chOff x="6874626" y="2150226"/>
            <a:chExt cx="2990128" cy="3275619"/>
          </a:xfrm>
        </p:grpSpPr>
        <p:sp>
          <p:nvSpPr>
            <p:cNvPr id="22" name="Can 21"/>
            <p:cNvSpPr/>
            <p:nvPr/>
          </p:nvSpPr>
          <p:spPr>
            <a:xfrm>
              <a:off x="6874626" y="2150226"/>
              <a:ext cx="2990128" cy="3275619"/>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23" name="Curved Connector 22"/>
            <p:cNvCxnSpPr/>
            <p:nvPr/>
          </p:nvCxnSpPr>
          <p:spPr>
            <a:xfrm rot="16200000" flipH="1">
              <a:off x="7530857" y="3883868"/>
              <a:ext cx="1790956" cy="465513"/>
            </a:xfrm>
            <a:prstGeom prst="curvedConnector3">
              <a:avLst>
                <a:gd name="adj1" fmla="val 50000"/>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8838490" y="3474086"/>
            <a:ext cx="1336730" cy="1401730"/>
            <a:chOff x="6874626" y="2150226"/>
            <a:chExt cx="2990128" cy="3275619"/>
          </a:xfrm>
        </p:grpSpPr>
        <p:sp>
          <p:nvSpPr>
            <p:cNvPr id="25" name="Can 24"/>
            <p:cNvSpPr/>
            <p:nvPr/>
          </p:nvSpPr>
          <p:spPr>
            <a:xfrm>
              <a:off x="6874626" y="2150226"/>
              <a:ext cx="2990128" cy="3275619"/>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26" name="Curved Connector 25"/>
            <p:cNvCxnSpPr/>
            <p:nvPr/>
          </p:nvCxnSpPr>
          <p:spPr>
            <a:xfrm rot="16200000" flipH="1">
              <a:off x="7530857" y="3883868"/>
              <a:ext cx="1790956" cy="465513"/>
            </a:xfrm>
            <a:prstGeom prst="curvedConnector3">
              <a:avLst>
                <a:gd name="adj1" fmla="val 50000"/>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8838490" y="4993277"/>
            <a:ext cx="1336730" cy="1401730"/>
            <a:chOff x="6874626" y="2150226"/>
            <a:chExt cx="2990128" cy="3275619"/>
          </a:xfrm>
        </p:grpSpPr>
        <p:sp>
          <p:nvSpPr>
            <p:cNvPr id="28" name="Can 27"/>
            <p:cNvSpPr/>
            <p:nvPr/>
          </p:nvSpPr>
          <p:spPr>
            <a:xfrm>
              <a:off x="6874626" y="2150226"/>
              <a:ext cx="2990128" cy="3275619"/>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29" name="Curved Connector 28"/>
            <p:cNvCxnSpPr/>
            <p:nvPr/>
          </p:nvCxnSpPr>
          <p:spPr>
            <a:xfrm rot="16200000" flipH="1">
              <a:off x="7530857" y="3883868"/>
              <a:ext cx="1790956" cy="465513"/>
            </a:xfrm>
            <a:prstGeom prst="curvedConnector3">
              <a:avLst>
                <a:gd name="adj1" fmla="val 50000"/>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7033646" y="4993277"/>
            <a:ext cx="1336730" cy="1401730"/>
            <a:chOff x="6874626" y="2150226"/>
            <a:chExt cx="2990128" cy="3275619"/>
          </a:xfrm>
        </p:grpSpPr>
        <p:sp>
          <p:nvSpPr>
            <p:cNvPr id="31" name="Can 30"/>
            <p:cNvSpPr/>
            <p:nvPr/>
          </p:nvSpPr>
          <p:spPr>
            <a:xfrm>
              <a:off x="6874626" y="2150226"/>
              <a:ext cx="2990128" cy="3275619"/>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32" name="Curved Connector 31"/>
            <p:cNvCxnSpPr/>
            <p:nvPr/>
          </p:nvCxnSpPr>
          <p:spPr>
            <a:xfrm rot="16200000" flipH="1">
              <a:off x="7530857" y="3883868"/>
              <a:ext cx="1790956" cy="465513"/>
            </a:xfrm>
            <a:prstGeom prst="curvedConnector3">
              <a:avLst>
                <a:gd name="adj1" fmla="val 50000"/>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3675382" y="3498975"/>
            <a:ext cx="1336730" cy="1401730"/>
            <a:chOff x="6874626" y="2150226"/>
            <a:chExt cx="2990128" cy="3275619"/>
          </a:xfrm>
        </p:grpSpPr>
        <p:sp>
          <p:nvSpPr>
            <p:cNvPr id="34" name="Can 33"/>
            <p:cNvSpPr/>
            <p:nvPr/>
          </p:nvSpPr>
          <p:spPr>
            <a:xfrm>
              <a:off x="6874626" y="2150226"/>
              <a:ext cx="2990128" cy="3275619"/>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35" name="Curved Connector 34"/>
            <p:cNvCxnSpPr/>
            <p:nvPr/>
          </p:nvCxnSpPr>
          <p:spPr>
            <a:xfrm rot="16200000" flipH="1">
              <a:off x="7530857" y="3883868"/>
              <a:ext cx="1790956" cy="465513"/>
            </a:xfrm>
            <a:prstGeom prst="curvedConnector3">
              <a:avLst>
                <a:gd name="adj1" fmla="val 50000"/>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1897899" y="3444162"/>
            <a:ext cx="1336730" cy="1401730"/>
            <a:chOff x="6874626" y="2150226"/>
            <a:chExt cx="2990128" cy="3275619"/>
          </a:xfrm>
        </p:grpSpPr>
        <p:sp>
          <p:nvSpPr>
            <p:cNvPr id="37" name="Can 36"/>
            <p:cNvSpPr/>
            <p:nvPr/>
          </p:nvSpPr>
          <p:spPr>
            <a:xfrm>
              <a:off x="6874626" y="2150226"/>
              <a:ext cx="2990128" cy="3275619"/>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38" name="Curved Connector 37"/>
            <p:cNvCxnSpPr/>
            <p:nvPr/>
          </p:nvCxnSpPr>
          <p:spPr>
            <a:xfrm rot="16200000" flipH="1">
              <a:off x="7530857" y="3883868"/>
              <a:ext cx="1790956" cy="465513"/>
            </a:xfrm>
            <a:prstGeom prst="curvedConnector3">
              <a:avLst>
                <a:gd name="adj1" fmla="val 50000"/>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3650060" y="2001801"/>
            <a:ext cx="1336730" cy="1401730"/>
            <a:chOff x="6874626" y="2150226"/>
            <a:chExt cx="2990128" cy="3275619"/>
          </a:xfrm>
        </p:grpSpPr>
        <p:sp>
          <p:nvSpPr>
            <p:cNvPr id="40" name="Can 39"/>
            <p:cNvSpPr/>
            <p:nvPr/>
          </p:nvSpPr>
          <p:spPr>
            <a:xfrm>
              <a:off x="6874626" y="2150226"/>
              <a:ext cx="2990128" cy="3275619"/>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41" name="Curved Connector 40"/>
            <p:cNvCxnSpPr/>
            <p:nvPr/>
          </p:nvCxnSpPr>
          <p:spPr>
            <a:xfrm rot="16200000" flipH="1">
              <a:off x="7530857" y="3883868"/>
              <a:ext cx="1790956" cy="465513"/>
            </a:xfrm>
            <a:prstGeom prst="curvedConnector3">
              <a:avLst>
                <a:gd name="adj1" fmla="val 50000"/>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1897899" y="2014885"/>
            <a:ext cx="1336730" cy="1401730"/>
            <a:chOff x="6874626" y="2150226"/>
            <a:chExt cx="2990128" cy="3275619"/>
          </a:xfrm>
        </p:grpSpPr>
        <p:sp>
          <p:nvSpPr>
            <p:cNvPr id="43" name="Can 42"/>
            <p:cNvSpPr/>
            <p:nvPr/>
          </p:nvSpPr>
          <p:spPr>
            <a:xfrm>
              <a:off x="6874626" y="2150226"/>
              <a:ext cx="2990128" cy="3275619"/>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44" name="Curved Connector 43"/>
            <p:cNvCxnSpPr/>
            <p:nvPr/>
          </p:nvCxnSpPr>
          <p:spPr>
            <a:xfrm rot="16200000" flipH="1">
              <a:off x="7530857" y="3883868"/>
              <a:ext cx="1790956" cy="465513"/>
            </a:xfrm>
            <a:prstGeom prst="curvedConnector3">
              <a:avLst>
                <a:gd name="adj1" fmla="val 50000"/>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46" name="Can 45"/>
          <p:cNvSpPr/>
          <p:nvPr/>
        </p:nvSpPr>
        <p:spPr>
          <a:xfrm>
            <a:off x="1923221" y="4993277"/>
            <a:ext cx="1336730" cy="1401730"/>
          </a:xfrm>
          <a:prstGeom prst="can">
            <a:avLst/>
          </a:prstGeom>
          <a:solidFill>
            <a:schemeClr val="bg2">
              <a:lumMod val="75000"/>
            </a:schemeClr>
          </a:solidFill>
          <a:ln>
            <a:solidFill>
              <a:schemeClr val="accent3"/>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 name="Can 47"/>
          <p:cNvSpPr/>
          <p:nvPr/>
        </p:nvSpPr>
        <p:spPr>
          <a:xfrm>
            <a:off x="3700704" y="4983065"/>
            <a:ext cx="1336730" cy="1401730"/>
          </a:xfrm>
          <a:prstGeom prst="can">
            <a:avLst/>
          </a:prstGeom>
          <a:solidFill>
            <a:schemeClr val="bg2">
              <a:lumMod val="75000"/>
            </a:schemeClr>
          </a:solidFill>
          <a:ln>
            <a:solidFill>
              <a:schemeClr val="accent3"/>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 name="Right Arrow 44"/>
          <p:cNvSpPr/>
          <p:nvPr/>
        </p:nvSpPr>
        <p:spPr>
          <a:xfrm>
            <a:off x="5556608" y="3734410"/>
            <a:ext cx="1072799" cy="821235"/>
          </a:xfrm>
          <a:prstGeom prst="right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 name="TextBox 46"/>
          <p:cNvSpPr txBox="1"/>
          <p:nvPr/>
        </p:nvSpPr>
        <p:spPr>
          <a:xfrm>
            <a:off x="274637" y="1135062"/>
            <a:ext cx="7086600" cy="1258806"/>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000" b="1" i="0" u="none" strike="noStrike" kern="1200" cap="none" spc="0" normalizeH="0" baseline="0" noProof="0" dirty="0">
                <a:ln>
                  <a:noFill/>
                </a:ln>
                <a:solidFill>
                  <a:srgbClr val="353535"/>
                </a:solidFill>
                <a:effectLst/>
                <a:uLnTx/>
                <a:uFillTx/>
                <a:latin typeface="Segoe UI Semilight"/>
                <a:ea typeface="+mn-ea"/>
                <a:cs typeface="+mn-cs"/>
              </a:rPr>
              <a:t>Use all available containers</a:t>
            </a:r>
            <a:endParaRPr kumimoji="0" lang="en-US" sz="40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818593873"/>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accent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7343" dirty="0"/>
              <a:t>Benefits of Azure HDInsight</a:t>
            </a:r>
          </a:p>
        </p:txBody>
      </p:sp>
    </p:spTree>
    <p:extLst>
      <p:ext uri="{BB962C8B-B14F-4D97-AF65-F5344CB8AC3E}">
        <p14:creationId xmlns:p14="http://schemas.microsoft.com/office/powerpoint/2010/main" val="693860920"/>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314339" y="369116"/>
            <a:ext cx="10971244" cy="1024684"/>
          </a:xfrm>
        </p:spPr>
        <p:txBody>
          <a:bodyPr/>
          <a:lstStyle/>
          <a:p>
            <a:r>
              <a:rPr lang="en-US" dirty="0">
                <a:solidFill>
                  <a:schemeClr val="tx1"/>
                </a:solidFill>
              </a:rPr>
              <a:t>HDInsight – What is it?</a:t>
            </a:r>
          </a:p>
        </p:txBody>
      </p:sp>
      <p:sp>
        <p:nvSpPr>
          <p:cNvPr id="4" name="TextBox 3"/>
          <p:cNvSpPr txBox="1"/>
          <p:nvPr/>
        </p:nvSpPr>
        <p:spPr>
          <a:xfrm>
            <a:off x="513813" y="1353891"/>
            <a:ext cx="11405739" cy="540910"/>
          </a:xfrm>
          <a:prstGeom prst="rect">
            <a:avLst/>
          </a:prstGeom>
          <a:solidFill>
            <a:schemeClr val="accent2"/>
          </a:solidFill>
        </p:spPr>
        <p:txBody>
          <a:bodyPr wrap="none" lIns="186521" tIns="149217" rIns="186521" bIns="149217" rtlCol="0">
            <a:noAutofit/>
          </a:bodyPr>
          <a:lstStyle/>
          <a:p>
            <a:pPr algn="ctr">
              <a:lnSpc>
                <a:spcPct val="90000"/>
              </a:lnSpc>
              <a:spcAft>
                <a:spcPts val="612"/>
              </a:spcAft>
            </a:pPr>
            <a:r>
              <a:rPr lang="en-US" sz="2040" dirty="0">
                <a:solidFill>
                  <a:schemeClr val="bg1"/>
                </a:solidFill>
                <a:latin typeface="Segoe UI Semibold" panose="020B0702040204020203" pitchFamily="34" charset="0"/>
                <a:cs typeface="Segoe UI Semibold" panose="020B0702040204020203" pitchFamily="34" charset="0"/>
              </a:rPr>
              <a:t>A standard Apache Hadoop distribution offered as a managed service on Microsoft Azure</a:t>
            </a:r>
          </a:p>
        </p:txBody>
      </p:sp>
      <p:sp>
        <p:nvSpPr>
          <p:cNvPr id="5" name="TextBox 4"/>
          <p:cNvSpPr txBox="1"/>
          <p:nvPr/>
        </p:nvSpPr>
        <p:spPr>
          <a:xfrm>
            <a:off x="469180" y="1942190"/>
            <a:ext cx="7284320" cy="4384224"/>
          </a:xfrm>
          <a:prstGeom prst="rect">
            <a:avLst/>
          </a:prstGeom>
          <a:noFill/>
        </p:spPr>
        <p:txBody>
          <a:bodyPr wrap="square" lIns="186521" tIns="149217" rIns="186521" bIns="149217" rtlCol="0">
            <a:noAutofit/>
          </a:bodyPr>
          <a:lstStyle/>
          <a:p>
            <a:pPr marL="349724" indent="-349724">
              <a:lnSpc>
                <a:spcPts val="2652"/>
              </a:lnSpc>
              <a:spcBef>
                <a:spcPts val="306"/>
              </a:spcBef>
              <a:spcAft>
                <a:spcPts val="306"/>
              </a:spcAft>
              <a:buClr>
                <a:schemeClr val="tx1"/>
              </a:buClr>
              <a:buSzPct val="75000"/>
              <a:buFont typeface="Wingdings" panose="05000000000000000000" pitchFamily="2" charset="2"/>
              <a:buChar char="v"/>
            </a:pPr>
            <a:r>
              <a:rPr lang="en-US" sz="2040" dirty="0">
                <a:solidFill>
                  <a:schemeClr val="tx1">
                    <a:lumMod val="65000"/>
                    <a:lumOff val="35000"/>
                  </a:schemeClr>
                </a:solidFill>
              </a:rPr>
              <a:t>Based on Hortonworks Data Platform (HDP)</a:t>
            </a:r>
          </a:p>
          <a:p>
            <a:pPr marL="349724" indent="-349724">
              <a:lnSpc>
                <a:spcPts val="2652"/>
              </a:lnSpc>
              <a:spcBef>
                <a:spcPts val="306"/>
              </a:spcBef>
              <a:spcAft>
                <a:spcPts val="306"/>
              </a:spcAft>
              <a:buClr>
                <a:schemeClr val="tx1"/>
              </a:buClr>
              <a:buSzPct val="75000"/>
              <a:buFont typeface="Wingdings" panose="05000000000000000000" pitchFamily="2" charset="2"/>
              <a:buChar char="v"/>
            </a:pPr>
            <a:r>
              <a:rPr lang="en-US" sz="2040" dirty="0">
                <a:solidFill>
                  <a:schemeClr val="tx1">
                    <a:lumMod val="65000"/>
                    <a:lumOff val="35000"/>
                  </a:schemeClr>
                </a:solidFill>
              </a:rPr>
              <a:t>Includes managed implementations of the Spark, </a:t>
            </a:r>
            <a:r>
              <a:rPr lang="en-US" sz="2040" dirty="0" err="1">
                <a:solidFill>
                  <a:schemeClr val="tx1">
                    <a:lumMod val="65000"/>
                    <a:lumOff val="35000"/>
                  </a:schemeClr>
                </a:solidFill>
              </a:rPr>
              <a:t>HBase</a:t>
            </a:r>
            <a:r>
              <a:rPr lang="en-US" sz="2040" dirty="0">
                <a:solidFill>
                  <a:schemeClr val="tx1">
                    <a:lumMod val="65000"/>
                    <a:lumOff val="35000"/>
                  </a:schemeClr>
                </a:solidFill>
              </a:rPr>
              <a:t>, Interactive Hive, Kafka, Storm, and more…</a:t>
            </a:r>
          </a:p>
          <a:p>
            <a:pPr marL="816095" lvl="1" indent="-349724">
              <a:lnSpc>
                <a:spcPts val="2652"/>
              </a:lnSpc>
              <a:spcBef>
                <a:spcPts val="306"/>
              </a:spcBef>
              <a:spcAft>
                <a:spcPts val="306"/>
              </a:spcAft>
              <a:buClr>
                <a:schemeClr val="tx1"/>
              </a:buClr>
              <a:buSzPct val="75000"/>
              <a:buFont typeface="Wingdings" panose="05000000000000000000" pitchFamily="2" charset="2"/>
              <a:buChar char="v"/>
            </a:pPr>
            <a:r>
              <a:rPr lang="en-US" sz="2040" dirty="0">
                <a:solidFill>
                  <a:schemeClr val="tx1">
                    <a:lumMod val="65000"/>
                    <a:lumOff val="35000"/>
                  </a:schemeClr>
                </a:solidFill>
              </a:rPr>
              <a:t>Optimized for </a:t>
            </a:r>
            <a:r>
              <a:rPr lang="en-US" sz="2040" b="1" dirty="0">
                <a:solidFill>
                  <a:schemeClr val="tx1">
                    <a:lumMod val="65000"/>
                    <a:lumOff val="35000"/>
                  </a:schemeClr>
                </a:solidFill>
              </a:rPr>
              <a:t>scalability</a:t>
            </a:r>
            <a:r>
              <a:rPr lang="en-US" sz="2040" dirty="0">
                <a:solidFill>
                  <a:schemeClr val="tx1">
                    <a:lumMod val="65000"/>
                    <a:lumOff val="35000"/>
                  </a:schemeClr>
                </a:solidFill>
              </a:rPr>
              <a:t>, </a:t>
            </a:r>
            <a:r>
              <a:rPr lang="en-US" sz="2040" b="1" dirty="0">
                <a:solidFill>
                  <a:schemeClr val="tx1">
                    <a:lumMod val="65000"/>
                    <a:lumOff val="35000"/>
                  </a:schemeClr>
                </a:solidFill>
              </a:rPr>
              <a:t>efficiency</a:t>
            </a:r>
            <a:r>
              <a:rPr lang="en-US" sz="2040" dirty="0">
                <a:solidFill>
                  <a:schemeClr val="tx1">
                    <a:lumMod val="65000"/>
                    <a:lumOff val="35000"/>
                  </a:schemeClr>
                </a:solidFill>
              </a:rPr>
              <a:t> and </a:t>
            </a:r>
            <a:r>
              <a:rPr lang="en-US" sz="2040" b="1" dirty="0">
                <a:solidFill>
                  <a:schemeClr val="tx1">
                    <a:lumMod val="65000"/>
                    <a:lumOff val="35000"/>
                  </a:schemeClr>
                </a:solidFill>
              </a:rPr>
              <a:t>reliability</a:t>
            </a:r>
            <a:r>
              <a:rPr lang="en-US" sz="2040" dirty="0">
                <a:solidFill>
                  <a:schemeClr val="tx1">
                    <a:lumMod val="65000"/>
                    <a:lumOff val="35000"/>
                  </a:schemeClr>
                </a:solidFill>
              </a:rPr>
              <a:t> in the </a:t>
            </a:r>
            <a:r>
              <a:rPr lang="en-US" sz="2040" b="1" dirty="0">
                <a:solidFill>
                  <a:schemeClr val="tx1">
                    <a:lumMod val="65000"/>
                    <a:lumOff val="35000"/>
                  </a:schemeClr>
                </a:solidFill>
              </a:rPr>
              <a:t>cloud</a:t>
            </a:r>
          </a:p>
          <a:p>
            <a:pPr marL="349724" indent="-349724">
              <a:lnSpc>
                <a:spcPts val="2652"/>
              </a:lnSpc>
              <a:spcBef>
                <a:spcPts val="306"/>
              </a:spcBef>
              <a:spcAft>
                <a:spcPts val="306"/>
              </a:spcAft>
              <a:buClr>
                <a:schemeClr val="tx1"/>
              </a:buClr>
              <a:buSzPct val="75000"/>
              <a:buFont typeface="Wingdings" panose="05000000000000000000" pitchFamily="2" charset="2"/>
              <a:buChar char="v"/>
            </a:pPr>
            <a:r>
              <a:rPr lang="en-US" sz="2040" dirty="0">
                <a:solidFill>
                  <a:schemeClr val="tx1">
                    <a:lumMod val="65000"/>
                    <a:lumOff val="35000"/>
                  </a:schemeClr>
                </a:solidFill>
              </a:rPr>
              <a:t>Offers capacity-on-demand, pay-as-you-go pricing model</a:t>
            </a:r>
          </a:p>
          <a:p>
            <a:pPr marL="349724" indent="-349724">
              <a:lnSpc>
                <a:spcPts val="2652"/>
              </a:lnSpc>
              <a:spcBef>
                <a:spcPts val="306"/>
              </a:spcBef>
              <a:buClr>
                <a:schemeClr val="tx1"/>
              </a:buClr>
              <a:buSzPct val="75000"/>
              <a:buFont typeface="Wingdings" panose="05000000000000000000" pitchFamily="2" charset="2"/>
              <a:buChar char="v"/>
            </a:pPr>
            <a:r>
              <a:rPr lang="en-US" sz="2040" dirty="0">
                <a:solidFill>
                  <a:schemeClr val="tx1">
                    <a:lumMod val="65000"/>
                    <a:lumOff val="35000"/>
                  </a:schemeClr>
                </a:solidFill>
              </a:rPr>
              <a:t>Integrates with:</a:t>
            </a:r>
          </a:p>
          <a:p>
            <a:pPr marL="652818" lvl="1" indent="-349724">
              <a:lnSpc>
                <a:spcPts val="2550"/>
              </a:lnSpc>
              <a:spcBef>
                <a:spcPts val="306"/>
              </a:spcBef>
              <a:buClr>
                <a:schemeClr val="tx1"/>
              </a:buClr>
              <a:buSzPct val="75000"/>
              <a:buFont typeface="Wingdings" panose="05000000000000000000" pitchFamily="2" charset="2"/>
              <a:buChar char="v"/>
            </a:pPr>
            <a:r>
              <a:rPr lang="en-US" sz="1836" dirty="0">
                <a:solidFill>
                  <a:schemeClr val="tx1">
                    <a:lumMod val="65000"/>
                    <a:lumOff val="35000"/>
                  </a:schemeClr>
                </a:solidFill>
              </a:rPr>
              <a:t>Azure Blob Storage and Azure Data Lake Store for Hadoop File System (HDFS) </a:t>
            </a:r>
          </a:p>
          <a:p>
            <a:pPr marL="652818" lvl="1" indent="-349724">
              <a:lnSpc>
                <a:spcPts val="2550"/>
              </a:lnSpc>
              <a:spcBef>
                <a:spcPts val="306"/>
              </a:spcBef>
              <a:buClr>
                <a:schemeClr val="tx1"/>
              </a:buClr>
              <a:buSzPct val="75000"/>
              <a:buFont typeface="Wingdings" panose="05000000000000000000" pitchFamily="2" charset="2"/>
              <a:buChar char="v"/>
            </a:pPr>
            <a:r>
              <a:rPr lang="en-US" sz="1836" dirty="0">
                <a:solidFill>
                  <a:schemeClr val="tx1">
                    <a:lumMod val="65000"/>
                    <a:lumOff val="35000"/>
                  </a:schemeClr>
                </a:solidFill>
              </a:rPr>
              <a:t>Azure Portal for management and administration</a:t>
            </a:r>
          </a:p>
          <a:p>
            <a:pPr marL="652818" lvl="1" indent="-349724">
              <a:lnSpc>
                <a:spcPts val="2550"/>
              </a:lnSpc>
              <a:spcBef>
                <a:spcPts val="306"/>
              </a:spcBef>
              <a:buClr>
                <a:schemeClr val="tx1"/>
              </a:buClr>
              <a:buSzPct val="75000"/>
              <a:buFont typeface="Wingdings" panose="05000000000000000000" pitchFamily="2" charset="2"/>
              <a:buChar char="v"/>
            </a:pPr>
            <a:r>
              <a:rPr lang="en-US" sz="1836" dirty="0">
                <a:solidFill>
                  <a:schemeClr val="tx1">
                    <a:lumMod val="65000"/>
                    <a:lumOff val="35000"/>
                  </a:schemeClr>
                </a:solidFill>
              </a:rPr>
              <a:t>Visual Studio for application development tooling</a:t>
            </a:r>
          </a:p>
          <a:p>
            <a:pPr marL="652818" lvl="1" indent="-349724">
              <a:lnSpc>
                <a:spcPts val="2550"/>
              </a:lnSpc>
              <a:spcBef>
                <a:spcPts val="306"/>
              </a:spcBef>
              <a:buClr>
                <a:schemeClr val="tx1"/>
              </a:buClr>
              <a:buSzPct val="75000"/>
              <a:buFont typeface="Wingdings" panose="05000000000000000000" pitchFamily="2" charset="2"/>
              <a:buChar char="v"/>
            </a:pPr>
            <a:r>
              <a:rPr lang="en-US" sz="1836" dirty="0">
                <a:solidFill>
                  <a:schemeClr val="tx1">
                    <a:lumMod val="65000"/>
                    <a:lumOff val="35000"/>
                  </a:schemeClr>
                </a:solidFill>
              </a:rPr>
              <a:t>Analytic and BI tools – R Server, </a:t>
            </a:r>
            <a:r>
              <a:rPr lang="en-US" sz="1836" dirty="0" err="1">
                <a:solidFill>
                  <a:schemeClr val="tx1">
                    <a:lumMod val="65000"/>
                    <a:lumOff val="35000"/>
                  </a:schemeClr>
                </a:solidFill>
              </a:rPr>
              <a:t>PowerBI</a:t>
            </a:r>
            <a:r>
              <a:rPr lang="en-US" sz="1836" dirty="0">
                <a:solidFill>
                  <a:schemeClr val="tx1">
                    <a:lumMod val="65000"/>
                    <a:lumOff val="35000"/>
                  </a:schemeClr>
                </a:solidFill>
              </a:rPr>
              <a:t>, etc. </a:t>
            </a:r>
          </a:p>
          <a:p>
            <a:pPr marL="291436" indent="-291436">
              <a:lnSpc>
                <a:spcPct val="90000"/>
              </a:lnSpc>
              <a:spcAft>
                <a:spcPts val="612"/>
              </a:spcAft>
              <a:buClr>
                <a:schemeClr val="tx1"/>
              </a:buClr>
              <a:buSzPct val="75000"/>
              <a:buFont typeface="Wingdings" panose="05000000000000000000" pitchFamily="2" charset="2"/>
              <a:buChar char="v"/>
            </a:pPr>
            <a:endParaRPr lang="en-US" sz="1836" dirty="0">
              <a:solidFill>
                <a:schemeClr val="tx1">
                  <a:lumMod val="85000"/>
                  <a:lumOff val="15000"/>
                </a:schemeClr>
              </a:solidFill>
            </a:endParaRPr>
          </a:p>
        </p:txBody>
      </p:sp>
      <p:pic>
        <p:nvPicPr>
          <p:cNvPr id="6" name="Picture 2" descr="https://svn.apache.org/repos/asf/tez/site/images/ApacheTez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76873" y="2929446"/>
            <a:ext cx="903444" cy="903444"/>
          </a:xfrm>
          <a:prstGeom prst="rect">
            <a:avLst/>
          </a:prstGeom>
          <a:noFill/>
          <a:extLst>
            <a:ext uri="{909E8E84-426E-40DD-AFC4-6F175D3DCCD1}">
              <a14:hiddenFill xmlns:a14="http://schemas.microsoft.com/office/drawing/2010/main">
                <a:solidFill>
                  <a:srgbClr val="FFFFFF"/>
                </a:solidFill>
              </a14:hiddenFill>
            </a:ext>
          </a:extLst>
        </p:spPr>
      </p:pic>
      <p:sp>
        <p:nvSpPr>
          <p:cNvPr id="7" name="Freeform 6"/>
          <p:cNvSpPr>
            <a:spLocks/>
          </p:cNvSpPr>
          <p:nvPr/>
        </p:nvSpPr>
        <p:spPr bwMode="auto">
          <a:xfrm>
            <a:off x="8109259" y="2956958"/>
            <a:ext cx="683908" cy="550809"/>
          </a:xfrm>
          <a:custGeom>
            <a:avLst/>
            <a:gdLst>
              <a:gd name="connsiteX0" fmla="*/ 3283994 w 3907177"/>
              <a:gd name="connsiteY0" fmla="*/ 2199606 h 3033282"/>
              <a:gd name="connsiteX1" fmla="*/ 3216771 w 3907177"/>
              <a:gd name="connsiteY1" fmla="*/ 2237508 h 3033282"/>
              <a:gd name="connsiteX2" fmla="*/ 3176070 w 3907177"/>
              <a:gd name="connsiteY2" fmla="*/ 2287254 h 3033282"/>
              <a:gd name="connsiteX3" fmla="*/ 3157902 w 3907177"/>
              <a:gd name="connsiteY3" fmla="*/ 2304911 h 3033282"/>
              <a:gd name="connsiteX4" fmla="*/ 3148728 w 3907177"/>
              <a:gd name="connsiteY4" fmla="*/ 2311436 h 3033282"/>
              <a:gd name="connsiteX5" fmla="*/ 3136944 w 3907177"/>
              <a:gd name="connsiteY5" fmla="*/ 2319628 h 3033282"/>
              <a:gd name="connsiteX6" fmla="*/ 3154439 w 3907177"/>
              <a:gd name="connsiteY6" fmla="*/ 2308277 h 3033282"/>
              <a:gd name="connsiteX7" fmla="*/ 3157902 w 3907177"/>
              <a:gd name="connsiteY7" fmla="*/ 2304911 h 3033282"/>
              <a:gd name="connsiteX8" fmla="*/ 3176070 w 3907177"/>
              <a:gd name="connsiteY8" fmla="*/ 2291992 h 3033282"/>
              <a:gd name="connsiteX9" fmla="*/ 3229375 w 3907177"/>
              <a:gd name="connsiteY9" fmla="*/ 2250142 h 3033282"/>
              <a:gd name="connsiteX10" fmla="*/ 3317605 w 3907177"/>
              <a:gd name="connsiteY10" fmla="*/ 2231191 h 3033282"/>
              <a:gd name="connsiteX11" fmla="*/ 3378755 w 3907177"/>
              <a:gd name="connsiteY11" fmla="*/ 2245404 h 3033282"/>
              <a:gd name="connsiteX12" fmla="*/ 3382808 w 3907177"/>
              <a:gd name="connsiteY12" fmla="*/ 2247161 h 3033282"/>
              <a:gd name="connsiteX13" fmla="*/ 3351550 w 3907177"/>
              <a:gd name="connsiteY13" fmla="*/ 2248260 h 3033282"/>
              <a:gd name="connsiteX14" fmla="*/ 3315694 w 3907177"/>
              <a:gd name="connsiteY14" fmla="*/ 2268558 h 3033282"/>
              <a:gd name="connsiteX15" fmla="*/ 3248262 w 3907177"/>
              <a:gd name="connsiteY15" fmla="*/ 2369622 h 3033282"/>
              <a:gd name="connsiteX16" fmla="*/ 3195581 w 3907177"/>
              <a:gd name="connsiteY16" fmla="*/ 2443314 h 3033282"/>
              <a:gd name="connsiteX17" fmla="*/ 3288300 w 3907177"/>
              <a:gd name="connsiteY17" fmla="*/ 2346462 h 3033282"/>
              <a:gd name="connsiteX18" fmla="*/ 3334660 w 3907177"/>
              <a:gd name="connsiteY18" fmla="*/ 2295930 h 3033282"/>
              <a:gd name="connsiteX19" fmla="*/ 3404199 w 3907177"/>
              <a:gd name="connsiteY19" fmla="*/ 2281191 h 3033282"/>
              <a:gd name="connsiteX20" fmla="*/ 3442129 w 3907177"/>
              <a:gd name="connsiteY20" fmla="*/ 2291719 h 3033282"/>
              <a:gd name="connsiteX21" fmla="*/ 3448451 w 3907177"/>
              <a:gd name="connsiteY21" fmla="*/ 2258031 h 3033282"/>
              <a:gd name="connsiteX22" fmla="*/ 3432746 w 3907177"/>
              <a:gd name="connsiteY22" fmla="*/ 2253458 h 3033282"/>
              <a:gd name="connsiteX23" fmla="*/ 3399309 w 3907177"/>
              <a:gd name="connsiteY23" fmla="*/ 2247403 h 3033282"/>
              <a:gd name="connsiteX24" fmla="*/ 3406885 w 3907177"/>
              <a:gd name="connsiteY24" fmla="*/ 2246720 h 3033282"/>
              <a:gd name="connsiteX25" fmla="*/ 3422640 w 3907177"/>
              <a:gd name="connsiteY25" fmla="*/ 2231191 h 3033282"/>
              <a:gd name="connsiteX26" fmla="*/ 3370122 w 3907177"/>
              <a:gd name="connsiteY26" fmla="*/ 2208029 h 3033282"/>
              <a:gd name="connsiteX27" fmla="*/ 3283994 w 3907177"/>
              <a:gd name="connsiteY27" fmla="*/ 2199606 h 3033282"/>
              <a:gd name="connsiteX28" fmla="*/ 3868985 w 3907177"/>
              <a:gd name="connsiteY28" fmla="*/ 2136388 h 3033282"/>
              <a:gd name="connsiteX29" fmla="*/ 3734396 w 3907177"/>
              <a:gd name="connsiteY29" fmla="*/ 2199444 h 3033282"/>
              <a:gd name="connsiteX30" fmla="*/ 3559852 w 3907177"/>
              <a:gd name="connsiteY30" fmla="*/ 2182629 h 3033282"/>
              <a:gd name="connsiteX31" fmla="*/ 3641867 w 3907177"/>
              <a:gd name="connsiteY31" fmla="*/ 2241481 h 3033282"/>
              <a:gd name="connsiteX32" fmla="*/ 3702852 w 3907177"/>
              <a:gd name="connsiteY32" fmla="*/ 2239379 h 3033282"/>
              <a:gd name="connsiteX33" fmla="*/ 3831132 w 3907177"/>
              <a:gd name="connsiteY33" fmla="*/ 2178425 h 3033282"/>
              <a:gd name="connsiteX34" fmla="*/ 3868985 w 3907177"/>
              <a:gd name="connsiteY34" fmla="*/ 2136388 h 3033282"/>
              <a:gd name="connsiteX35" fmla="*/ 3385344 w 3907177"/>
              <a:gd name="connsiteY35" fmla="*/ 2089937 h 3033282"/>
              <a:gd name="connsiteX36" fmla="*/ 3403807 w 3907177"/>
              <a:gd name="connsiteY36" fmla="*/ 2092045 h 3033282"/>
              <a:gd name="connsiteX37" fmla="*/ 3420687 w 3907177"/>
              <a:gd name="connsiteY37" fmla="*/ 2119439 h 3033282"/>
              <a:gd name="connsiteX38" fmla="*/ 3410137 w 3907177"/>
              <a:gd name="connsiteY38" fmla="*/ 2151048 h 3033282"/>
              <a:gd name="connsiteX39" fmla="*/ 3380596 w 3907177"/>
              <a:gd name="connsiteY39" fmla="*/ 2144726 h 3033282"/>
              <a:gd name="connsiteX40" fmla="*/ 3353166 w 3907177"/>
              <a:gd name="connsiteY40" fmla="*/ 2146834 h 3033282"/>
              <a:gd name="connsiteX41" fmla="*/ 3353166 w 3907177"/>
              <a:gd name="connsiteY41" fmla="*/ 2113117 h 3033282"/>
              <a:gd name="connsiteX42" fmla="*/ 3370046 w 3907177"/>
              <a:gd name="connsiteY42" fmla="*/ 2094152 h 3033282"/>
              <a:gd name="connsiteX43" fmla="*/ 3385344 w 3907177"/>
              <a:gd name="connsiteY43" fmla="*/ 2089937 h 3033282"/>
              <a:gd name="connsiteX44" fmla="*/ 2921466 w 3907177"/>
              <a:gd name="connsiteY44" fmla="*/ 1940074 h 3033282"/>
              <a:gd name="connsiteX45" fmla="*/ 2876044 w 3907177"/>
              <a:gd name="connsiteY45" fmla="*/ 1945069 h 3033282"/>
              <a:gd name="connsiteX46" fmla="*/ 2796228 w 3907177"/>
              <a:gd name="connsiteY46" fmla="*/ 1980818 h 3033282"/>
              <a:gd name="connsiteX47" fmla="*/ 2716411 w 3907177"/>
              <a:gd name="connsiteY47" fmla="*/ 2018670 h 3033282"/>
              <a:gd name="connsiteX48" fmla="*/ 2773123 w 3907177"/>
              <a:gd name="connsiteY48" fmla="*/ 2014464 h 3033282"/>
              <a:gd name="connsiteX49" fmla="*/ 2813031 w 3907177"/>
              <a:gd name="connsiteY49" fmla="*/ 2008155 h 3033282"/>
              <a:gd name="connsiteX50" fmla="*/ 2810931 w 3907177"/>
              <a:gd name="connsiteY50" fmla="*/ 2075448 h 3033282"/>
              <a:gd name="connsiteX51" fmla="*/ 2825634 w 3907177"/>
              <a:gd name="connsiteY51" fmla="*/ 2117505 h 3033282"/>
              <a:gd name="connsiteX52" fmla="*/ 2817232 w 3907177"/>
              <a:gd name="connsiteY52" fmla="*/ 2123814 h 3033282"/>
              <a:gd name="connsiteX53" fmla="*/ 2773123 w 3907177"/>
              <a:gd name="connsiteY53" fmla="*/ 2157460 h 3033282"/>
              <a:gd name="connsiteX54" fmla="*/ 2848738 w 3907177"/>
              <a:gd name="connsiteY54" fmla="*/ 2125917 h 3033282"/>
              <a:gd name="connsiteX55" fmla="*/ 2941157 w 3907177"/>
              <a:gd name="connsiteY55" fmla="*/ 2104888 h 3033282"/>
              <a:gd name="connsiteX56" fmla="*/ 3111292 w 3907177"/>
              <a:gd name="connsiteY56" fmla="*/ 2106991 h 3033282"/>
              <a:gd name="connsiteX57" fmla="*/ 3056681 w 3907177"/>
              <a:gd name="connsiteY57" fmla="*/ 2085962 h 3033282"/>
              <a:gd name="connsiteX58" fmla="*/ 3016773 w 3907177"/>
              <a:gd name="connsiteY58" fmla="*/ 2081756 h 3033282"/>
              <a:gd name="connsiteX59" fmla="*/ 3023074 w 3907177"/>
              <a:gd name="connsiteY59" fmla="*/ 2027081 h 3033282"/>
              <a:gd name="connsiteX60" fmla="*/ 2995769 w 3907177"/>
              <a:gd name="connsiteY60" fmla="*/ 1970303 h 3033282"/>
              <a:gd name="connsiteX61" fmla="*/ 3018873 w 3907177"/>
              <a:gd name="connsiteY61" fmla="*/ 1966098 h 3033282"/>
              <a:gd name="connsiteX62" fmla="*/ 3065083 w 3907177"/>
              <a:gd name="connsiteY62" fmla="*/ 1957686 h 3033282"/>
              <a:gd name="connsiteX63" fmla="*/ 2968463 w 3907177"/>
              <a:gd name="connsiteY63" fmla="*/ 1942966 h 3033282"/>
              <a:gd name="connsiteX64" fmla="*/ 2921466 w 3907177"/>
              <a:gd name="connsiteY64" fmla="*/ 1940074 h 3033282"/>
              <a:gd name="connsiteX65" fmla="*/ 2882143 w 3907177"/>
              <a:gd name="connsiteY65" fmla="*/ 1689578 h 3033282"/>
              <a:gd name="connsiteX66" fmla="*/ 2779009 w 3907177"/>
              <a:gd name="connsiteY66" fmla="*/ 1700880 h 3033282"/>
              <a:gd name="connsiteX67" fmla="*/ 2720075 w 3907177"/>
              <a:gd name="connsiteY67" fmla="*/ 1810222 h 3033282"/>
              <a:gd name="connsiteX68" fmla="*/ 2806371 w 3907177"/>
              <a:gd name="connsiteY68" fmla="*/ 1730318 h 3033282"/>
              <a:gd name="connsiteX69" fmla="*/ 2953705 w 3907177"/>
              <a:gd name="connsiteY69" fmla="*/ 1692469 h 3033282"/>
              <a:gd name="connsiteX70" fmla="*/ 2882143 w 3907177"/>
              <a:gd name="connsiteY70" fmla="*/ 1689578 h 3033282"/>
              <a:gd name="connsiteX71" fmla="*/ 2751741 w 3907177"/>
              <a:gd name="connsiteY71" fmla="*/ 1152523 h 3033282"/>
              <a:gd name="connsiteX72" fmla="*/ 2752273 w 3907177"/>
              <a:gd name="connsiteY72" fmla="*/ 1154187 h 3033282"/>
              <a:gd name="connsiteX73" fmla="*/ 2764036 w 3907177"/>
              <a:gd name="connsiteY73" fmla="*/ 1192874 h 3033282"/>
              <a:gd name="connsiteX74" fmla="*/ 2787833 w 3907177"/>
              <a:gd name="connsiteY74" fmla="*/ 1274009 h 3033282"/>
              <a:gd name="connsiteX75" fmla="*/ 2819472 w 3907177"/>
              <a:gd name="connsiteY75" fmla="*/ 1283014 h 3033282"/>
              <a:gd name="connsiteX76" fmla="*/ 2820261 w 3907177"/>
              <a:gd name="connsiteY76" fmla="*/ 1283258 h 3033282"/>
              <a:gd name="connsiteX77" fmla="*/ 2825890 w 3907177"/>
              <a:gd name="connsiteY77" fmla="*/ 1283302 h 3033282"/>
              <a:gd name="connsiteX78" fmla="*/ 2903747 w 3907177"/>
              <a:gd name="connsiteY78" fmla="*/ 1291542 h 3033282"/>
              <a:gd name="connsiteX79" fmla="*/ 2899550 w 3907177"/>
              <a:gd name="connsiteY79" fmla="*/ 1288295 h 3033282"/>
              <a:gd name="connsiteX80" fmla="*/ 2806596 w 3907177"/>
              <a:gd name="connsiteY80" fmla="*/ 1216396 h 3033282"/>
              <a:gd name="connsiteX81" fmla="*/ 2775061 w 3907177"/>
              <a:gd name="connsiteY81" fmla="*/ 1179930 h 3033282"/>
              <a:gd name="connsiteX82" fmla="*/ 1695768 w 3907177"/>
              <a:gd name="connsiteY82" fmla="*/ 862876 h 3033282"/>
              <a:gd name="connsiteX83" fmla="*/ 2078780 w 3907177"/>
              <a:gd name="connsiteY83" fmla="*/ 919680 h 3033282"/>
              <a:gd name="connsiteX84" fmla="*/ 2177689 w 3907177"/>
              <a:gd name="connsiteY84" fmla="*/ 938615 h 3033282"/>
              <a:gd name="connsiteX85" fmla="*/ 2274495 w 3907177"/>
              <a:gd name="connsiteY85" fmla="*/ 997523 h 3033282"/>
              <a:gd name="connsiteX86" fmla="*/ 2192421 w 3907177"/>
              <a:gd name="connsiteY86" fmla="*/ 984900 h 3033282"/>
              <a:gd name="connsiteX87" fmla="*/ 2082989 w 3907177"/>
              <a:gd name="connsiteY87" fmla="*/ 1031185 h 3033282"/>
              <a:gd name="connsiteX88" fmla="*/ 2013542 w 3907177"/>
              <a:gd name="connsiteY88" fmla="*/ 1064846 h 3033282"/>
              <a:gd name="connsiteX89" fmla="*/ 2177689 w 3907177"/>
              <a:gd name="connsiteY89" fmla="*/ 1060639 h 3033282"/>
              <a:gd name="connsiteX90" fmla="*/ 2320793 w 3907177"/>
              <a:gd name="connsiteY90" fmla="*/ 1102716 h 3033282"/>
              <a:gd name="connsiteX91" fmla="*/ 2402867 w 3907177"/>
              <a:gd name="connsiteY91" fmla="*/ 1193182 h 3033282"/>
              <a:gd name="connsiteX92" fmla="*/ 2477977 w 3907177"/>
              <a:gd name="connsiteY92" fmla="*/ 1304520 h 3033282"/>
              <a:gd name="connsiteX93" fmla="*/ 2495231 w 3907177"/>
              <a:gd name="connsiteY93" fmla="*/ 1302276 h 3033282"/>
              <a:gd name="connsiteX94" fmla="*/ 2479203 w 3907177"/>
              <a:gd name="connsiteY94" fmla="*/ 1263722 h 3033282"/>
              <a:gd name="connsiteX95" fmla="*/ 2352360 w 3907177"/>
              <a:gd name="connsiteY95" fmla="*/ 974380 h 3033282"/>
              <a:gd name="connsiteX96" fmla="*/ 2194525 w 3907177"/>
              <a:gd name="connsiteY96" fmla="*/ 875499 h 3033282"/>
              <a:gd name="connsiteX97" fmla="*/ 1695768 w 3907177"/>
              <a:gd name="connsiteY97" fmla="*/ 862876 h 3033282"/>
              <a:gd name="connsiteX98" fmla="*/ 2884074 w 3907177"/>
              <a:gd name="connsiteY98" fmla="*/ 435929 h 3033282"/>
              <a:gd name="connsiteX99" fmla="*/ 2987291 w 3907177"/>
              <a:gd name="connsiteY99" fmla="*/ 631716 h 3033282"/>
              <a:gd name="connsiteX100" fmla="*/ 3130531 w 3907177"/>
              <a:gd name="connsiteY100" fmla="*/ 1008552 h 3033282"/>
              <a:gd name="connsiteX101" fmla="*/ 3063124 w 3907177"/>
              <a:gd name="connsiteY101" fmla="*/ 682241 h 3033282"/>
              <a:gd name="connsiteX102" fmla="*/ 2970440 w 3907177"/>
              <a:gd name="connsiteY102" fmla="*/ 520138 h 3033282"/>
              <a:gd name="connsiteX103" fmla="*/ 2884074 w 3907177"/>
              <a:gd name="connsiteY103" fmla="*/ 435929 h 3033282"/>
              <a:gd name="connsiteX104" fmla="*/ 990408 w 3907177"/>
              <a:gd name="connsiteY104" fmla="*/ 698 h 3033282"/>
              <a:gd name="connsiteX105" fmla="*/ 1039550 w 3907177"/>
              <a:gd name="connsiteY105" fmla="*/ 863 h 3033282"/>
              <a:gd name="connsiteX106" fmla="*/ 1348803 w 3907177"/>
              <a:gd name="connsiteY106" fmla="*/ 72387 h 3033282"/>
              <a:gd name="connsiteX107" fmla="*/ 1737998 w 3907177"/>
              <a:gd name="connsiteY107" fmla="*/ 232264 h 3033282"/>
              <a:gd name="connsiteX108" fmla="*/ 2005176 w 3907177"/>
              <a:gd name="connsiteY108" fmla="*/ 371104 h 3033282"/>
              <a:gd name="connsiteX109" fmla="*/ 2203455 w 3907177"/>
              <a:gd name="connsiteY109" fmla="*/ 477601 h 3033282"/>
              <a:gd name="connsiteX110" fmla="*/ 2296994 w 3907177"/>
              <a:gd name="connsiteY110" fmla="*/ 530121 h 3033282"/>
              <a:gd name="connsiteX111" fmla="*/ 2323986 w 3907177"/>
              <a:gd name="connsiteY111" fmla="*/ 546882 h 3033282"/>
              <a:gd name="connsiteX112" fmla="*/ 2357160 w 3907177"/>
              <a:gd name="connsiteY112" fmla="*/ 567482 h 3033282"/>
              <a:gd name="connsiteX113" fmla="*/ 2404890 w 3907177"/>
              <a:gd name="connsiteY113" fmla="*/ 598298 h 3033282"/>
              <a:gd name="connsiteX114" fmla="*/ 2415440 w 3907177"/>
              <a:gd name="connsiteY114" fmla="*/ 605928 h 3033282"/>
              <a:gd name="connsiteX115" fmla="*/ 2362991 w 3907177"/>
              <a:gd name="connsiteY115" fmla="*/ 493093 h 3033282"/>
              <a:gd name="connsiteX116" fmla="*/ 2329266 w 3907177"/>
              <a:gd name="connsiteY116" fmla="*/ 483333 h 3033282"/>
              <a:gd name="connsiteX117" fmla="*/ 2307060 w 3907177"/>
              <a:gd name="connsiteY117" fmla="*/ 476906 h 3033282"/>
              <a:gd name="connsiteX118" fmla="*/ 2313198 w 3907177"/>
              <a:gd name="connsiteY118" fmla="*/ 470584 h 3033282"/>
              <a:gd name="connsiteX119" fmla="*/ 2460566 w 3907177"/>
              <a:gd name="connsiteY119" fmla="*/ 333037 h 3033282"/>
              <a:gd name="connsiteX120" fmla="*/ 2482676 w 3907177"/>
              <a:gd name="connsiteY120" fmla="*/ 317005 h 3033282"/>
              <a:gd name="connsiteX121" fmla="*/ 2522361 w 3907177"/>
              <a:gd name="connsiteY121" fmla="*/ 296868 h 3033282"/>
              <a:gd name="connsiteX122" fmla="*/ 2554579 w 3907177"/>
              <a:gd name="connsiteY122" fmla="*/ 283748 h 3033282"/>
              <a:gd name="connsiteX123" fmla="*/ 2694384 w 3907177"/>
              <a:gd name="connsiteY123" fmla="*/ 254812 h 3033282"/>
              <a:gd name="connsiteX124" fmla="*/ 2798186 w 3907177"/>
              <a:gd name="connsiteY124" fmla="*/ 277829 h 3033282"/>
              <a:gd name="connsiteX125" fmla="*/ 2857052 w 3907177"/>
              <a:gd name="connsiteY125" fmla="*/ 260994 h 3033282"/>
              <a:gd name="connsiteX126" fmla="*/ 2861191 w 3907177"/>
              <a:gd name="connsiteY126" fmla="*/ 261705 h 3033282"/>
              <a:gd name="connsiteX127" fmla="*/ 2866568 w 3907177"/>
              <a:gd name="connsiteY127" fmla="*/ 262766 h 3033282"/>
              <a:gd name="connsiteX128" fmla="*/ 2867847 w 3907177"/>
              <a:gd name="connsiteY128" fmla="*/ 263215 h 3033282"/>
              <a:gd name="connsiteX129" fmla="*/ 2874182 w 3907177"/>
              <a:gd name="connsiteY129" fmla="*/ 265939 h 3033282"/>
              <a:gd name="connsiteX130" fmla="*/ 2878772 w 3907177"/>
              <a:gd name="connsiteY130" fmla="*/ 265783 h 3033282"/>
              <a:gd name="connsiteX131" fmla="*/ 2879970 w 3907177"/>
              <a:gd name="connsiteY131" fmla="*/ 265863 h 3033282"/>
              <a:gd name="connsiteX132" fmla="*/ 2909084 w 3907177"/>
              <a:gd name="connsiteY132" fmla="*/ 273357 h 3033282"/>
              <a:gd name="connsiteX133" fmla="*/ 2989498 w 3907177"/>
              <a:gd name="connsiteY133" fmla="*/ 315709 h 3033282"/>
              <a:gd name="connsiteX134" fmla="*/ 3365815 w 3907177"/>
              <a:gd name="connsiteY134" fmla="*/ 925987 h 3033282"/>
              <a:gd name="connsiteX135" fmla="*/ 3233368 w 3907177"/>
              <a:gd name="connsiteY135" fmla="*/ 1376331 h 3033282"/>
              <a:gd name="connsiteX136" fmla="*/ 3239761 w 3907177"/>
              <a:gd name="connsiteY136" fmla="*/ 1410216 h 3033282"/>
              <a:gd name="connsiteX137" fmla="*/ 3243622 w 3907177"/>
              <a:gd name="connsiteY137" fmla="*/ 1426604 h 3033282"/>
              <a:gd name="connsiteX138" fmla="*/ 3302854 w 3907177"/>
              <a:gd name="connsiteY138" fmla="*/ 1472111 h 3033282"/>
              <a:gd name="connsiteX139" fmla="*/ 3442037 w 3907177"/>
              <a:gd name="connsiteY139" fmla="*/ 1705090 h 3033282"/>
              <a:gd name="connsiteX140" fmla="*/ 3433973 w 3907177"/>
              <a:gd name="connsiteY140" fmla="*/ 1732860 h 3033282"/>
              <a:gd name="connsiteX141" fmla="*/ 3404867 w 3907177"/>
              <a:gd name="connsiteY141" fmla="*/ 1673697 h 3033282"/>
              <a:gd name="connsiteX142" fmla="*/ 3388345 w 3907177"/>
              <a:gd name="connsiteY142" fmla="*/ 1639131 h 3033282"/>
              <a:gd name="connsiteX143" fmla="*/ 3377441 w 3907177"/>
              <a:gd name="connsiteY143" fmla="*/ 1616053 h 3033282"/>
              <a:gd name="connsiteX144" fmla="*/ 3359581 w 3907177"/>
              <a:gd name="connsiteY144" fmla="*/ 1565598 h 3033282"/>
              <a:gd name="connsiteX145" fmla="*/ 3361687 w 3907177"/>
              <a:gd name="connsiteY145" fmla="*/ 1582431 h 3033282"/>
              <a:gd name="connsiteX146" fmla="*/ 3374588 w 3907177"/>
              <a:gd name="connsiteY146" fmla="*/ 1610015 h 3033282"/>
              <a:gd name="connsiteX147" fmla="*/ 3377441 w 3907177"/>
              <a:gd name="connsiteY147" fmla="*/ 1616053 h 3033282"/>
              <a:gd name="connsiteX148" fmla="*/ 3442901 w 3907177"/>
              <a:gd name="connsiteY148" fmla="*/ 1800978 h 3033282"/>
              <a:gd name="connsiteX149" fmla="*/ 3440408 w 3907177"/>
              <a:gd name="connsiteY149" fmla="*/ 1796829 h 3033282"/>
              <a:gd name="connsiteX150" fmla="*/ 3433154 w 3907177"/>
              <a:gd name="connsiteY150" fmla="*/ 1784752 h 3033282"/>
              <a:gd name="connsiteX151" fmla="*/ 3397602 w 3907177"/>
              <a:gd name="connsiteY151" fmla="*/ 1761774 h 3033282"/>
              <a:gd name="connsiteX152" fmla="*/ 3349501 w 3907177"/>
              <a:gd name="connsiteY152" fmla="*/ 1755507 h 3033282"/>
              <a:gd name="connsiteX153" fmla="*/ 3395510 w 3907177"/>
              <a:gd name="connsiteY153" fmla="*/ 1772218 h 3033282"/>
              <a:gd name="connsiteX154" fmla="*/ 3439918 w 3907177"/>
              <a:gd name="connsiteY154" fmla="*/ 1800713 h 3033282"/>
              <a:gd name="connsiteX155" fmla="*/ 3444055 w 3907177"/>
              <a:gd name="connsiteY155" fmla="*/ 1804238 h 3033282"/>
              <a:gd name="connsiteX156" fmla="*/ 3555468 w 3907177"/>
              <a:gd name="connsiteY156" fmla="*/ 2118980 h 3033282"/>
              <a:gd name="connsiteX157" fmla="*/ 3553362 w 3907177"/>
              <a:gd name="connsiteY157" fmla="*/ 2091890 h 3033282"/>
              <a:gd name="connsiteX158" fmla="*/ 3553487 w 3907177"/>
              <a:gd name="connsiteY158" fmla="*/ 2080908 h 3033282"/>
              <a:gd name="connsiteX159" fmla="*/ 3554536 w 3907177"/>
              <a:gd name="connsiteY159" fmla="*/ 2083695 h 3033282"/>
              <a:gd name="connsiteX160" fmla="*/ 3570142 w 3907177"/>
              <a:gd name="connsiteY160" fmla="*/ 2125146 h 3033282"/>
              <a:gd name="connsiteX161" fmla="*/ 3570375 w 3907177"/>
              <a:gd name="connsiteY161" fmla="*/ 2125765 h 3033282"/>
              <a:gd name="connsiteX162" fmla="*/ 3570326 w 3907177"/>
              <a:gd name="connsiteY162" fmla="*/ 2125774 h 3033282"/>
              <a:gd name="connsiteX163" fmla="*/ 3524755 w 3907177"/>
              <a:gd name="connsiteY163" fmla="*/ 2128437 h 3033282"/>
              <a:gd name="connsiteX164" fmla="*/ 3520991 w 3907177"/>
              <a:gd name="connsiteY164" fmla="*/ 2130652 h 3033282"/>
              <a:gd name="connsiteX165" fmla="*/ 3519898 w 3907177"/>
              <a:gd name="connsiteY165" fmla="*/ 2125754 h 3033282"/>
              <a:gd name="connsiteX166" fmla="*/ 3513061 w 3907177"/>
              <a:gd name="connsiteY166" fmla="*/ 2102599 h 3033282"/>
              <a:gd name="connsiteX167" fmla="*/ 3485716 w 3907177"/>
              <a:gd name="connsiteY167" fmla="*/ 2058392 h 3033282"/>
              <a:gd name="connsiteX168" fmla="*/ 3422611 w 3907177"/>
              <a:gd name="connsiteY168" fmla="*/ 2039446 h 3033282"/>
              <a:gd name="connsiteX169" fmla="*/ 3384747 w 3907177"/>
              <a:gd name="connsiteY169" fmla="*/ 2043657 h 3033282"/>
              <a:gd name="connsiteX170" fmla="*/ 3334263 w 3907177"/>
              <a:gd name="connsiteY170" fmla="*/ 2031026 h 3033282"/>
              <a:gd name="connsiteX171" fmla="*/ 3378437 w 3907177"/>
              <a:gd name="connsiteY171" fmla="*/ 2058392 h 3033282"/>
              <a:gd name="connsiteX172" fmla="*/ 3357402 w 3907177"/>
              <a:gd name="connsiteY172" fmla="*/ 2092073 h 3033282"/>
              <a:gd name="connsiteX173" fmla="*/ 3351091 w 3907177"/>
              <a:gd name="connsiteY173" fmla="*/ 2140490 h 3033282"/>
              <a:gd name="connsiteX174" fmla="*/ 3317435 w 3907177"/>
              <a:gd name="connsiteY174" fmla="*/ 2140490 h 3033282"/>
              <a:gd name="connsiteX175" fmla="*/ 3359505 w 3907177"/>
              <a:gd name="connsiteY175" fmla="*/ 2155225 h 3033282"/>
              <a:gd name="connsiteX176" fmla="*/ 3416300 w 3907177"/>
              <a:gd name="connsiteY176" fmla="*/ 2180486 h 3033282"/>
              <a:gd name="connsiteX177" fmla="*/ 3468953 w 3907177"/>
              <a:gd name="connsiteY177" fmla="*/ 2204760 h 3033282"/>
              <a:gd name="connsiteX178" fmla="*/ 3471183 w 3907177"/>
              <a:gd name="connsiteY178" fmla="*/ 2205864 h 3033282"/>
              <a:gd name="connsiteX179" fmla="*/ 3465112 w 3907177"/>
              <a:gd name="connsiteY179" fmla="*/ 2222558 h 3033282"/>
              <a:gd name="connsiteX180" fmla="*/ 3404088 w 3907177"/>
              <a:gd name="connsiteY180" fmla="*/ 2397188 h 3033282"/>
              <a:gd name="connsiteX181" fmla="*/ 3303083 w 3907177"/>
              <a:gd name="connsiteY181" fmla="*/ 2544467 h 3033282"/>
              <a:gd name="connsiteX182" fmla="*/ 3395671 w 3907177"/>
              <a:gd name="connsiteY182" fmla="*/ 2456100 h 3033282"/>
              <a:gd name="connsiteX183" fmla="*/ 3450382 w 3907177"/>
              <a:gd name="connsiteY183" fmla="*/ 2386668 h 3033282"/>
              <a:gd name="connsiteX184" fmla="*/ 3526136 w 3907177"/>
              <a:gd name="connsiteY184" fmla="*/ 2184686 h 3033282"/>
              <a:gd name="connsiteX185" fmla="*/ 3618725 w 3907177"/>
              <a:gd name="connsiteY185" fmla="*/ 2163646 h 3033282"/>
              <a:gd name="connsiteX186" fmla="*/ 3751294 w 3907177"/>
              <a:gd name="connsiteY186" fmla="*/ 2136294 h 3033282"/>
              <a:gd name="connsiteX187" fmla="*/ 3799430 w 3907177"/>
              <a:gd name="connsiteY187" fmla="*/ 2104735 h 3033282"/>
              <a:gd name="connsiteX188" fmla="*/ 3810437 w 3907177"/>
              <a:gd name="connsiteY188" fmla="*/ 2099831 h 3033282"/>
              <a:gd name="connsiteX189" fmla="*/ 3824461 w 3907177"/>
              <a:gd name="connsiteY189" fmla="*/ 2097367 h 3033282"/>
              <a:gd name="connsiteX190" fmla="*/ 3829342 w 3907177"/>
              <a:gd name="connsiteY190" fmla="*/ 2096510 h 3033282"/>
              <a:gd name="connsiteX191" fmla="*/ 3845987 w 3907177"/>
              <a:gd name="connsiteY191" fmla="*/ 2098423 h 3033282"/>
              <a:gd name="connsiteX192" fmla="*/ 3904907 w 3907177"/>
              <a:gd name="connsiteY192" fmla="*/ 2180478 h 3033282"/>
              <a:gd name="connsiteX193" fmla="*/ 3885968 w 3907177"/>
              <a:gd name="connsiteY193" fmla="*/ 2315133 h 3033282"/>
              <a:gd name="connsiteX194" fmla="*/ 3884225 w 3907177"/>
              <a:gd name="connsiteY194" fmla="*/ 2328571 h 3033282"/>
              <a:gd name="connsiteX195" fmla="*/ 3881324 w 3907177"/>
              <a:gd name="connsiteY195" fmla="*/ 2344937 h 3033282"/>
              <a:gd name="connsiteX196" fmla="*/ 3878738 w 3907177"/>
              <a:gd name="connsiteY196" fmla="*/ 2354578 h 3033282"/>
              <a:gd name="connsiteX197" fmla="*/ 3857107 w 3907177"/>
              <a:gd name="connsiteY197" fmla="*/ 2435219 h 3033282"/>
              <a:gd name="connsiteX198" fmla="*/ 3839183 w 3907177"/>
              <a:gd name="connsiteY198" fmla="*/ 2502042 h 3033282"/>
              <a:gd name="connsiteX199" fmla="*/ 3806236 w 3907177"/>
              <a:gd name="connsiteY199" fmla="*/ 2584501 h 3033282"/>
              <a:gd name="connsiteX200" fmla="*/ 3612412 w 3907177"/>
              <a:gd name="connsiteY200" fmla="*/ 2876897 h 3033282"/>
              <a:gd name="connsiteX201" fmla="*/ 3004275 w 3907177"/>
              <a:gd name="connsiteY201" fmla="*/ 2912665 h 3033282"/>
              <a:gd name="connsiteX202" fmla="*/ 2812785 w 3907177"/>
              <a:gd name="connsiteY202" fmla="*/ 2759074 h 3033282"/>
              <a:gd name="connsiteX203" fmla="*/ 2726510 w 3907177"/>
              <a:gd name="connsiteY203" fmla="*/ 2651771 h 3033282"/>
              <a:gd name="connsiteX204" fmla="*/ 2722301 w 3907177"/>
              <a:gd name="connsiteY204" fmla="*/ 2655979 h 3033282"/>
              <a:gd name="connsiteX205" fmla="*/ 2686529 w 3907177"/>
              <a:gd name="connsiteY205" fmla="*/ 2750658 h 3033282"/>
              <a:gd name="connsiteX206" fmla="*/ 2646547 w 3907177"/>
              <a:gd name="connsiteY206" fmla="*/ 2799050 h 3033282"/>
              <a:gd name="connsiteX207" fmla="*/ 2593940 w 3907177"/>
              <a:gd name="connsiteY207" fmla="*/ 2887417 h 3033282"/>
              <a:gd name="connsiteX208" fmla="*/ 2606566 w 3907177"/>
              <a:gd name="connsiteY208" fmla="*/ 2963160 h 3033282"/>
              <a:gd name="connsiteX209" fmla="*/ 2724406 w 3907177"/>
              <a:gd name="connsiteY209" fmla="*/ 3001032 h 3033282"/>
              <a:gd name="connsiteX210" fmla="*/ 2614983 w 3907177"/>
              <a:gd name="connsiteY210" fmla="*/ 2916873 h 3033282"/>
              <a:gd name="connsiteX211" fmla="*/ 2636026 w 3907177"/>
              <a:gd name="connsiteY211" fmla="*/ 2931601 h 3033282"/>
              <a:gd name="connsiteX212" fmla="*/ 2741240 w 3907177"/>
              <a:gd name="connsiteY212" fmla="*/ 2975784 h 3033282"/>
              <a:gd name="connsiteX213" fmla="*/ 2823307 w 3907177"/>
              <a:gd name="connsiteY213" fmla="*/ 2935809 h 3033282"/>
              <a:gd name="connsiteX214" fmla="*/ 2869601 w 3907177"/>
              <a:gd name="connsiteY214" fmla="*/ 2874793 h 3033282"/>
              <a:gd name="connsiteX215" fmla="*/ 2909582 w 3907177"/>
              <a:gd name="connsiteY215" fmla="*/ 2914769 h 3033282"/>
              <a:gd name="connsiteX216" fmla="*/ 2804368 w 3907177"/>
              <a:gd name="connsiteY216" fmla="*/ 3009448 h 3033282"/>
              <a:gd name="connsiteX217" fmla="*/ 2631817 w 3907177"/>
              <a:gd name="connsiteY217" fmla="*/ 3019968 h 3033282"/>
              <a:gd name="connsiteX218" fmla="*/ 2592812 w 3907177"/>
              <a:gd name="connsiteY218" fmla="*/ 2997729 h 3033282"/>
              <a:gd name="connsiteX219" fmla="*/ 2571463 w 3907177"/>
              <a:gd name="connsiteY219" fmla="*/ 2978979 h 3033282"/>
              <a:gd name="connsiteX220" fmla="*/ 2569646 w 3907177"/>
              <a:gd name="connsiteY220" fmla="*/ 2977384 h 3033282"/>
              <a:gd name="connsiteX221" fmla="*/ 2550477 w 3907177"/>
              <a:gd name="connsiteY221" fmla="*/ 2953365 h 3033282"/>
              <a:gd name="connsiteX222" fmla="*/ 2543509 w 3907177"/>
              <a:gd name="connsiteY222" fmla="*/ 2942341 h 3033282"/>
              <a:gd name="connsiteX223" fmla="*/ 2527951 w 3907177"/>
              <a:gd name="connsiteY223" fmla="*/ 2910199 h 3033282"/>
              <a:gd name="connsiteX224" fmla="*/ 2522395 w 3907177"/>
              <a:gd name="connsiteY224" fmla="*/ 2893729 h 3033282"/>
              <a:gd name="connsiteX225" fmla="*/ 2457162 w 3907177"/>
              <a:gd name="connsiteY225" fmla="*/ 2748554 h 3033282"/>
              <a:gd name="connsiteX226" fmla="*/ 2362469 w 3907177"/>
              <a:gd name="connsiteY226" fmla="*/ 2651771 h 3033282"/>
              <a:gd name="connsiteX227" fmla="*/ 2340024 w 3907177"/>
              <a:gd name="connsiteY227" fmla="*/ 2621933 h 3033282"/>
              <a:gd name="connsiteX228" fmla="*/ 2338457 w 3907177"/>
              <a:gd name="connsiteY228" fmla="*/ 2619477 h 3033282"/>
              <a:gd name="connsiteX229" fmla="*/ 2304048 w 3907177"/>
              <a:gd name="connsiteY229" fmla="*/ 2565541 h 3033282"/>
              <a:gd name="connsiteX230" fmla="*/ 2335655 w 3907177"/>
              <a:gd name="connsiteY230" fmla="*/ 2318674 h 3033282"/>
              <a:gd name="connsiteX231" fmla="*/ 2366996 w 3907177"/>
              <a:gd name="connsiteY231" fmla="*/ 2274192 h 3033282"/>
              <a:gd name="connsiteX232" fmla="*/ 2347572 w 3907177"/>
              <a:gd name="connsiteY232" fmla="*/ 2275513 h 3033282"/>
              <a:gd name="connsiteX233" fmla="*/ 2320522 w 3907177"/>
              <a:gd name="connsiteY233" fmla="*/ 2269084 h 3033282"/>
              <a:gd name="connsiteX234" fmla="*/ 2038565 w 3907177"/>
              <a:gd name="connsiteY234" fmla="*/ 2062847 h 3033282"/>
              <a:gd name="connsiteX235" fmla="*/ 2043892 w 3907177"/>
              <a:gd name="connsiteY235" fmla="*/ 1618938 h 3033282"/>
              <a:gd name="connsiteX236" fmla="*/ 2058099 w 3907177"/>
              <a:gd name="connsiteY236" fmla="*/ 1557525 h 3033282"/>
              <a:gd name="connsiteX237" fmla="*/ 2055755 w 3907177"/>
              <a:gd name="connsiteY237" fmla="*/ 1558228 h 3033282"/>
              <a:gd name="connsiteX238" fmla="*/ 2050316 w 3907177"/>
              <a:gd name="connsiteY238" fmla="*/ 1559430 h 3033282"/>
              <a:gd name="connsiteX239" fmla="*/ 1525518 w 3907177"/>
              <a:gd name="connsiteY239" fmla="*/ 1690090 h 3033282"/>
              <a:gd name="connsiteX240" fmla="*/ 946985 w 3907177"/>
              <a:gd name="connsiteY240" fmla="*/ 1875211 h 3033282"/>
              <a:gd name="connsiteX241" fmla="*/ 559893 w 3907177"/>
              <a:gd name="connsiteY241" fmla="*/ 1858382 h 3033282"/>
              <a:gd name="connsiteX242" fmla="*/ 412630 w 3907177"/>
              <a:gd name="connsiteY242" fmla="*/ 1498659 h 3033282"/>
              <a:gd name="connsiteX243" fmla="*/ 46576 w 3907177"/>
              <a:gd name="connsiteY243" fmla="*/ 1063204 h 3033282"/>
              <a:gd name="connsiteX244" fmla="*/ 36057 w 3907177"/>
              <a:gd name="connsiteY244" fmla="*/ 665615 h 3033282"/>
              <a:gd name="connsiteX245" fmla="*/ 191735 w 3907177"/>
              <a:gd name="connsiteY245" fmla="*/ 459457 h 3033282"/>
              <a:gd name="connsiteX246" fmla="*/ 374762 w 3907177"/>
              <a:gd name="connsiteY246" fmla="*/ 465768 h 3033282"/>
              <a:gd name="connsiteX247" fmla="*/ 677704 w 3907177"/>
              <a:gd name="connsiteY247" fmla="*/ 528878 h 3033282"/>
              <a:gd name="connsiteX248" fmla="*/ 1090040 w 3907177"/>
              <a:gd name="connsiteY248" fmla="*/ 713999 h 3033282"/>
              <a:gd name="connsiteX249" fmla="*/ 736609 w 3907177"/>
              <a:gd name="connsiteY249" fmla="*/ 514152 h 3033282"/>
              <a:gd name="connsiteX250" fmla="*/ 503092 w 3907177"/>
              <a:gd name="connsiteY250" fmla="*/ 423695 h 3033282"/>
              <a:gd name="connsiteX251" fmla="*/ 700845 w 3907177"/>
              <a:gd name="connsiteY251" fmla="*/ 246989 h 3033282"/>
              <a:gd name="connsiteX252" fmla="*/ 867042 w 3907177"/>
              <a:gd name="connsiteY252" fmla="*/ 47143 h 3033282"/>
              <a:gd name="connsiteX253" fmla="*/ 990408 w 3907177"/>
              <a:gd name="connsiteY253" fmla="*/ 698 h 30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3907177" h="3033282">
                <a:moveTo>
                  <a:pt x="3283994" y="2199606"/>
                </a:moveTo>
                <a:cubicBezTo>
                  <a:pt x="3260886" y="2199606"/>
                  <a:pt x="3239879" y="2208029"/>
                  <a:pt x="3216771" y="2237508"/>
                </a:cubicBezTo>
                <a:cubicBezTo>
                  <a:pt x="3206268" y="2252247"/>
                  <a:pt x="3191038" y="2271198"/>
                  <a:pt x="3176070" y="2287254"/>
                </a:cubicBezTo>
                <a:lnTo>
                  <a:pt x="3157902" y="2304911"/>
                </a:lnTo>
                <a:lnTo>
                  <a:pt x="3148728" y="2311436"/>
                </a:lnTo>
                <a:cubicBezTo>
                  <a:pt x="3141540" y="2316470"/>
                  <a:pt x="3136944" y="2319628"/>
                  <a:pt x="3136944" y="2319628"/>
                </a:cubicBezTo>
                <a:cubicBezTo>
                  <a:pt x="3141671" y="2318049"/>
                  <a:pt x="3147710" y="2313969"/>
                  <a:pt x="3154439" y="2308277"/>
                </a:cubicBezTo>
                <a:lnTo>
                  <a:pt x="3157902" y="2304911"/>
                </a:lnTo>
                <a:lnTo>
                  <a:pt x="3176070" y="2291992"/>
                </a:lnTo>
                <a:cubicBezTo>
                  <a:pt x="3196815" y="2276989"/>
                  <a:pt x="3219922" y="2259617"/>
                  <a:pt x="3229375" y="2250142"/>
                </a:cubicBezTo>
                <a:cubicBezTo>
                  <a:pt x="3248282" y="2231191"/>
                  <a:pt x="3283994" y="2231191"/>
                  <a:pt x="3317605" y="2231191"/>
                </a:cubicBezTo>
                <a:cubicBezTo>
                  <a:pt x="3341238" y="2231191"/>
                  <a:pt x="3367234" y="2240666"/>
                  <a:pt x="3378755" y="2245404"/>
                </a:cubicBezTo>
                <a:lnTo>
                  <a:pt x="3382808" y="2247161"/>
                </a:lnTo>
                <a:lnTo>
                  <a:pt x="3351550" y="2248260"/>
                </a:lnTo>
                <a:cubicBezTo>
                  <a:pt x="3337425" y="2251320"/>
                  <a:pt x="3324650" y="2257505"/>
                  <a:pt x="3315694" y="2268558"/>
                </a:cubicBezTo>
                <a:cubicBezTo>
                  <a:pt x="3281978" y="2310668"/>
                  <a:pt x="3267228" y="2335934"/>
                  <a:pt x="3248262" y="2369622"/>
                </a:cubicBezTo>
                <a:cubicBezTo>
                  <a:pt x="3229297" y="2403310"/>
                  <a:pt x="3195581" y="2443314"/>
                  <a:pt x="3195581" y="2443314"/>
                </a:cubicBezTo>
                <a:cubicBezTo>
                  <a:pt x="3195581" y="2443314"/>
                  <a:pt x="3273549" y="2363305"/>
                  <a:pt x="3288300" y="2346462"/>
                </a:cubicBezTo>
                <a:cubicBezTo>
                  <a:pt x="3303051" y="2327512"/>
                  <a:pt x="3309372" y="2312774"/>
                  <a:pt x="3334660" y="2295930"/>
                </a:cubicBezTo>
                <a:cubicBezTo>
                  <a:pt x="3357839" y="2279086"/>
                  <a:pt x="3381019" y="2279086"/>
                  <a:pt x="3404199" y="2281191"/>
                </a:cubicBezTo>
                <a:cubicBezTo>
                  <a:pt x="3427378" y="2283297"/>
                  <a:pt x="3442129" y="2291719"/>
                  <a:pt x="3442129" y="2291719"/>
                </a:cubicBezTo>
                <a:lnTo>
                  <a:pt x="3448451" y="2258031"/>
                </a:lnTo>
                <a:cubicBezTo>
                  <a:pt x="3448451" y="2258031"/>
                  <a:pt x="3442393" y="2255926"/>
                  <a:pt x="3432746" y="2253458"/>
                </a:cubicBezTo>
                <a:lnTo>
                  <a:pt x="3399309" y="2247403"/>
                </a:lnTo>
                <a:lnTo>
                  <a:pt x="3406885" y="2246720"/>
                </a:lnTo>
                <a:cubicBezTo>
                  <a:pt x="3417388" y="2244878"/>
                  <a:pt x="3426842" y="2240666"/>
                  <a:pt x="3422640" y="2231191"/>
                </a:cubicBezTo>
                <a:cubicBezTo>
                  <a:pt x="3412137" y="2214346"/>
                  <a:pt x="3391130" y="2216451"/>
                  <a:pt x="3370122" y="2208029"/>
                </a:cubicBezTo>
                <a:cubicBezTo>
                  <a:pt x="3349115" y="2201712"/>
                  <a:pt x="3309202" y="2199606"/>
                  <a:pt x="3283994" y="2199606"/>
                </a:cubicBezTo>
                <a:close/>
                <a:moveTo>
                  <a:pt x="3868985" y="2136388"/>
                </a:moveTo>
                <a:cubicBezTo>
                  <a:pt x="3868985" y="2136388"/>
                  <a:pt x="3778558" y="2193138"/>
                  <a:pt x="3734396" y="2199444"/>
                </a:cubicBezTo>
                <a:cubicBezTo>
                  <a:pt x="3690235" y="2205750"/>
                  <a:pt x="3646073" y="2235176"/>
                  <a:pt x="3559852" y="2182629"/>
                </a:cubicBezTo>
                <a:cubicBezTo>
                  <a:pt x="3555646" y="2180527"/>
                  <a:pt x="3604014" y="2239379"/>
                  <a:pt x="3641867" y="2241481"/>
                </a:cubicBezTo>
                <a:cubicBezTo>
                  <a:pt x="3681823" y="2243583"/>
                  <a:pt x="3702852" y="2239379"/>
                  <a:pt x="3702852" y="2239379"/>
                </a:cubicBezTo>
                <a:cubicBezTo>
                  <a:pt x="3784867" y="2228870"/>
                  <a:pt x="3820617" y="2188935"/>
                  <a:pt x="3831132" y="2178425"/>
                </a:cubicBezTo>
                <a:cubicBezTo>
                  <a:pt x="3843750" y="2170018"/>
                  <a:pt x="3868985" y="2136388"/>
                  <a:pt x="3868985" y="2136388"/>
                </a:cubicBezTo>
                <a:close/>
                <a:moveTo>
                  <a:pt x="3385344" y="2089937"/>
                </a:moveTo>
                <a:cubicBezTo>
                  <a:pt x="3391674" y="2089411"/>
                  <a:pt x="3398532" y="2089937"/>
                  <a:pt x="3403807" y="2092045"/>
                </a:cubicBezTo>
                <a:cubicBezTo>
                  <a:pt x="3412247" y="2096259"/>
                  <a:pt x="3418577" y="2104688"/>
                  <a:pt x="3420687" y="2119439"/>
                </a:cubicBezTo>
                <a:cubicBezTo>
                  <a:pt x="3422797" y="2132083"/>
                  <a:pt x="3410137" y="2151048"/>
                  <a:pt x="3410137" y="2151048"/>
                </a:cubicBezTo>
                <a:cubicBezTo>
                  <a:pt x="3410137" y="2151048"/>
                  <a:pt x="3389037" y="2144726"/>
                  <a:pt x="3380596" y="2144726"/>
                </a:cubicBezTo>
                <a:cubicBezTo>
                  <a:pt x="3374266" y="2142619"/>
                  <a:pt x="3353166" y="2146834"/>
                  <a:pt x="3353166" y="2146834"/>
                </a:cubicBezTo>
                <a:lnTo>
                  <a:pt x="3353166" y="2113117"/>
                </a:lnTo>
                <a:cubicBezTo>
                  <a:pt x="3353166" y="2113117"/>
                  <a:pt x="3365826" y="2096259"/>
                  <a:pt x="3370046" y="2094152"/>
                </a:cubicBezTo>
                <a:cubicBezTo>
                  <a:pt x="3373211" y="2092045"/>
                  <a:pt x="3379014" y="2090464"/>
                  <a:pt x="3385344" y="2089937"/>
                </a:cubicBezTo>
                <a:close/>
                <a:moveTo>
                  <a:pt x="2921466" y="1940074"/>
                </a:moveTo>
                <a:cubicBezTo>
                  <a:pt x="2903875" y="1940863"/>
                  <a:pt x="2886546" y="1942966"/>
                  <a:pt x="2876044" y="1945069"/>
                </a:cubicBezTo>
                <a:cubicBezTo>
                  <a:pt x="2857140" y="1951377"/>
                  <a:pt x="2819332" y="1968200"/>
                  <a:pt x="2796228" y="1980818"/>
                </a:cubicBezTo>
                <a:cubicBezTo>
                  <a:pt x="2773123" y="1995538"/>
                  <a:pt x="2716411" y="2018670"/>
                  <a:pt x="2716411" y="2018670"/>
                </a:cubicBezTo>
                <a:cubicBezTo>
                  <a:pt x="2716411" y="2018670"/>
                  <a:pt x="2756319" y="2016567"/>
                  <a:pt x="2773123" y="2014464"/>
                </a:cubicBezTo>
                <a:cubicBezTo>
                  <a:pt x="2789926" y="2014464"/>
                  <a:pt x="2813031" y="2008155"/>
                  <a:pt x="2813031" y="2008155"/>
                </a:cubicBezTo>
                <a:cubicBezTo>
                  <a:pt x="2813031" y="2008155"/>
                  <a:pt x="2802529" y="2046007"/>
                  <a:pt x="2810931" y="2075448"/>
                </a:cubicBezTo>
                <a:cubicBezTo>
                  <a:pt x="2817232" y="2102785"/>
                  <a:pt x="2825634" y="2117505"/>
                  <a:pt x="2825634" y="2117505"/>
                </a:cubicBezTo>
                <a:cubicBezTo>
                  <a:pt x="2825634" y="2117505"/>
                  <a:pt x="2825634" y="2119608"/>
                  <a:pt x="2817232" y="2123814"/>
                </a:cubicBezTo>
                <a:cubicBezTo>
                  <a:pt x="2810931" y="2125917"/>
                  <a:pt x="2773123" y="2157460"/>
                  <a:pt x="2773123" y="2157460"/>
                </a:cubicBezTo>
                <a:cubicBezTo>
                  <a:pt x="2773123" y="2157460"/>
                  <a:pt x="2831935" y="2132226"/>
                  <a:pt x="2848738" y="2125917"/>
                </a:cubicBezTo>
                <a:cubicBezTo>
                  <a:pt x="2865542" y="2121711"/>
                  <a:pt x="2901249" y="2113300"/>
                  <a:pt x="2941157" y="2104888"/>
                </a:cubicBezTo>
                <a:cubicBezTo>
                  <a:pt x="2981066" y="2096476"/>
                  <a:pt x="3111292" y="2106991"/>
                  <a:pt x="3111292" y="2106991"/>
                </a:cubicBezTo>
                <a:cubicBezTo>
                  <a:pt x="3111292" y="2106991"/>
                  <a:pt x="3073484" y="2092271"/>
                  <a:pt x="3056681" y="2085962"/>
                </a:cubicBezTo>
                <a:cubicBezTo>
                  <a:pt x="3039878" y="2081756"/>
                  <a:pt x="3016773" y="2081756"/>
                  <a:pt x="3016773" y="2081756"/>
                </a:cubicBezTo>
                <a:cubicBezTo>
                  <a:pt x="3016773" y="2081756"/>
                  <a:pt x="3029375" y="2052316"/>
                  <a:pt x="3023074" y="2027081"/>
                </a:cubicBezTo>
                <a:cubicBezTo>
                  <a:pt x="3016773" y="1999744"/>
                  <a:pt x="2995769" y="1970303"/>
                  <a:pt x="2995769" y="1970303"/>
                </a:cubicBezTo>
                <a:cubicBezTo>
                  <a:pt x="2995769" y="1970303"/>
                  <a:pt x="3002070" y="1966098"/>
                  <a:pt x="3018873" y="1966098"/>
                </a:cubicBezTo>
                <a:cubicBezTo>
                  <a:pt x="3035677" y="1963995"/>
                  <a:pt x="3065083" y="1957686"/>
                  <a:pt x="3065083" y="1957686"/>
                </a:cubicBezTo>
                <a:cubicBezTo>
                  <a:pt x="3065083" y="1957686"/>
                  <a:pt x="2991568" y="1949274"/>
                  <a:pt x="2968463" y="1942966"/>
                </a:cubicBezTo>
                <a:cubicBezTo>
                  <a:pt x="2956910" y="1939811"/>
                  <a:pt x="2939057" y="1939286"/>
                  <a:pt x="2921466" y="1940074"/>
                </a:cubicBezTo>
                <a:close/>
                <a:moveTo>
                  <a:pt x="2882143" y="1689578"/>
                </a:moveTo>
                <a:cubicBezTo>
                  <a:pt x="2843731" y="1689315"/>
                  <a:pt x="2800057" y="1691418"/>
                  <a:pt x="2779009" y="1700880"/>
                </a:cubicBezTo>
                <a:cubicBezTo>
                  <a:pt x="2736913" y="1717702"/>
                  <a:pt x="2720075" y="1810222"/>
                  <a:pt x="2720075" y="1810222"/>
                </a:cubicBezTo>
                <a:cubicBezTo>
                  <a:pt x="2720075" y="1810222"/>
                  <a:pt x="2760066" y="1759756"/>
                  <a:pt x="2806371" y="1730318"/>
                </a:cubicBezTo>
                <a:cubicBezTo>
                  <a:pt x="2852676" y="1698777"/>
                  <a:pt x="2953705" y="1692469"/>
                  <a:pt x="2953705" y="1692469"/>
                </a:cubicBezTo>
                <a:cubicBezTo>
                  <a:pt x="2953705" y="1692469"/>
                  <a:pt x="2920555" y="1689840"/>
                  <a:pt x="2882143" y="1689578"/>
                </a:cubicBezTo>
                <a:close/>
                <a:moveTo>
                  <a:pt x="2751741" y="1152523"/>
                </a:moveTo>
                <a:lnTo>
                  <a:pt x="2752273" y="1154187"/>
                </a:lnTo>
                <a:lnTo>
                  <a:pt x="2764036" y="1192874"/>
                </a:lnTo>
                <a:lnTo>
                  <a:pt x="2787833" y="1274009"/>
                </a:lnTo>
                <a:lnTo>
                  <a:pt x="2819472" y="1283014"/>
                </a:lnTo>
                <a:lnTo>
                  <a:pt x="2820261" y="1283258"/>
                </a:lnTo>
                <a:lnTo>
                  <a:pt x="2825890" y="1283302"/>
                </a:lnTo>
                <a:lnTo>
                  <a:pt x="2903747" y="1291542"/>
                </a:lnTo>
                <a:lnTo>
                  <a:pt x="2899550" y="1288295"/>
                </a:lnTo>
                <a:cubicBezTo>
                  <a:pt x="2806596" y="1216396"/>
                  <a:pt x="2806596" y="1216396"/>
                  <a:pt x="2806596" y="1216396"/>
                </a:cubicBezTo>
                <a:cubicBezTo>
                  <a:pt x="2806596" y="1216396"/>
                  <a:pt x="2794376" y="1202454"/>
                  <a:pt x="2775061" y="1179930"/>
                </a:cubicBezTo>
                <a:close/>
                <a:moveTo>
                  <a:pt x="1695768" y="862876"/>
                </a:moveTo>
                <a:cubicBezTo>
                  <a:pt x="2078780" y="919680"/>
                  <a:pt x="2078780" y="919680"/>
                  <a:pt x="2078780" y="919680"/>
                </a:cubicBezTo>
                <a:cubicBezTo>
                  <a:pt x="2078780" y="919680"/>
                  <a:pt x="2137705" y="923888"/>
                  <a:pt x="2177689" y="938615"/>
                </a:cubicBezTo>
                <a:cubicBezTo>
                  <a:pt x="2217674" y="951238"/>
                  <a:pt x="2274495" y="997523"/>
                  <a:pt x="2274495" y="997523"/>
                </a:cubicBezTo>
                <a:cubicBezTo>
                  <a:pt x="2274495" y="997523"/>
                  <a:pt x="2226092" y="984900"/>
                  <a:pt x="2192421" y="984900"/>
                </a:cubicBezTo>
                <a:cubicBezTo>
                  <a:pt x="2160854" y="987004"/>
                  <a:pt x="2101929" y="1026977"/>
                  <a:pt x="2082989" y="1031185"/>
                </a:cubicBezTo>
                <a:cubicBezTo>
                  <a:pt x="2061944" y="1035392"/>
                  <a:pt x="2013542" y="1064846"/>
                  <a:pt x="2013542" y="1064846"/>
                </a:cubicBezTo>
                <a:cubicBezTo>
                  <a:pt x="2013542" y="1064846"/>
                  <a:pt x="2118765" y="1039600"/>
                  <a:pt x="2177689" y="1060639"/>
                </a:cubicBezTo>
                <a:cubicBezTo>
                  <a:pt x="2234510" y="1081677"/>
                  <a:pt x="2276599" y="1062742"/>
                  <a:pt x="2320793" y="1102716"/>
                </a:cubicBezTo>
                <a:cubicBezTo>
                  <a:pt x="2362882" y="1142689"/>
                  <a:pt x="2402867" y="1193182"/>
                  <a:pt x="2402867" y="1193182"/>
                </a:cubicBezTo>
                <a:lnTo>
                  <a:pt x="2477977" y="1304520"/>
                </a:lnTo>
                <a:lnTo>
                  <a:pt x="2495231" y="1302276"/>
                </a:lnTo>
                <a:lnTo>
                  <a:pt x="2479203" y="1263722"/>
                </a:lnTo>
                <a:cubicBezTo>
                  <a:pt x="2435552" y="1159125"/>
                  <a:pt x="2373405" y="1012512"/>
                  <a:pt x="2352360" y="974380"/>
                </a:cubicBezTo>
                <a:cubicBezTo>
                  <a:pt x="2320793" y="913369"/>
                  <a:pt x="2238719" y="886019"/>
                  <a:pt x="2194525" y="875499"/>
                </a:cubicBezTo>
                <a:cubicBezTo>
                  <a:pt x="2150331" y="862876"/>
                  <a:pt x="1695768" y="862876"/>
                  <a:pt x="1695768" y="862876"/>
                </a:cubicBezTo>
                <a:close/>
                <a:moveTo>
                  <a:pt x="2884074" y="435929"/>
                </a:moveTo>
                <a:cubicBezTo>
                  <a:pt x="2884074" y="435929"/>
                  <a:pt x="2919884" y="555927"/>
                  <a:pt x="2987291" y="631716"/>
                </a:cubicBezTo>
                <a:cubicBezTo>
                  <a:pt x="3054698" y="705399"/>
                  <a:pt x="3130531" y="1008552"/>
                  <a:pt x="3130531" y="1008552"/>
                </a:cubicBezTo>
                <a:cubicBezTo>
                  <a:pt x="3130531" y="1008552"/>
                  <a:pt x="3115786" y="812766"/>
                  <a:pt x="3063124" y="682241"/>
                </a:cubicBezTo>
                <a:cubicBezTo>
                  <a:pt x="3063124" y="682241"/>
                  <a:pt x="2993611" y="549612"/>
                  <a:pt x="2970440" y="520138"/>
                </a:cubicBezTo>
                <a:cubicBezTo>
                  <a:pt x="2945162" y="490665"/>
                  <a:pt x="2884074" y="435929"/>
                  <a:pt x="2884074" y="435929"/>
                </a:cubicBezTo>
                <a:close/>
                <a:moveTo>
                  <a:pt x="990408" y="698"/>
                </a:moveTo>
                <a:cubicBezTo>
                  <a:pt x="1005101" y="-321"/>
                  <a:pt x="1021142" y="-189"/>
                  <a:pt x="1039550" y="863"/>
                </a:cubicBezTo>
                <a:cubicBezTo>
                  <a:pt x="1111078" y="5070"/>
                  <a:pt x="1258341" y="38728"/>
                  <a:pt x="1348803" y="72387"/>
                </a:cubicBezTo>
                <a:cubicBezTo>
                  <a:pt x="1439264" y="103941"/>
                  <a:pt x="1653848" y="181776"/>
                  <a:pt x="1737998" y="232264"/>
                </a:cubicBezTo>
                <a:cubicBezTo>
                  <a:pt x="1830564" y="284855"/>
                  <a:pt x="1914714" y="318513"/>
                  <a:pt x="2005176" y="371104"/>
                </a:cubicBezTo>
                <a:cubicBezTo>
                  <a:pt x="2051459" y="397400"/>
                  <a:pt x="2127194" y="436317"/>
                  <a:pt x="2203455" y="477601"/>
                </a:cubicBezTo>
                <a:lnTo>
                  <a:pt x="2296994" y="530121"/>
                </a:lnTo>
                <a:lnTo>
                  <a:pt x="2323986" y="546882"/>
                </a:lnTo>
                <a:lnTo>
                  <a:pt x="2357160" y="567482"/>
                </a:lnTo>
                <a:lnTo>
                  <a:pt x="2404890" y="598298"/>
                </a:lnTo>
                <a:lnTo>
                  <a:pt x="2415440" y="605928"/>
                </a:lnTo>
                <a:lnTo>
                  <a:pt x="2362991" y="493093"/>
                </a:lnTo>
                <a:cubicBezTo>
                  <a:pt x="2362991" y="493093"/>
                  <a:pt x="2362991" y="493093"/>
                  <a:pt x="2329266" y="483333"/>
                </a:cubicBezTo>
                <a:lnTo>
                  <a:pt x="2307060" y="476906"/>
                </a:lnTo>
                <a:lnTo>
                  <a:pt x="2313198" y="470584"/>
                </a:lnTo>
                <a:cubicBezTo>
                  <a:pt x="2335494" y="447752"/>
                  <a:pt x="2406858" y="375701"/>
                  <a:pt x="2460566" y="333037"/>
                </a:cubicBezTo>
                <a:lnTo>
                  <a:pt x="2482676" y="317005"/>
                </a:lnTo>
                <a:lnTo>
                  <a:pt x="2522361" y="296868"/>
                </a:lnTo>
                <a:lnTo>
                  <a:pt x="2554579" y="283748"/>
                </a:lnTo>
                <a:cubicBezTo>
                  <a:pt x="2588217" y="269017"/>
                  <a:pt x="2633417" y="251656"/>
                  <a:pt x="2694384" y="254812"/>
                </a:cubicBezTo>
                <a:cubicBezTo>
                  <a:pt x="2724868" y="256391"/>
                  <a:pt x="2759293" y="263098"/>
                  <a:pt x="2798186" y="277829"/>
                </a:cubicBezTo>
                <a:cubicBezTo>
                  <a:pt x="2951656" y="336753"/>
                  <a:pt x="2857052" y="260994"/>
                  <a:pt x="2857052" y="260994"/>
                </a:cubicBezTo>
                <a:cubicBezTo>
                  <a:pt x="2857052" y="260994"/>
                  <a:pt x="2858530" y="261224"/>
                  <a:pt x="2861191" y="261705"/>
                </a:cubicBezTo>
                <a:lnTo>
                  <a:pt x="2866568" y="262766"/>
                </a:lnTo>
                <a:lnTo>
                  <a:pt x="2867847" y="263215"/>
                </a:lnTo>
                <a:cubicBezTo>
                  <a:pt x="2872013" y="264887"/>
                  <a:pt x="2874182" y="265939"/>
                  <a:pt x="2874182" y="265939"/>
                </a:cubicBezTo>
                <a:cubicBezTo>
                  <a:pt x="2874182" y="265939"/>
                  <a:pt x="2875760" y="265775"/>
                  <a:pt x="2878772" y="265783"/>
                </a:cubicBezTo>
                <a:lnTo>
                  <a:pt x="2879970" y="265863"/>
                </a:lnTo>
                <a:lnTo>
                  <a:pt x="2909084" y="273357"/>
                </a:lnTo>
                <a:cubicBezTo>
                  <a:pt x="2937466" y="282038"/>
                  <a:pt x="2970577" y="295717"/>
                  <a:pt x="2989498" y="315709"/>
                </a:cubicBezTo>
                <a:cubicBezTo>
                  <a:pt x="3027340" y="357797"/>
                  <a:pt x="3391043" y="702920"/>
                  <a:pt x="3365815" y="925987"/>
                </a:cubicBezTo>
                <a:cubicBezTo>
                  <a:pt x="3351098" y="1060670"/>
                  <a:pt x="3227061" y="1315303"/>
                  <a:pt x="3233368" y="1376331"/>
                </a:cubicBezTo>
                <a:cubicBezTo>
                  <a:pt x="3234682" y="1385538"/>
                  <a:pt x="3236920" y="1397159"/>
                  <a:pt x="3239761" y="1410216"/>
                </a:cubicBezTo>
                <a:lnTo>
                  <a:pt x="3243622" y="1426604"/>
                </a:lnTo>
                <a:lnTo>
                  <a:pt x="3302854" y="1472111"/>
                </a:lnTo>
                <a:cubicBezTo>
                  <a:pt x="3370331" y="1532754"/>
                  <a:pt x="3422311" y="1609600"/>
                  <a:pt x="3442037" y="1705090"/>
                </a:cubicBezTo>
                <a:lnTo>
                  <a:pt x="3433973" y="1732860"/>
                </a:lnTo>
                <a:lnTo>
                  <a:pt x="3404867" y="1673697"/>
                </a:lnTo>
                <a:cubicBezTo>
                  <a:pt x="3399074" y="1661664"/>
                  <a:pt x="3393479" y="1649944"/>
                  <a:pt x="3388345" y="1639131"/>
                </a:cubicBezTo>
                <a:lnTo>
                  <a:pt x="3377441" y="1616053"/>
                </a:lnTo>
                <a:lnTo>
                  <a:pt x="3359581" y="1565598"/>
                </a:lnTo>
                <a:cubicBezTo>
                  <a:pt x="3359581" y="1565598"/>
                  <a:pt x="3359581" y="1565598"/>
                  <a:pt x="3361687" y="1582431"/>
                </a:cubicBezTo>
                <a:cubicBezTo>
                  <a:pt x="3361687" y="1582431"/>
                  <a:pt x="3366690" y="1593215"/>
                  <a:pt x="3374588" y="1610015"/>
                </a:cubicBezTo>
                <a:lnTo>
                  <a:pt x="3377441" y="1616053"/>
                </a:lnTo>
                <a:lnTo>
                  <a:pt x="3442901" y="1800978"/>
                </a:lnTo>
                <a:lnTo>
                  <a:pt x="3440408" y="1796829"/>
                </a:lnTo>
                <a:cubicBezTo>
                  <a:pt x="3438644" y="1793891"/>
                  <a:pt x="3436291" y="1789974"/>
                  <a:pt x="3433154" y="1784752"/>
                </a:cubicBezTo>
                <a:cubicBezTo>
                  <a:pt x="3433154" y="1784752"/>
                  <a:pt x="3414332" y="1768041"/>
                  <a:pt x="3397602" y="1761774"/>
                </a:cubicBezTo>
                <a:cubicBezTo>
                  <a:pt x="3380871" y="1753418"/>
                  <a:pt x="3349501" y="1755507"/>
                  <a:pt x="3349501" y="1755507"/>
                </a:cubicBezTo>
                <a:cubicBezTo>
                  <a:pt x="3349501" y="1755507"/>
                  <a:pt x="3380871" y="1768041"/>
                  <a:pt x="3395510" y="1772218"/>
                </a:cubicBezTo>
                <a:cubicBezTo>
                  <a:pt x="3406489" y="1773785"/>
                  <a:pt x="3429233" y="1791802"/>
                  <a:pt x="3439918" y="1800713"/>
                </a:cubicBezTo>
                <a:lnTo>
                  <a:pt x="3444055" y="1804238"/>
                </a:lnTo>
                <a:lnTo>
                  <a:pt x="3555468" y="2118980"/>
                </a:lnTo>
                <a:cubicBezTo>
                  <a:pt x="3555468" y="2118980"/>
                  <a:pt x="3553888" y="2108460"/>
                  <a:pt x="3553362" y="2091890"/>
                </a:cubicBezTo>
                <a:lnTo>
                  <a:pt x="3553487" y="2080908"/>
                </a:lnTo>
                <a:lnTo>
                  <a:pt x="3554536" y="2083695"/>
                </a:lnTo>
                <a:cubicBezTo>
                  <a:pt x="3566426" y="2115277"/>
                  <a:pt x="3569399" y="2123172"/>
                  <a:pt x="3570142" y="2125146"/>
                </a:cubicBezTo>
                <a:lnTo>
                  <a:pt x="3570375" y="2125765"/>
                </a:lnTo>
                <a:lnTo>
                  <a:pt x="3570326" y="2125774"/>
                </a:lnTo>
                <a:cubicBezTo>
                  <a:pt x="3545075" y="2130508"/>
                  <a:pt x="3536395" y="2124591"/>
                  <a:pt x="3524755" y="2128437"/>
                </a:cubicBezTo>
                <a:lnTo>
                  <a:pt x="3520991" y="2130652"/>
                </a:lnTo>
                <a:lnTo>
                  <a:pt x="3519898" y="2125754"/>
                </a:lnTo>
                <a:cubicBezTo>
                  <a:pt x="3517794" y="2116808"/>
                  <a:pt x="3515165" y="2106809"/>
                  <a:pt x="3513061" y="2102599"/>
                </a:cubicBezTo>
                <a:cubicBezTo>
                  <a:pt x="3510958" y="2096283"/>
                  <a:pt x="3498337" y="2064707"/>
                  <a:pt x="3485716" y="2058392"/>
                </a:cubicBezTo>
                <a:cubicBezTo>
                  <a:pt x="3475198" y="2052077"/>
                  <a:pt x="3435232" y="2037341"/>
                  <a:pt x="3422611" y="2039446"/>
                </a:cubicBezTo>
                <a:cubicBezTo>
                  <a:pt x="3409989" y="2039446"/>
                  <a:pt x="3397368" y="2045762"/>
                  <a:pt x="3384747" y="2043657"/>
                </a:cubicBezTo>
                <a:cubicBezTo>
                  <a:pt x="3372126" y="2041551"/>
                  <a:pt x="3334263" y="2031026"/>
                  <a:pt x="3334263" y="2031026"/>
                </a:cubicBezTo>
                <a:cubicBezTo>
                  <a:pt x="3378437" y="2058392"/>
                  <a:pt x="3378437" y="2058392"/>
                  <a:pt x="3378437" y="2058392"/>
                </a:cubicBezTo>
                <a:cubicBezTo>
                  <a:pt x="3378437" y="2058392"/>
                  <a:pt x="3359505" y="2079443"/>
                  <a:pt x="3357402" y="2092073"/>
                </a:cubicBezTo>
                <a:cubicBezTo>
                  <a:pt x="3348988" y="2111019"/>
                  <a:pt x="3351091" y="2140490"/>
                  <a:pt x="3351091" y="2140490"/>
                </a:cubicBezTo>
                <a:cubicBezTo>
                  <a:pt x="3317435" y="2140490"/>
                  <a:pt x="3317435" y="2140490"/>
                  <a:pt x="3317435" y="2140490"/>
                </a:cubicBezTo>
                <a:cubicBezTo>
                  <a:pt x="3317435" y="2140490"/>
                  <a:pt x="3348988" y="2148910"/>
                  <a:pt x="3359505" y="2155225"/>
                </a:cubicBezTo>
                <a:cubicBezTo>
                  <a:pt x="3370023" y="2161541"/>
                  <a:pt x="3395265" y="2172066"/>
                  <a:pt x="3416300" y="2180486"/>
                </a:cubicBezTo>
                <a:cubicBezTo>
                  <a:pt x="3432076" y="2186801"/>
                  <a:pt x="3457318" y="2199037"/>
                  <a:pt x="3468953" y="2204760"/>
                </a:cubicBezTo>
                <a:lnTo>
                  <a:pt x="3471183" y="2205864"/>
                </a:lnTo>
                <a:lnTo>
                  <a:pt x="3465112" y="2222558"/>
                </a:lnTo>
                <a:cubicBezTo>
                  <a:pt x="3458799" y="2247805"/>
                  <a:pt x="3418818" y="2359317"/>
                  <a:pt x="3404088" y="2397188"/>
                </a:cubicBezTo>
                <a:cubicBezTo>
                  <a:pt x="3389358" y="2435060"/>
                  <a:pt x="3303083" y="2544467"/>
                  <a:pt x="3303083" y="2544467"/>
                </a:cubicBezTo>
                <a:cubicBezTo>
                  <a:pt x="3303083" y="2544467"/>
                  <a:pt x="3383045" y="2468724"/>
                  <a:pt x="3395671" y="2456100"/>
                </a:cubicBezTo>
                <a:cubicBezTo>
                  <a:pt x="3410401" y="2443476"/>
                  <a:pt x="3429339" y="2411916"/>
                  <a:pt x="3450382" y="2386668"/>
                </a:cubicBezTo>
                <a:cubicBezTo>
                  <a:pt x="3469321" y="2363525"/>
                  <a:pt x="3515615" y="2209934"/>
                  <a:pt x="3526136" y="2184686"/>
                </a:cubicBezTo>
                <a:cubicBezTo>
                  <a:pt x="3538762" y="2157334"/>
                  <a:pt x="3574535" y="2159438"/>
                  <a:pt x="3618725" y="2163646"/>
                </a:cubicBezTo>
                <a:cubicBezTo>
                  <a:pt x="3665019" y="2167854"/>
                  <a:pt x="3707104" y="2155230"/>
                  <a:pt x="3751294" y="2136294"/>
                </a:cubicBezTo>
                <a:cubicBezTo>
                  <a:pt x="3772337" y="2126826"/>
                  <a:pt x="3786015" y="2113676"/>
                  <a:pt x="3799430" y="2104735"/>
                </a:cubicBezTo>
                <a:lnTo>
                  <a:pt x="3810437" y="2099831"/>
                </a:lnTo>
                <a:lnTo>
                  <a:pt x="3824461" y="2097367"/>
                </a:lnTo>
                <a:lnTo>
                  <a:pt x="3829342" y="2096510"/>
                </a:lnTo>
                <a:lnTo>
                  <a:pt x="3845987" y="2098423"/>
                </a:lnTo>
                <a:cubicBezTo>
                  <a:pt x="3885968" y="2111046"/>
                  <a:pt x="3894385" y="2134190"/>
                  <a:pt x="3904907" y="2180478"/>
                </a:cubicBezTo>
                <a:cubicBezTo>
                  <a:pt x="3915428" y="2226766"/>
                  <a:pt x="3885968" y="2315133"/>
                  <a:pt x="3885968" y="2315133"/>
                </a:cubicBezTo>
                <a:cubicBezTo>
                  <a:pt x="3885968" y="2315133"/>
                  <a:pt x="3885508" y="2319834"/>
                  <a:pt x="3884225" y="2328571"/>
                </a:cubicBezTo>
                <a:lnTo>
                  <a:pt x="3881324" y="2344937"/>
                </a:lnTo>
                <a:lnTo>
                  <a:pt x="3878738" y="2354578"/>
                </a:lnTo>
                <a:cubicBezTo>
                  <a:pt x="3870987" y="2383473"/>
                  <a:pt x="3863790" y="2410304"/>
                  <a:pt x="3857107" y="2435219"/>
                </a:cubicBezTo>
                <a:lnTo>
                  <a:pt x="3839183" y="2502042"/>
                </a:lnTo>
                <a:lnTo>
                  <a:pt x="3806236" y="2584501"/>
                </a:lnTo>
                <a:cubicBezTo>
                  <a:pt x="3765301" y="2675605"/>
                  <a:pt x="3703948" y="2779062"/>
                  <a:pt x="3612412" y="2876897"/>
                </a:cubicBezTo>
                <a:cubicBezTo>
                  <a:pt x="3370419" y="3137791"/>
                  <a:pt x="3046360" y="2935809"/>
                  <a:pt x="3004275" y="2912665"/>
                </a:cubicBezTo>
                <a:cubicBezTo>
                  <a:pt x="2962189" y="2889521"/>
                  <a:pt x="2852767" y="2792738"/>
                  <a:pt x="2812785" y="2759074"/>
                </a:cubicBezTo>
                <a:cubicBezTo>
                  <a:pt x="2770700" y="2725410"/>
                  <a:pt x="2726510" y="2651771"/>
                  <a:pt x="2726510" y="2651771"/>
                </a:cubicBezTo>
                <a:cubicBezTo>
                  <a:pt x="2726510" y="2651771"/>
                  <a:pt x="2724406" y="2649667"/>
                  <a:pt x="2722301" y="2655979"/>
                </a:cubicBezTo>
                <a:cubicBezTo>
                  <a:pt x="2720197" y="2662291"/>
                  <a:pt x="2699154" y="2727514"/>
                  <a:pt x="2686529" y="2750658"/>
                </a:cubicBezTo>
                <a:cubicBezTo>
                  <a:pt x="2676007" y="2771698"/>
                  <a:pt x="2661277" y="2782218"/>
                  <a:pt x="2646547" y="2799050"/>
                </a:cubicBezTo>
                <a:cubicBezTo>
                  <a:pt x="2633922" y="2817986"/>
                  <a:pt x="2612879" y="2845337"/>
                  <a:pt x="2593940" y="2887417"/>
                </a:cubicBezTo>
                <a:cubicBezTo>
                  <a:pt x="2575002" y="2929497"/>
                  <a:pt x="2606566" y="2963160"/>
                  <a:pt x="2606566" y="2963160"/>
                </a:cubicBezTo>
                <a:cubicBezTo>
                  <a:pt x="2627609" y="2988408"/>
                  <a:pt x="2697050" y="3005240"/>
                  <a:pt x="2724406" y="3001032"/>
                </a:cubicBezTo>
                <a:cubicBezTo>
                  <a:pt x="2654964" y="2986304"/>
                  <a:pt x="2614983" y="2916873"/>
                  <a:pt x="2614983" y="2916873"/>
                </a:cubicBezTo>
                <a:cubicBezTo>
                  <a:pt x="2614983" y="2916873"/>
                  <a:pt x="2614983" y="2916873"/>
                  <a:pt x="2636026" y="2931601"/>
                </a:cubicBezTo>
                <a:cubicBezTo>
                  <a:pt x="2654964" y="2946329"/>
                  <a:pt x="2688633" y="2969472"/>
                  <a:pt x="2741240" y="2975784"/>
                </a:cubicBezTo>
                <a:cubicBezTo>
                  <a:pt x="2793847" y="2982096"/>
                  <a:pt x="2823307" y="2935809"/>
                  <a:pt x="2823307" y="2935809"/>
                </a:cubicBezTo>
                <a:cubicBezTo>
                  <a:pt x="2823307" y="2935809"/>
                  <a:pt x="2823307" y="2935809"/>
                  <a:pt x="2869601" y="2874793"/>
                </a:cubicBezTo>
                <a:cubicBezTo>
                  <a:pt x="2869601" y="2874793"/>
                  <a:pt x="2869601" y="2874793"/>
                  <a:pt x="2909582" y="2914769"/>
                </a:cubicBezTo>
                <a:cubicBezTo>
                  <a:pt x="2909582" y="2914769"/>
                  <a:pt x="2838037" y="2988408"/>
                  <a:pt x="2804368" y="3009448"/>
                </a:cubicBezTo>
                <a:cubicBezTo>
                  <a:pt x="2770700" y="3030488"/>
                  <a:pt x="2715988" y="3045216"/>
                  <a:pt x="2631817" y="3019968"/>
                </a:cubicBezTo>
                <a:lnTo>
                  <a:pt x="2592812" y="2997729"/>
                </a:lnTo>
                <a:lnTo>
                  <a:pt x="2571463" y="2978979"/>
                </a:lnTo>
                <a:lnTo>
                  <a:pt x="2569646" y="2977384"/>
                </a:lnTo>
                <a:lnTo>
                  <a:pt x="2550477" y="2953365"/>
                </a:lnTo>
                <a:lnTo>
                  <a:pt x="2543509" y="2942341"/>
                </a:lnTo>
                <a:lnTo>
                  <a:pt x="2527951" y="2910199"/>
                </a:lnTo>
                <a:cubicBezTo>
                  <a:pt x="2524104" y="2900173"/>
                  <a:pt x="2522395" y="2893729"/>
                  <a:pt x="2522395" y="2893729"/>
                </a:cubicBezTo>
                <a:cubicBezTo>
                  <a:pt x="2522395" y="2893729"/>
                  <a:pt x="2522395" y="2893729"/>
                  <a:pt x="2457162" y="2748554"/>
                </a:cubicBezTo>
                <a:cubicBezTo>
                  <a:pt x="2457162" y="2748554"/>
                  <a:pt x="2396138" y="2689642"/>
                  <a:pt x="2362469" y="2651771"/>
                </a:cubicBezTo>
                <a:lnTo>
                  <a:pt x="2340024" y="2621933"/>
                </a:lnTo>
                <a:lnTo>
                  <a:pt x="2338457" y="2619477"/>
                </a:lnTo>
                <a:cubicBezTo>
                  <a:pt x="2304048" y="2565541"/>
                  <a:pt x="2304048" y="2565541"/>
                  <a:pt x="2304048" y="2565541"/>
                </a:cubicBezTo>
                <a:cubicBezTo>
                  <a:pt x="2304048" y="2565541"/>
                  <a:pt x="2271838" y="2433449"/>
                  <a:pt x="2335655" y="2318674"/>
                </a:cubicBezTo>
                <a:lnTo>
                  <a:pt x="2366996" y="2274192"/>
                </a:lnTo>
                <a:lnTo>
                  <a:pt x="2347572" y="2275513"/>
                </a:lnTo>
                <a:cubicBezTo>
                  <a:pt x="2338243" y="2274970"/>
                  <a:pt x="2329202" y="2273030"/>
                  <a:pt x="2320522" y="2269084"/>
                </a:cubicBezTo>
                <a:cubicBezTo>
                  <a:pt x="2253189" y="2237517"/>
                  <a:pt x="2057503" y="2182801"/>
                  <a:pt x="2038565" y="2062847"/>
                </a:cubicBezTo>
                <a:cubicBezTo>
                  <a:pt x="2024363" y="1972882"/>
                  <a:pt x="2014894" y="1779929"/>
                  <a:pt x="2043892" y="1618938"/>
                </a:cubicBezTo>
                <a:lnTo>
                  <a:pt x="2058099" y="1557525"/>
                </a:lnTo>
                <a:lnTo>
                  <a:pt x="2055755" y="1558228"/>
                </a:lnTo>
                <a:lnTo>
                  <a:pt x="2050316" y="1559430"/>
                </a:lnTo>
                <a:cubicBezTo>
                  <a:pt x="1969609" y="1577348"/>
                  <a:pt x="1639648" y="1651436"/>
                  <a:pt x="1525518" y="1690090"/>
                </a:cubicBezTo>
                <a:cubicBezTo>
                  <a:pt x="1395085" y="1734267"/>
                  <a:pt x="1087937" y="1875211"/>
                  <a:pt x="946985" y="1875211"/>
                </a:cubicBezTo>
                <a:cubicBezTo>
                  <a:pt x="751335" y="1873108"/>
                  <a:pt x="559893" y="1858382"/>
                  <a:pt x="559893" y="1858382"/>
                </a:cubicBezTo>
                <a:cubicBezTo>
                  <a:pt x="559893" y="1858382"/>
                  <a:pt x="488365" y="1593323"/>
                  <a:pt x="412630" y="1498659"/>
                </a:cubicBezTo>
                <a:cubicBezTo>
                  <a:pt x="334791" y="1403995"/>
                  <a:pt x="94962" y="1208355"/>
                  <a:pt x="46576" y="1063204"/>
                </a:cubicBezTo>
                <a:cubicBezTo>
                  <a:pt x="293" y="915949"/>
                  <a:pt x="-24952" y="798144"/>
                  <a:pt x="36057" y="665615"/>
                </a:cubicBezTo>
                <a:cubicBezTo>
                  <a:pt x="94962" y="535189"/>
                  <a:pt x="191735" y="459457"/>
                  <a:pt x="191735" y="459457"/>
                </a:cubicBezTo>
                <a:cubicBezTo>
                  <a:pt x="191735" y="459457"/>
                  <a:pt x="294819" y="455250"/>
                  <a:pt x="374762" y="465768"/>
                </a:cubicBezTo>
                <a:cubicBezTo>
                  <a:pt x="456809" y="476287"/>
                  <a:pt x="587242" y="499427"/>
                  <a:pt x="677704" y="528878"/>
                </a:cubicBezTo>
                <a:cubicBezTo>
                  <a:pt x="766061" y="558329"/>
                  <a:pt x="1090040" y="713999"/>
                  <a:pt x="1090040" y="713999"/>
                </a:cubicBezTo>
                <a:cubicBezTo>
                  <a:pt x="736609" y="514152"/>
                  <a:pt x="736609" y="514152"/>
                  <a:pt x="736609" y="514152"/>
                </a:cubicBezTo>
                <a:cubicBezTo>
                  <a:pt x="503092" y="423695"/>
                  <a:pt x="503092" y="423695"/>
                  <a:pt x="503092" y="423695"/>
                </a:cubicBezTo>
                <a:cubicBezTo>
                  <a:pt x="503092" y="423695"/>
                  <a:pt x="606176" y="362690"/>
                  <a:pt x="700845" y="246989"/>
                </a:cubicBezTo>
                <a:cubicBezTo>
                  <a:pt x="795514" y="131289"/>
                  <a:pt x="803929" y="89216"/>
                  <a:pt x="867042" y="47143"/>
                </a:cubicBezTo>
                <a:cubicBezTo>
                  <a:pt x="914377" y="17166"/>
                  <a:pt x="946327" y="3755"/>
                  <a:pt x="990408" y="698"/>
                </a:cubicBezTo>
                <a:close/>
              </a:path>
            </a:pathLst>
          </a:custGeom>
          <a:noFill/>
          <a:ln w="3175">
            <a:noFill/>
          </a:ln>
        </p:spPr>
        <p:txBody>
          <a:bodyPr vert="horz" wrap="square" lIns="91427" tIns="45713" rIns="91427" bIns="45713" numCol="1" anchor="t" anchorCtr="0" compatLnSpc="1">
            <a:prstTxWarp prst="textNoShape">
              <a:avLst/>
            </a:prstTxWarp>
            <a:noAutofit/>
          </a:bodyPr>
          <a:lstStyle/>
          <a:p>
            <a:pPr defTabSz="932563"/>
            <a:endParaRPr lang="en-IN" dirty="0">
              <a:solidFill>
                <a:srgbClr val="505050"/>
              </a:solidFill>
            </a:endParaRPr>
          </a:p>
        </p:txBody>
      </p:sp>
      <p:grpSp>
        <p:nvGrpSpPr>
          <p:cNvPr id="12" name="Group 11"/>
          <p:cNvGrpSpPr/>
          <p:nvPr/>
        </p:nvGrpSpPr>
        <p:grpSpPr>
          <a:xfrm>
            <a:off x="9326508" y="4185409"/>
            <a:ext cx="1106951" cy="1106950"/>
            <a:chOff x="8618618" y="4718304"/>
            <a:chExt cx="1085345" cy="1085344"/>
          </a:xfrm>
        </p:grpSpPr>
        <p:sp>
          <p:nvSpPr>
            <p:cNvPr id="9" name="Oval 8"/>
            <p:cNvSpPr/>
            <p:nvPr/>
          </p:nvSpPr>
          <p:spPr bwMode="auto">
            <a:xfrm>
              <a:off x="8618618" y="4718304"/>
              <a:ext cx="1085345" cy="108534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0" bIns="0" numCol="1" spcCol="0" rtlCol="0" fromWordArt="0" anchor="t" anchorCtr="0" forceAA="0" compatLnSpc="1">
              <a:prstTxWarp prst="textNoShape">
                <a:avLst/>
              </a:prstTxWarp>
              <a:noAutofit/>
            </a:bodyPr>
            <a:lstStyle/>
            <a:p>
              <a:pPr algn="ctr" defTabSz="932293" fontAlgn="base">
                <a:spcBef>
                  <a:spcPct val="0"/>
                </a:spcBef>
                <a:spcAft>
                  <a:spcPct val="0"/>
                </a:spcAft>
              </a:pPr>
              <a:r>
                <a:rPr lang="en-IN" sz="1199" dirty="0">
                  <a:solidFill>
                    <a:srgbClr val="FFFFFF"/>
                  </a:solidFill>
                  <a:latin typeface="Segoe UI Semibold" panose="020B0702040204020203" pitchFamily="34" charset="0"/>
                  <a:ea typeface="Segoe UI" pitchFamily="34" charset="0"/>
                  <a:cs typeface="Segoe UI Semibold" panose="020B0702040204020203" pitchFamily="34" charset="0"/>
                </a:rPr>
                <a:t>Hive</a:t>
              </a:r>
            </a:p>
          </p:txBody>
        </p:sp>
        <p:sp>
          <p:nvSpPr>
            <p:cNvPr id="10" name="Freeform 9"/>
            <p:cNvSpPr>
              <a:spLocks/>
            </p:cNvSpPr>
            <p:nvPr/>
          </p:nvSpPr>
          <p:spPr bwMode="auto">
            <a:xfrm>
              <a:off x="8967355" y="5403212"/>
              <a:ext cx="328975" cy="336856"/>
            </a:xfrm>
            <a:custGeom>
              <a:avLst/>
              <a:gdLst>
                <a:gd name="connsiteX0" fmla="*/ 1222186 w 2129049"/>
                <a:gd name="connsiteY0" fmla="*/ 1839320 h 2180047"/>
                <a:gd name="connsiteX1" fmla="*/ 1208400 w 2129049"/>
                <a:gd name="connsiteY1" fmla="*/ 1841119 h 2180047"/>
                <a:gd name="connsiteX2" fmla="*/ 1186099 w 2129049"/>
                <a:gd name="connsiteY2" fmla="*/ 1843640 h 2180047"/>
                <a:gd name="connsiteX3" fmla="*/ 1188379 w 2129049"/>
                <a:gd name="connsiteY3" fmla="*/ 1844841 h 2180047"/>
                <a:gd name="connsiteX4" fmla="*/ 1243194 w 2129049"/>
                <a:gd name="connsiteY4" fmla="*/ 1939957 h 2180047"/>
                <a:gd name="connsiteX5" fmla="*/ 1223702 w 2129049"/>
                <a:gd name="connsiteY5" fmla="*/ 1853174 h 2180047"/>
                <a:gd name="connsiteX6" fmla="*/ 1222569 w 2129049"/>
                <a:gd name="connsiteY6" fmla="*/ 1839342 h 2180047"/>
                <a:gd name="connsiteX7" fmla="*/ 441891 w 2129049"/>
                <a:gd name="connsiteY7" fmla="*/ 1746105 h 2180047"/>
                <a:gd name="connsiteX8" fmla="*/ 450977 w 2129049"/>
                <a:gd name="connsiteY8" fmla="*/ 1757606 h 2180047"/>
                <a:gd name="connsiteX9" fmla="*/ 707370 w 2129049"/>
                <a:gd name="connsiteY9" fmla="*/ 1976776 h 2180047"/>
                <a:gd name="connsiteX10" fmla="*/ 766453 w 2129049"/>
                <a:gd name="connsiteY10" fmla="*/ 2010648 h 2180047"/>
                <a:gd name="connsiteX11" fmla="*/ 831225 w 2129049"/>
                <a:gd name="connsiteY11" fmla="*/ 2015356 h 2180047"/>
                <a:gd name="connsiteX12" fmla="*/ 999836 w 2129049"/>
                <a:gd name="connsiteY12" fmla="*/ 2014732 h 2180047"/>
                <a:gd name="connsiteX13" fmla="*/ 1033552 w 2129049"/>
                <a:gd name="connsiteY13" fmla="*/ 2011934 h 2180047"/>
                <a:gd name="connsiteX14" fmla="*/ 1030508 w 2129049"/>
                <a:gd name="connsiteY14" fmla="*/ 1991231 h 2180047"/>
                <a:gd name="connsiteX15" fmla="*/ 1069280 w 2129049"/>
                <a:gd name="connsiteY15" fmla="*/ 1869985 h 2180047"/>
                <a:gd name="connsiteX16" fmla="*/ 1086998 w 2129049"/>
                <a:gd name="connsiteY16" fmla="*/ 1852207 h 2180047"/>
                <a:gd name="connsiteX17" fmla="*/ 1040249 w 2129049"/>
                <a:gd name="connsiteY17" fmla="*/ 1855089 h 2180047"/>
                <a:gd name="connsiteX18" fmla="*/ 700561 w 2129049"/>
                <a:gd name="connsiteY18" fmla="*/ 1833012 h 2180047"/>
                <a:gd name="connsiteX19" fmla="*/ 442094 w 2129049"/>
                <a:gd name="connsiteY19" fmla="*/ 1746192 h 2180047"/>
                <a:gd name="connsiteX20" fmla="*/ 1059954 w 2129049"/>
                <a:gd name="connsiteY20" fmla="*/ 1504433 h 2180047"/>
                <a:gd name="connsiteX21" fmla="*/ 1137935 w 2129049"/>
                <a:gd name="connsiteY21" fmla="*/ 1553560 h 2180047"/>
                <a:gd name="connsiteX22" fmla="*/ 1232714 w 2129049"/>
                <a:gd name="connsiteY22" fmla="*/ 1597039 h 2180047"/>
                <a:gd name="connsiteX23" fmla="*/ 1498003 w 2129049"/>
                <a:gd name="connsiteY23" fmla="*/ 1620193 h 2180047"/>
                <a:gd name="connsiteX24" fmla="*/ 1417995 w 2129049"/>
                <a:gd name="connsiteY24" fmla="*/ 1660186 h 2180047"/>
                <a:gd name="connsiteX25" fmla="*/ 1260085 w 2129049"/>
                <a:gd name="connsiteY25" fmla="*/ 1660186 h 2180047"/>
                <a:gd name="connsiteX26" fmla="*/ 1110597 w 2129049"/>
                <a:gd name="connsiteY26" fmla="*/ 1640189 h 2180047"/>
                <a:gd name="connsiteX27" fmla="*/ 1099046 w 2129049"/>
                <a:gd name="connsiteY27" fmla="*/ 1638682 h 2180047"/>
                <a:gd name="connsiteX28" fmla="*/ 251840 w 2129049"/>
                <a:gd name="connsiteY28" fmla="*/ 316333 h 2180047"/>
                <a:gd name="connsiteX29" fmla="*/ 246796 w 2129049"/>
                <a:gd name="connsiteY29" fmla="*/ 329846 h 2180047"/>
                <a:gd name="connsiteX30" fmla="*/ 161902 w 2129049"/>
                <a:gd name="connsiteY30" fmla="*/ 686152 h 2180047"/>
                <a:gd name="connsiteX31" fmla="*/ 163319 w 2129049"/>
                <a:gd name="connsiteY31" fmla="*/ 765157 h 2180047"/>
                <a:gd name="connsiteX32" fmla="*/ 168120 w 2129049"/>
                <a:gd name="connsiteY32" fmla="*/ 772124 h 2180047"/>
                <a:gd name="connsiteX33" fmla="*/ 462568 w 2129049"/>
                <a:gd name="connsiteY33" fmla="*/ 1054574 h 2180047"/>
                <a:gd name="connsiteX34" fmla="*/ 1083519 w 2129049"/>
                <a:gd name="connsiteY34" fmla="*/ 1296666 h 2180047"/>
                <a:gd name="connsiteX35" fmla="*/ 1112988 w 2129049"/>
                <a:gd name="connsiteY35" fmla="*/ 1212460 h 2180047"/>
                <a:gd name="connsiteX36" fmla="*/ 635171 w 2129049"/>
                <a:gd name="connsiteY36" fmla="*/ 913528 h 2180047"/>
                <a:gd name="connsiteX37" fmla="*/ 256327 w 2129049"/>
                <a:gd name="connsiteY37" fmla="*/ 344726 h 2180047"/>
                <a:gd name="connsiteX38" fmla="*/ 203697 w 2129049"/>
                <a:gd name="connsiteY38" fmla="*/ 216555 h 2180047"/>
                <a:gd name="connsiteX39" fmla="*/ 195507 w 2129049"/>
                <a:gd name="connsiteY39" fmla="*/ 224152 h 2180047"/>
                <a:gd name="connsiteX40" fmla="*/ 153435 w 2129049"/>
                <a:gd name="connsiteY40" fmla="*/ 280530 h 2180047"/>
                <a:gd name="connsiteX41" fmla="*/ 119142 w 2129049"/>
                <a:gd name="connsiteY41" fmla="*/ 338248 h 2180047"/>
                <a:gd name="connsiteX42" fmla="*/ 162420 w 2129049"/>
                <a:gd name="connsiteY42" fmla="*/ 270250 h 2180047"/>
                <a:gd name="connsiteX43" fmla="*/ 200473 w 2129049"/>
                <a:gd name="connsiteY43" fmla="*/ 220227 h 2180047"/>
                <a:gd name="connsiteX44" fmla="*/ 545326 w 2129049"/>
                <a:gd name="connsiteY44" fmla="*/ 37476 h 2180047"/>
                <a:gd name="connsiteX45" fmla="*/ 541800 w 2129049"/>
                <a:gd name="connsiteY45" fmla="*/ 40991 h 2180047"/>
                <a:gd name="connsiteX46" fmla="*/ 536701 w 2129049"/>
                <a:gd name="connsiteY46" fmla="*/ 46149 h 2180047"/>
                <a:gd name="connsiteX47" fmla="*/ 940947 w 2129049"/>
                <a:gd name="connsiteY47" fmla="*/ 939893 h 2180047"/>
                <a:gd name="connsiteX48" fmla="*/ 978333 w 2129049"/>
                <a:gd name="connsiteY48" fmla="*/ 993267 h 2180047"/>
                <a:gd name="connsiteX49" fmla="*/ 1095859 w 2129049"/>
                <a:gd name="connsiteY49" fmla="*/ 1039243 h 2180047"/>
                <a:gd name="connsiteX50" fmla="*/ 1131484 w 2129049"/>
                <a:gd name="connsiteY50" fmla="*/ 1124187 h 2180047"/>
                <a:gd name="connsiteX51" fmla="*/ 1146506 w 2129049"/>
                <a:gd name="connsiteY51" fmla="*/ 1133109 h 2180047"/>
                <a:gd name="connsiteX52" fmla="*/ 1148541 w 2129049"/>
                <a:gd name="connsiteY52" fmla="*/ 1133748 h 2180047"/>
                <a:gd name="connsiteX53" fmla="*/ 1141842 w 2129049"/>
                <a:gd name="connsiteY53" fmla="*/ 1144915 h 2180047"/>
                <a:gd name="connsiteX54" fmla="*/ 1141505 w 2129049"/>
                <a:gd name="connsiteY54" fmla="*/ 1145660 h 2180047"/>
                <a:gd name="connsiteX55" fmla="*/ 1187973 w 2129049"/>
                <a:gd name="connsiteY55" fmla="*/ 1232630 h 2180047"/>
                <a:gd name="connsiteX56" fmla="*/ 1289562 w 2129049"/>
                <a:gd name="connsiteY56" fmla="*/ 1373921 h 2180047"/>
                <a:gd name="connsiteX57" fmla="*/ 1531690 w 2129049"/>
                <a:gd name="connsiteY57" fmla="*/ 1481270 h 2180047"/>
                <a:gd name="connsiteX58" fmla="*/ 1426417 w 2129049"/>
                <a:gd name="connsiteY58" fmla="*/ 1496004 h 2180047"/>
                <a:gd name="connsiteX59" fmla="*/ 1194816 w 2129049"/>
                <a:gd name="connsiteY59" fmla="*/ 1399179 h 2180047"/>
                <a:gd name="connsiteX60" fmla="*/ 1145436 w 2129049"/>
                <a:gd name="connsiteY60" fmla="*/ 1340670 h 2180047"/>
                <a:gd name="connsiteX61" fmla="*/ 1091189 w 2129049"/>
                <a:gd name="connsiteY61" fmla="*/ 1275923 h 2180047"/>
                <a:gd name="connsiteX62" fmla="*/ 1064249 w 2129049"/>
                <a:gd name="connsiteY62" fmla="*/ 1369079 h 2180047"/>
                <a:gd name="connsiteX63" fmla="*/ 1046007 w 2129049"/>
                <a:gd name="connsiteY63" fmla="*/ 1483657 h 2180047"/>
                <a:gd name="connsiteX64" fmla="*/ 1046013 w 2129049"/>
                <a:gd name="connsiteY64" fmla="*/ 1495461 h 2180047"/>
                <a:gd name="connsiteX65" fmla="*/ 1012870 w 2129049"/>
                <a:gd name="connsiteY65" fmla="*/ 1487283 h 2180047"/>
                <a:gd name="connsiteX66" fmla="*/ 561761 w 2129049"/>
                <a:gd name="connsiteY66" fmla="*/ 1355377 h 2180047"/>
                <a:gd name="connsiteX67" fmla="*/ 245802 w 2129049"/>
                <a:gd name="connsiteY67" fmla="*/ 1165644 h 2180047"/>
                <a:gd name="connsiteX68" fmla="*/ 203985 w 2129049"/>
                <a:gd name="connsiteY68" fmla="*/ 1132152 h 2180047"/>
                <a:gd name="connsiteX69" fmla="*/ 234345 w 2129049"/>
                <a:gd name="connsiteY69" fmla="*/ 1297625 h 2180047"/>
                <a:gd name="connsiteX70" fmla="*/ 260418 w 2129049"/>
                <a:gd name="connsiteY70" fmla="*/ 1401636 h 2180047"/>
                <a:gd name="connsiteX71" fmla="*/ 276086 w 2129049"/>
                <a:gd name="connsiteY71" fmla="*/ 1451374 h 2180047"/>
                <a:gd name="connsiteX72" fmla="*/ 305709 w 2129049"/>
                <a:gd name="connsiteY72" fmla="*/ 1466895 h 2180047"/>
                <a:gd name="connsiteX73" fmla="*/ 561761 w 2129049"/>
                <a:gd name="connsiteY73" fmla="*/ 1572001 h 2180047"/>
                <a:gd name="connsiteX74" fmla="*/ 1106575 w 2129049"/>
                <a:gd name="connsiteY74" fmla="*/ 1664539 h 2180047"/>
                <a:gd name="connsiteX75" fmla="*/ 1106413 w 2129049"/>
                <a:gd name="connsiteY75" fmla="*/ 1663981 h 2180047"/>
                <a:gd name="connsiteX76" fmla="*/ 1109394 w 2129049"/>
                <a:gd name="connsiteY76" fmla="*/ 1669032 h 2180047"/>
                <a:gd name="connsiteX77" fmla="*/ 1145872 w 2129049"/>
                <a:gd name="connsiteY77" fmla="*/ 1724864 h 2180047"/>
                <a:gd name="connsiteX78" fmla="*/ 1151390 w 2129049"/>
                <a:gd name="connsiteY78" fmla="*/ 1728726 h 2180047"/>
                <a:gd name="connsiteX79" fmla="*/ 1244657 w 2129049"/>
                <a:gd name="connsiteY79" fmla="*/ 1793994 h 2180047"/>
                <a:gd name="connsiteX80" fmla="*/ 1255282 w 2129049"/>
                <a:gd name="connsiteY80" fmla="*/ 1801430 h 2180047"/>
                <a:gd name="connsiteX81" fmla="*/ 1259765 w 2129049"/>
                <a:gd name="connsiteY81" fmla="*/ 1803273 h 2180047"/>
                <a:gd name="connsiteX82" fmla="*/ 1262425 w 2129049"/>
                <a:gd name="connsiteY82" fmla="*/ 1805592 h 2180047"/>
                <a:gd name="connsiteX83" fmla="*/ 1274330 w 2129049"/>
                <a:gd name="connsiteY83" fmla="*/ 1811179 h 2180047"/>
                <a:gd name="connsiteX84" fmla="*/ 1470632 w 2129049"/>
                <a:gd name="connsiteY84" fmla="*/ 1851731 h 2180047"/>
                <a:gd name="connsiteX85" fmla="*/ 1337987 w 2129049"/>
                <a:gd name="connsiteY85" fmla="*/ 1879094 h 2180047"/>
                <a:gd name="connsiteX86" fmla="*/ 1331095 w 2129049"/>
                <a:gd name="connsiteY86" fmla="*/ 1878426 h 2180047"/>
                <a:gd name="connsiteX87" fmla="*/ 1337882 w 2129049"/>
                <a:gd name="connsiteY87" fmla="*/ 1887387 h 2180047"/>
                <a:gd name="connsiteX88" fmla="*/ 2129049 w 2129049"/>
                <a:gd name="connsiteY88" fmla="*/ 1929443 h 2180047"/>
                <a:gd name="connsiteX89" fmla="*/ 1413632 w 2129049"/>
                <a:gd name="connsiteY89" fmla="*/ 2169166 h 2180047"/>
                <a:gd name="connsiteX90" fmla="*/ 1301496 w 2129049"/>
                <a:gd name="connsiteY90" fmla="*/ 2177335 h 2180047"/>
                <a:gd name="connsiteX91" fmla="*/ 1281595 w 2129049"/>
                <a:gd name="connsiteY91" fmla="*/ 2175656 h 2180047"/>
                <a:gd name="connsiteX92" fmla="*/ 1272759 w 2129049"/>
                <a:gd name="connsiteY92" fmla="*/ 2177928 h 2180047"/>
                <a:gd name="connsiteX93" fmla="*/ 1063402 w 2129049"/>
                <a:gd name="connsiteY93" fmla="*/ 2155016 h 2180047"/>
                <a:gd name="connsiteX94" fmla="*/ 994039 w 2129049"/>
                <a:gd name="connsiteY94" fmla="*/ 2133739 h 2180047"/>
                <a:gd name="connsiteX95" fmla="*/ 954380 w 2129049"/>
                <a:gd name="connsiteY95" fmla="*/ 2125140 h 2180047"/>
                <a:gd name="connsiteX96" fmla="*/ 485181 w 2129049"/>
                <a:gd name="connsiteY96" fmla="*/ 1869194 h 2180047"/>
                <a:gd name="connsiteX97" fmla="*/ 424111 w 2129049"/>
                <a:gd name="connsiteY97" fmla="*/ 1817746 h 2180047"/>
                <a:gd name="connsiteX98" fmla="*/ 407264 w 2129049"/>
                <a:gd name="connsiteY98" fmla="*/ 1804650 h 2180047"/>
                <a:gd name="connsiteX99" fmla="*/ 400242 w 2129049"/>
                <a:gd name="connsiteY99" fmla="*/ 1797638 h 2180047"/>
                <a:gd name="connsiteX100" fmla="*/ 373060 w 2129049"/>
                <a:gd name="connsiteY100" fmla="*/ 1774739 h 2180047"/>
                <a:gd name="connsiteX101" fmla="*/ 178723 w 2129049"/>
                <a:gd name="connsiteY101" fmla="*/ 1546546 h 2180047"/>
                <a:gd name="connsiteX102" fmla="*/ 0 w 2129049"/>
                <a:gd name="connsiteY102" fmla="*/ 780817 h 2180047"/>
                <a:gd name="connsiteX103" fmla="*/ 75177 w 2129049"/>
                <a:gd name="connsiteY103" fmla="*/ 424975 h 2180047"/>
                <a:gd name="connsiteX104" fmla="*/ 118668 w 2129049"/>
                <a:gd name="connsiteY104" fmla="*/ 339046 h 2180047"/>
                <a:gd name="connsiteX105" fmla="*/ 116953 w 2129049"/>
                <a:gd name="connsiteY105" fmla="*/ 341932 h 2180047"/>
                <a:gd name="connsiteX106" fmla="*/ 93993 w 2129049"/>
                <a:gd name="connsiteY106" fmla="*/ 385485 h 2180047"/>
                <a:gd name="connsiteX107" fmla="*/ 93509 w 2129049"/>
                <a:gd name="connsiteY107" fmla="*/ 386464 h 2180047"/>
                <a:gd name="connsiteX108" fmla="*/ 95671 w 2129049"/>
                <a:gd name="connsiteY108" fmla="*/ 380966 h 2180047"/>
                <a:gd name="connsiteX109" fmla="*/ 182624 w 2129049"/>
                <a:gd name="connsiteY109" fmla="*/ 235436 h 2180047"/>
                <a:gd name="connsiteX110" fmla="*/ 478385 w 2129049"/>
                <a:gd name="connsiteY110" fmla="*/ 56179 h 2180047"/>
                <a:gd name="connsiteX111" fmla="*/ 999928 w 2129049"/>
                <a:gd name="connsiteY111" fmla="*/ 0 h 2180047"/>
                <a:gd name="connsiteX112" fmla="*/ 1676449 w 2129049"/>
                <a:gd name="connsiteY112" fmla="*/ 525838 h 2180047"/>
                <a:gd name="connsiteX113" fmla="*/ 1579666 w 2129049"/>
                <a:gd name="connsiteY113" fmla="*/ 999319 h 2180047"/>
                <a:gd name="connsiteX114" fmla="*/ 1467605 w 2129049"/>
                <a:gd name="connsiteY114" fmla="*/ 1154947 h 2180047"/>
                <a:gd name="connsiteX115" fmla="*/ 1464597 w 2129049"/>
                <a:gd name="connsiteY115" fmla="*/ 1153889 h 2180047"/>
                <a:gd name="connsiteX116" fmla="*/ 1452025 w 2129049"/>
                <a:gd name="connsiteY116" fmla="*/ 1125910 h 2180047"/>
                <a:gd name="connsiteX117" fmla="*/ 1421781 w 2129049"/>
                <a:gd name="connsiteY117" fmla="*/ 1058603 h 2180047"/>
                <a:gd name="connsiteX118" fmla="*/ 1327088 w 2129049"/>
                <a:gd name="connsiteY118" fmla="*/ 961820 h 2180047"/>
                <a:gd name="connsiteX119" fmla="*/ 1304643 w 2129049"/>
                <a:gd name="connsiteY119" fmla="*/ 931982 h 2180047"/>
                <a:gd name="connsiteX120" fmla="*/ 1303076 w 2129049"/>
                <a:gd name="connsiteY120" fmla="*/ 929526 h 2180047"/>
                <a:gd name="connsiteX121" fmla="*/ 1268667 w 2129049"/>
                <a:gd name="connsiteY121" fmla="*/ 875590 h 2180047"/>
                <a:gd name="connsiteX122" fmla="*/ 1300274 w 2129049"/>
                <a:gd name="connsiteY122" fmla="*/ 628723 h 2180047"/>
                <a:gd name="connsiteX123" fmla="*/ 1307563 w 2129049"/>
                <a:gd name="connsiteY123" fmla="*/ 618378 h 2180047"/>
                <a:gd name="connsiteX124" fmla="*/ 1298642 w 2129049"/>
                <a:gd name="connsiteY124" fmla="*/ 596988 h 2180047"/>
                <a:gd name="connsiteX125" fmla="*/ 1292154 w 2129049"/>
                <a:gd name="connsiteY125" fmla="*/ 580800 h 2180047"/>
                <a:gd name="connsiteX126" fmla="*/ 1285141 w 2129049"/>
                <a:gd name="connsiteY126" fmla="*/ 579133 h 2180047"/>
                <a:gd name="connsiteX127" fmla="*/ 1003184 w 2129049"/>
                <a:gd name="connsiteY127" fmla="*/ 372896 h 2180047"/>
                <a:gd name="connsiteX128" fmla="*/ 993448 w 2129049"/>
                <a:gd name="connsiteY128" fmla="*/ 53615 h 218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2129049" h="2180047">
                  <a:moveTo>
                    <a:pt x="1222186" y="1839320"/>
                  </a:moveTo>
                  <a:cubicBezTo>
                    <a:pt x="1222186" y="1839320"/>
                    <a:pt x="1217322" y="1840010"/>
                    <a:pt x="1208400" y="1841119"/>
                  </a:cubicBezTo>
                  <a:lnTo>
                    <a:pt x="1186099" y="1843640"/>
                  </a:lnTo>
                  <a:lnTo>
                    <a:pt x="1188379" y="1844841"/>
                  </a:lnTo>
                  <a:cubicBezTo>
                    <a:pt x="1208837" y="1862152"/>
                    <a:pt x="1227939" y="1892644"/>
                    <a:pt x="1243194" y="1939957"/>
                  </a:cubicBezTo>
                  <a:cubicBezTo>
                    <a:pt x="1232936" y="1903158"/>
                    <a:pt x="1226723" y="1874737"/>
                    <a:pt x="1223702" y="1853174"/>
                  </a:cubicBezTo>
                  <a:lnTo>
                    <a:pt x="1222569" y="1839342"/>
                  </a:lnTo>
                  <a:close/>
                  <a:moveTo>
                    <a:pt x="441891" y="1746105"/>
                  </a:moveTo>
                  <a:lnTo>
                    <a:pt x="450977" y="1757606"/>
                  </a:lnTo>
                  <a:cubicBezTo>
                    <a:pt x="523579" y="1840277"/>
                    <a:pt x="612111" y="1915885"/>
                    <a:pt x="707370" y="1976776"/>
                  </a:cubicBezTo>
                  <a:lnTo>
                    <a:pt x="766453" y="2010648"/>
                  </a:lnTo>
                  <a:lnTo>
                    <a:pt x="831225" y="2015356"/>
                  </a:lnTo>
                  <a:cubicBezTo>
                    <a:pt x="884464" y="2017808"/>
                    <a:pt x="942877" y="2017788"/>
                    <a:pt x="999836" y="2014732"/>
                  </a:cubicBezTo>
                  <a:lnTo>
                    <a:pt x="1033552" y="2011934"/>
                  </a:lnTo>
                  <a:lnTo>
                    <a:pt x="1030508" y="1991231"/>
                  </a:lnTo>
                  <a:cubicBezTo>
                    <a:pt x="1029673" y="1945751"/>
                    <a:pt x="1045399" y="1901238"/>
                    <a:pt x="1069280" y="1869985"/>
                  </a:cubicBezTo>
                  <a:lnTo>
                    <a:pt x="1086998" y="1852207"/>
                  </a:lnTo>
                  <a:lnTo>
                    <a:pt x="1040249" y="1855089"/>
                  </a:lnTo>
                  <a:cubicBezTo>
                    <a:pt x="936134" y="1859819"/>
                    <a:pt x="805728" y="1858242"/>
                    <a:pt x="700561" y="1833012"/>
                  </a:cubicBezTo>
                  <a:cubicBezTo>
                    <a:pt x="607620" y="1810016"/>
                    <a:pt x="515887" y="1776557"/>
                    <a:pt x="442094" y="1746192"/>
                  </a:cubicBezTo>
                  <a:close/>
                  <a:moveTo>
                    <a:pt x="1059954" y="1504433"/>
                  </a:moveTo>
                  <a:lnTo>
                    <a:pt x="1137935" y="1553560"/>
                  </a:lnTo>
                  <a:cubicBezTo>
                    <a:pt x="1171787" y="1572701"/>
                    <a:pt x="1204817" y="1588620"/>
                    <a:pt x="1232714" y="1597039"/>
                  </a:cubicBezTo>
                  <a:cubicBezTo>
                    <a:pt x="1361148" y="1634927"/>
                    <a:pt x="1457999" y="1643347"/>
                    <a:pt x="1498003" y="1620193"/>
                  </a:cubicBezTo>
                  <a:cubicBezTo>
                    <a:pt x="1498003" y="1620193"/>
                    <a:pt x="1462210" y="1649661"/>
                    <a:pt x="1417995" y="1660186"/>
                  </a:cubicBezTo>
                  <a:cubicBezTo>
                    <a:pt x="1373780" y="1668605"/>
                    <a:pt x="1319038" y="1668605"/>
                    <a:pt x="1260085" y="1660186"/>
                  </a:cubicBezTo>
                  <a:cubicBezTo>
                    <a:pt x="1230609" y="1655976"/>
                    <a:pt x="1166918" y="1647556"/>
                    <a:pt x="1110597" y="1640189"/>
                  </a:cubicBezTo>
                  <a:lnTo>
                    <a:pt x="1099046" y="1638682"/>
                  </a:lnTo>
                  <a:close/>
                  <a:moveTo>
                    <a:pt x="251840" y="316333"/>
                  </a:moveTo>
                  <a:lnTo>
                    <a:pt x="246796" y="329846"/>
                  </a:lnTo>
                  <a:cubicBezTo>
                    <a:pt x="205006" y="446862"/>
                    <a:pt x="162954" y="588333"/>
                    <a:pt x="161902" y="686152"/>
                  </a:cubicBezTo>
                  <a:lnTo>
                    <a:pt x="163319" y="765157"/>
                  </a:lnTo>
                  <a:lnTo>
                    <a:pt x="168120" y="772124"/>
                  </a:lnTo>
                  <a:cubicBezTo>
                    <a:pt x="237177" y="866056"/>
                    <a:pt x="334563" y="972605"/>
                    <a:pt x="462568" y="1054574"/>
                  </a:cubicBezTo>
                  <a:cubicBezTo>
                    <a:pt x="755152" y="1239827"/>
                    <a:pt x="1083519" y="1296666"/>
                    <a:pt x="1083519" y="1296666"/>
                  </a:cubicBezTo>
                  <a:cubicBezTo>
                    <a:pt x="1112988" y="1212460"/>
                    <a:pt x="1112988" y="1212460"/>
                    <a:pt x="1112988" y="1212460"/>
                  </a:cubicBezTo>
                  <a:cubicBezTo>
                    <a:pt x="1112988" y="1212460"/>
                    <a:pt x="1058260" y="1208250"/>
                    <a:pt x="635171" y="913528"/>
                  </a:cubicBezTo>
                  <a:cubicBezTo>
                    <a:pt x="372057" y="730643"/>
                    <a:pt x="286544" y="495129"/>
                    <a:pt x="256327" y="344726"/>
                  </a:cubicBezTo>
                  <a:close/>
                  <a:moveTo>
                    <a:pt x="203697" y="216555"/>
                  </a:moveTo>
                  <a:lnTo>
                    <a:pt x="195507" y="224152"/>
                  </a:lnTo>
                  <a:cubicBezTo>
                    <a:pt x="181433" y="239566"/>
                    <a:pt x="166968" y="259629"/>
                    <a:pt x="153435" y="280530"/>
                  </a:cubicBezTo>
                  <a:lnTo>
                    <a:pt x="119142" y="338248"/>
                  </a:lnTo>
                  <a:lnTo>
                    <a:pt x="162420" y="270250"/>
                  </a:lnTo>
                  <a:cubicBezTo>
                    <a:pt x="176342" y="250442"/>
                    <a:pt x="189335" y="233719"/>
                    <a:pt x="200473" y="220227"/>
                  </a:cubicBezTo>
                  <a:close/>
                  <a:moveTo>
                    <a:pt x="545326" y="37476"/>
                  </a:moveTo>
                  <a:lnTo>
                    <a:pt x="541800" y="40991"/>
                  </a:lnTo>
                  <a:cubicBezTo>
                    <a:pt x="538494" y="44318"/>
                    <a:pt x="536701" y="46149"/>
                    <a:pt x="536701" y="46149"/>
                  </a:cubicBezTo>
                  <a:cubicBezTo>
                    <a:pt x="536701" y="131636"/>
                    <a:pt x="760164" y="665826"/>
                    <a:pt x="940947" y="939893"/>
                  </a:cubicBezTo>
                  <a:lnTo>
                    <a:pt x="978333" y="993267"/>
                  </a:lnTo>
                  <a:lnTo>
                    <a:pt x="1095859" y="1039243"/>
                  </a:lnTo>
                  <a:lnTo>
                    <a:pt x="1131484" y="1124187"/>
                  </a:lnTo>
                  <a:lnTo>
                    <a:pt x="1146506" y="1133109"/>
                  </a:lnTo>
                  <a:lnTo>
                    <a:pt x="1148541" y="1133748"/>
                  </a:lnTo>
                  <a:lnTo>
                    <a:pt x="1141842" y="1144915"/>
                  </a:lnTo>
                  <a:lnTo>
                    <a:pt x="1141505" y="1145660"/>
                  </a:lnTo>
                  <a:lnTo>
                    <a:pt x="1187973" y="1232630"/>
                  </a:lnTo>
                  <a:cubicBezTo>
                    <a:pt x="1223766" y="1293409"/>
                    <a:pt x="1261138" y="1345505"/>
                    <a:pt x="1289562" y="1373921"/>
                  </a:cubicBezTo>
                  <a:cubicBezTo>
                    <a:pt x="1344304" y="1428648"/>
                    <a:pt x="1426417" y="1496004"/>
                    <a:pt x="1531690" y="1481270"/>
                  </a:cubicBezTo>
                  <a:cubicBezTo>
                    <a:pt x="1531690" y="1481270"/>
                    <a:pt x="1476948" y="1504424"/>
                    <a:pt x="1426417" y="1496004"/>
                  </a:cubicBezTo>
                  <a:cubicBezTo>
                    <a:pt x="1377991" y="1485480"/>
                    <a:pt x="1245347" y="1456011"/>
                    <a:pt x="1194816" y="1399179"/>
                  </a:cubicBezTo>
                  <a:cubicBezTo>
                    <a:pt x="1182709" y="1384971"/>
                    <a:pt x="1165076" y="1364054"/>
                    <a:pt x="1145436" y="1340670"/>
                  </a:cubicBezTo>
                  <a:lnTo>
                    <a:pt x="1091189" y="1275923"/>
                  </a:lnTo>
                  <a:lnTo>
                    <a:pt x="1064249" y="1369079"/>
                  </a:lnTo>
                  <a:cubicBezTo>
                    <a:pt x="1054868" y="1409695"/>
                    <a:pt x="1048279" y="1449238"/>
                    <a:pt x="1046007" y="1483657"/>
                  </a:cubicBezTo>
                  <a:lnTo>
                    <a:pt x="1046013" y="1495461"/>
                  </a:lnTo>
                  <a:lnTo>
                    <a:pt x="1012870" y="1487283"/>
                  </a:lnTo>
                  <a:cubicBezTo>
                    <a:pt x="926987" y="1465792"/>
                    <a:pt x="733725" y="1415316"/>
                    <a:pt x="561761" y="1355377"/>
                  </a:cubicBezTo>
                  <a:cubicBezTo>
                    <a:pt x="461449" y="1320412"/>
                    <a:pt x="345032" y="1242374"/>
                    <a:pt x="245802" y="1165644"/>
                  </a:cubicBezTo>
                  <a:lnTo>
                    <a:pt x="203985" y="1132152"/>
                  </a:lnTo>
                  <a:lnTo>
                    <a:pt x="234345" y="1297625"/>
                  </a:lnTo>
                  <a:cubicBezTo>
                    <a:pt x="242410" y="1333469"/>
                    <a:pt x="251108" y="1368352"/>
                    <a:pt x="260418" y="1401636"/>
                  </a:cubicBezTo>
                  <a:lnTo>
                    <a:pt x="276086" y="1451374"/>
                  </a:lnTo>
                  <a:lnTo>
                    <a:pt x="305709" y="1466895"/>
                  </a:lnTo>
                  <a:cubicBezTo>
                    <a:pt x="373741" y="1500727"/>
                    <a:pt x="458919" y="1537496"/>
                    <a:pt x="561761" y="1572001"/>
                  </a:cubicBezTo>
                  <a:cubicBezTo>
                    <a:pt x="875187" y="1675055"/>
                    <a:pt x="1106575" y="1664539"/>
                    <a:pt x="1106575" y="1664539"/>
                  </a:cubicBezTo>
                  <a:lnTo>
                    <a:pt x="1106413" y="1663981"/>
                  </a:lnTo>
                  <a:lnTo>
                    <a:pt x="1109394" y="1669032"/>
                  </a:lnTo>
                  <a:lnTo>
                    <a:pt x="1145872" y="1724864"/>
                  </a:lnTo>
                  <a:lnTo>
                    <a:pt x="1151390" y="1728726"/>
                  </a:lnTo>
                  <a:cubicBezTo>
                    <a:pt x="1204685" y="1766022"/>
                    <a:pt x="1231333" y="1784670"/>
                    <a:pt x="1244657" y="1793994"/>
                  </a:cubicBezTo>
                  <a:lnTo>
                    <a:pt x="1255282" y="1801430"/>
                  </a:lnTo>
                  <a:lnTo>
                    <a:pt x="1259765" y="1803273"/>
                  </a:lnTo>
                  <a:lnTo>
                    <a:pt x="1262425" y="1805592"/>
                  </a:lnTo>
                  <a:lnTo>
                    <a:pt x="1274330" y="1811179"/>
                  </a:lnTo>
                  <a:cubicBezTo>
                    <a:pt x="1306011" y="1825288"/>
                    <a:pt x="1380623" y="1853310"/>
                    <a:pt x="1470632" y="1851731"/>
                  </a:cubicBezTo>
                  <a:cubicBezTo>
                    <a:pt x="1470632" y="1851731"/>
                    <a:pt x="1375886" y="1881199"/>
                    <a:pt x="1337987" y="1879094"/>
                  </a:cubicBezTo>
                  <a:lnTo>
                    <a:pt x="1331095" y="1878426"/>
                  </a:lnTo>
                  <a:lnTo>
                    <a:pt x="1337882" y="1887387"/>
                  </a:lnTo>
                  <a:cubicBezTo>
                    <a:pt x="1419945" y="2013557"/>
                    <a:pt x="2129049" y="1929443"/>
                    <a:pt x="2129049" y="1929443"/>
                  </a:cubicBezTo>
                  <a:cubicBezTo>
                    <a:pt x="2129049" y="1929443"/>
                    <a:pt x="2129049" y="1929443"/>
                    <a:pt x="1413632" y="2169166"/>
                  </a:cubicBezTo>
                  <a:cubicBezTo>
                    <a:pt x="1372338" y="2174818"/>
                    <a:pt x="1335063" y="2177389"/>
                    <a:pt x="1301496" y="2177335"/>
                  </a:cubicBezTo>
                  <a:lnTo>
                    <a:pt x="1281595" y="2175656"/>
                  </a:lnTo>
                  <a:lnTo>
                    <a:pt x="1272759" y="2177928"/>
                  </a:lnTo>
                  <a:cubicBezTo>
                    <a:pt x="1225811" y="2184118"/>
                    <a:pt x="1152027" y="2176826"/>
                    <a:pt x="1063402" y="2155016"/>
                  </a:cubicBezTo>
                  <a:lnTo>
                    <a:pt x="994039" y="2133739"/>
                  </a:lnTo>
                  <a:lnTo>
                    <a:pt x="954380" y="2125140"/>
                  </a:lnTo>
                  <a:cubicBezTo>
                    <a:pt x="795130" y="2082053"/>
                    <a:pt x="625466" y="1978945"/>
                    <a:pt x="485181" y="1869194"/>
                  </a:cubicBezTo>
                  <a:lnTo>
                    <a:pt x="424111" y="1817746"/>
                  </a:lnTo>
                  <a:lnTo>
                    <a:pt x="407264" y="1804650"/>
                  </a:lnTo>
                  <a:lnTo>
                    <a:pt x="400242" y="1797638"/>
                  </a:lnTo>
                  <a:lnTo>
                    <a:pt x="373060" y="1774739"/>
                  </a:lnTo>
                  <a:cubicBezTo>
                    <a:pt x="269990" y="1681147"/>
                    <a:pt x="196858" y="1593878"/>
                    <a:pt x="178723" y="1546546"/>
                  </a:cubicBezTo>
                  <a:cubicBezTo>
                    <a:pt x="92516" y="1378254"/>
                    <a:pt x="0" y="1054291"/>
                    <a:pt x="0" y="780817"/>
                  </a:cubicBezTo>
                  <a:cubicBezTo>
                    <a:pt x="0" y="639609"/>
                    <a:pt x="33412" y="519701"/>
                    <a:pt x="75177" y="424975"/>
                  </a:cubicBezTo>
                  <a:lnTo>
                    <a:pt x="118668" y="339046"/>
                  </a:lnTo>
                  <a:lnTo>
                    <a:pt x="116953" y="341932"/>
                  </a:lnTo>
                  <a:cubicBezTo>
                    <a:pt x="106605" y="360695"/>
                    <a:pt x="98512" y="376484"/>
                    <a:pt x="93993" y="385485"/>
                  </a:cubicBezTo>
                  <a:lnTo>
                    <a:pt x="93509" y="386464"/>
                  </a:lnTo>
                  <a:lnTo>
                    <a:pt x="95671" y="380966"/>
                  </a:lnTo>
                  <a:cubicBezTo>
                    <a:pt x="123713" y="321057"/>
                    <a:pt x="154747" y="273315"/>
                    <a:pt x="182624" y="235436"/>
                  </a:cubicBezTo>
                  <a:cubicBezTo>
                    <a:pt x="241010" y="154155"/>
                    <a:pt x="355019" y="96548"/>
                    <a:pt x="478385" y="56179"/>
                  </a:cubicBezTo>
                  <a:close/>
                  <a:moveTo>
                    <a:pt x="999928" y="0"/>
                  </a:moveTo>
                  <a:lnTo>
                    <a:pt x="1676449" y="525838"/>
                  </a:lnTo>
                  <a:cubicBezTo>
                    <a:pt x="1676449" y="525838"/>
                    <a:pt x="1594394" y="780465"/>
                    <a:pt x="1579666" y="999319"/>
                  </a:cubicBezTo>
                  <a:cubicBezTo>
                    <a:pt x="1570461" y="1136103"/>
                    <a:pt x="1517697" y="1165202"/>
                    <a:pt x="1467605" y="1154947"/>
                  </a:cubicBezTo>
                  <a:lnTo>
                    <a:pt x="1464597" y="1153889"/>
                  </a:lnTo>
                  <a:lnTo>
                    <a:pt x="1452025" y="1125910"/>
                  </a:lnTo>
                  <a:cubicBezTo>
                    <a:pt x="1443951" y="1107940"/>
                    <a:pt x="1434013" y="1085824"/>
                    <a:pt x="1421781" y="1058603"/>
                  </a:cubicBezTo>
                  <a:cubicBezTo>
                    <a:pt x="1421781" y="1058603"/>
                    <a:pt x="1360757" y="999691"/>
                    <a:pt x="1327088" y="961820"/>
                  </a:cubicBezTo>
                  <a:lnTo>
                    <a:pt x="1304643" y="931982"/>
                  </a:lnTo>
                  <a:lnTo>
                    <a:pt x="1303076" y="929526"/>
                  </a:lnTo>
                  <a:cubicBezTo>
                    <a:pt x="1268667" y="875590"/>
                    <a:pt x="1268667" y="875590"/>
                    <a:pt x="1268667" y="875590"/>
                  </a:cubicBezTo>
                  <a:cubicBezTo>
                    <a:pt x="1268667" y="875590"/>
                    <a:pt x="1236457" y="743498"/>
                    <a:pt x="1300274" y="628723"/>
                  </a:cubicBezTo>
                  <a:lnTo>
                    <a:pt x="1307563" y="618378"/>
                  </a:lnTo>
                  <a:lnTo>
                    <a:pt x="1298642" y="596988"/>
                  </a:lnTo>
                  <a:lnTo>
                    <a:pt x="1292154" y="580800"/>
                  </a:lnTo>
                  <a:lnTo>
                    <a:pt x="1285141" y="579133"/>
                  </a:lnTo>
                  <a:cubicBezTo>
                    <a:pt x="1217808" y="547566"/>
                    <a:pt x="1022122" y="492850"/>
                    <a:pt x="1003184" y="372896"/>
                  </a:cubicBezTo>
                  <a:cubicBezTo>
                    <a:pt x="992533" y="305422"/>
                    <a:pt x="984544" y="180018"/>
                    <a:pt x="993448" y="53615"/>
                  </a:cubicBezTo>
                  <a:close/>
                </a:path>
              </a:pathLst>
            </a:custGeom>
            <a:solidFill>
              <a:schemeClr val="bg1"/>
            </a:solidFill>
            <a:ln w="3175" cap="flat">
              <a:noFill/>
              <a:prstDash val="solid"/>
              <a:miter lim="800000"/>
              <a:headEnd/>
              <a:tailEnd/>
            </a:ln>
          </p:spPr>
          <p:txBody>
            <a:bodyPr vert="horz" wrap="square" lIns="91427" tIns="45713" rIns="91427" bIns="45713" numCol="1" anchor="t" anchorCtr="0" compatLnSpc="1">
              <a:prstTxWarp prst="textNoShape">
                <a:avLst/>
              </a:prstTxWarp>
              <a:noAutofit/>
            </a:bodyPr>
            <a:lstStyle/>
            <a:p>
              <a:pPr defTabSz="932563"/>
              <a:endParaRPr lang="en-IN" dirty="0">
                <a:solidFill>
                  <a:srgbClr val="505050"/>
                </a:solidFill>
              </a:endParaRPr>
            </a:p>
          </p:txBody>
        </p:sp>
        <p:sp>
          <p:nvSpPr>
            <p:cNvPr id="11" name="Freeform 10"/>
            <p:cNvSpPr>
              <a:spLocks/>
            </p:cNvSpPr>
            <p:nvPr/>
          </p:nvSpPr>
          <p:spPr bwMode="auto">
            <a:xfrm>
              <a:off x="8766049" y="5124616"/>
              <a:ext cx="603726" cy="434894"/>
            </a:xfrm>
            <a:custGeom>
              <a:avLst/>
              <a:gdLst>
                <a:gd name="connsiteX0" fmla="*/ 3283994 w 3907177"/>
                <a:gd name="connsiteY0" fmla="*/ 2199606 h 3033282"/>
                <a:gd name="connsiteX1" fmla="*/ 3216771 w 3907177"/>
                <a:gd name="connsiteY1" fmla="*/ 2237508 h 3033282"/>
                <a:gd name="connsiteX2" fmla="*/ 3176070 w 3907177"/>
                <a:gd name="connsiteY2" fmla="*/ 2287254 h 3033282"/>
                <a:gd name="connsiteX3" fmla="*/ 3157902 w 3907177"/>
                <a:gd name="connsiteY3" fmla="*/ 2304911 h 3033282"/>
                <a:gd name="connsiteX4" fmla="*/ 3148728 w 3907177"/>
                <a:gd name="connsiteY4" fmla="*/ 2311436 h 3033282"/>
                <a:gd name="connsiteX5" fmla="*/ 3136944 w 3907177"/>
                <a:gd name="connsiteY5" fmla="*/ 2319628 h 3033282"/>
                <a:gd name="connsiteX6" fmla="*/ 3154439 w 3907177"/>
                <a:gd name="connsiteY6" fmla="*/ 2308277 h 3033282"/>
                <a:gd name="connsiteX7" fmla="*/ 3157902 w 3907177"/>
                <a:gd name="connsiteY7" fmla="*/ 2304911 h 3033282"/>
                <a:gd name="connsiteX8" fmla="*/ 3176070 w 3907177"/>
                <a:gd name="connsiteY8" fmla="*/ 2291992 h 3033282"/>
                <a:gd name="connsiteX9" fmla="*/ 3229375 w 3907177"/>
                <a:gd name="connsiteY9" fmla="*/ 2250142 h 3033282"/>
                <a:gd name="connsiteX10" fmla="*/ 3317605 w 3907177"/>
                <a:gd name="connsiteY10" fmla="*/ 2231191 h 3033282"/>
                <a:gd name="connsiteX11" fmla="*/ 3378755 w 3907177"/>
                <a:gd name="connsiteY11" fmla="*/ 2245404 h 3033282"/>
                <a:gd name="connsiteX12" fmla="*/ 3382808 w 3907177"/>
                <a:gd name="connsiteY12" fmla="*/ 2247161 h 3033282"/>
                <a:gd name="connsiteX13" fmla="*/ 3351550 w 3907177"/>
                <a:gd name="connsiteY13" fmla="*/ 2248260 h 3033282"/>
                <a:gd name="connsiteX14" fmla="*/ 3315694 w 3907177"/>
                <a:gd name="connsiteY14" fmla="*/ 2268558 h 3033282"/>
                <a:gd name="connsiteX15" fmla="*/ 3248262 w 3907177"/>
                <a:gd name="connsiteY15" fmla="*/ 2369622 h 3033282"/>
                <a:gd name="connsiteX16" fmla="*/ 3195581 w 3907177"/>
                <a:gd name="connsiteY16" fmla="*/ 2443314 h 3033282"/>
                <a:gd name="connsiteX17" fmla="*/ 3288300 w 3907177"/>
                <a:gd name="connsiteY17" fmla="*/ 2346462 h 3033282"/>
                <a:gd name="connsiteX18" fmla="*/ 3334660 w 3907177"/>
                <a:gd name="connsiteY18" fmla="*/ 2295930 h 3033282"/>
                <a:gd name="connsiteX19" fmla="*/ 3404199 w 3907177"/>
                <a:gd name="connsiteY19" fmla="*/ 2281191 h 3033282"/>
                <a:gd name="connsiteX20" fmla="*/ 3442129 w 3907177"/>
                <a:gd name="connsiteY20" fmla="*/ 2291719 h 3033282"/>
                <a:gd name="connsiteX21" fmla="*/ 3448451 w 3907177"/>
                <a:gd name="connsiteY21" fmla="*/ 2258031 h 3033282"/>
                <a:gd name="connsiteX22" fmla="*/ 3432746 w 3907177"/>
                <a:gd name="connsiteY22" fmla="*/ 2253458 h 3033282"/>
                <a:gd name="connsiteX23" fmla="*/ 3399309 w 3907177"/>
                <a:gd name="connsiteY23" fmla="*/ 2247403 h 3033282"/>
                <a:gd name="connsiteX24" fmla="*/ 3406885 w 3907177"/>
                <a:gd name="connsiteY24" fmla="*/ 2246720 h 3033282"/>
                <a:gd name="connsiteX25" fmla="*/ 3422640 w 3907177"/>
                <a:gd name="connsiteY25" fmla="*/ 2231191 h 3033282"/>
                <a:gd name="connsiteX26" fmla="*/ 3370122 w 3907177"/>
                <a:gd name="connsiteY26" fmla="*/ 2208029 h 3033282"/>
                <a:gd name="connsiteX27" fmla="*/ 3283994 w 3907177"/>
                <a:gd name="connsiteY27" fmla="*/ 2199606 h 3033282"/>
                <a:gd name="connsiteX28" fmla="*/ 3868985 w 3907177"/>
                <a:gd name="connsiteY28" fmla="*/ 2136388 h 3033282"/>
                <a:gd name="connsiteX29" fmla="*/ 3734396 w 3907177"/>
                <a:gd name="connsiteY29" fmla="*/ 2199444 h 3033282"/>
                <a:gd name="connsiteX30" fmla="*/ 3559852 w 3907177"/>
                <a:gd name="connsiteY30" fmla="*/ 2182629 h 3033282"/>
                <a:gd name="connsiteX31" fmla="*/ 3641867 w 3907177"/>
                <a:gd name="connsiteY31" fmla="*/ 2241481 h 3033282"/>
                <a:gd name="connsiteX32" fmla="*/ 3702852 w 3907177"/>
                <a:gd name="connsiteY32" fmla="*/ 2239379 h 3033282"/>
                <a:gd name="connsiteX33" fmla="*/ 3831132 w 3907177"/>
                <a:gd name="connsiteY33" fmla="*/ 2178425 h 3033282"/>
                <a:gd name="connsiteX34" fmla="*/ 3868985 w 3907177"/>
                <a:gd name="connsiteY34" fmla="*/ 2136388 h 3033282"/>
                <a:gd name="connsiteX35" fmla="*/ 3385344 w 3907177"/>
                <a:gd name="connsiteY35" fmla="*/ 2089937 h 3033282"/>
                <a:gd name="connsiteX36" fmla="*/ 3403807 w 3907177"/>
                <a:gd name="connsiteY36" fmla="*/ 2092045 h 3033282"/>
                <a:gd name="connsiteX37" fmla="*/ 3420687 w 3907177"/>
                <a:gd name="connsiteY37" fmla="*/ 2119439 h 3033282"/>
                <a:gd name="connsiteX38" fmla="*/ 3410137 w 3907177"/>
                <a:gd name="connsiteY38" fmla="*/ 2151048 h 3033282"/>
                <a:gd name="connsiteX39" fmla="*/ 3380596 w 3907177"/>
                <a:gd name="connsiteY39" fmla="*/ 2144726 h 3033282"/>
                <a:gd name="connsiteX40" fmla="*/ 3353166 w 3907177"/>
                <a:gd name="connsiteY40" fmla="*/ 2146834 h 3033282"/>
                <a:gd name="connsiteX41" fmla="*/ 3353166 w 3907177"/>
                <a:gd name="connsiteY41" fmla="*/ 2113117 h 3033282"/>
                <a:gd name="connsiteX42" fmla="*/ 3370046 w 3907177"/>
                <a:gd name="connsiteY42" fmla="*/ 2094152 h 3033282"/>
                <a:gd name="connsiteX43" fmla="*/ 3385344 w 3907177"/>
                <a:gd name="connsiteY43" fmla="*/ 2089937 h 3033282"/>
                <a:gd name="connsiteX44" fmla="*/ 2921466 w 3907177"/>
                <a:gd name="connsiteY44" fmla="*/ 1940074 h 3033282"/>
                <a:gd name="connsiteX45" fmla="*/ 2876044 w 3907177"/>
                <a:gd name="connsiteY45" fmla="*/ 1945069 h 3033282"/>
                <a:gd name="connsiteX46" fmla="*/ 2796228 w 3907177"/>
                <a:gd name="connsiteY46" fmla="*/ 1980818 h 3033282"/>
                <a:gd name="connsiteX47" fmla="*/ 2716411 w 3907177"/>
                <a:gd name="connsiteY47" fmla="*/ 2018670 h 3033282"/>
                <a:gd name="connsiteX48" fmla="*/ 2773123 w 3907177"/>
                <a:gd name="connsiteY48" fmla="*/ 2014464 h 3033282"/>
                <a:gd name="connsiteX49" fmla="*/ 2813031 w 3907177"/>
                <a:gd name="connsiteY49" fmla="*/ 2008155 h 3033282"/>
                <a:gd name="connsiteX50" fmla="*/ 2810931 w 3907177"/>
                <a:gd name="connsiteY50" fmla="*/ 2075448 h 3033282"/>
                <a:gd name="connsiteX51" fmla="*/ 2825634 w 3907177"/>
                <a:gd name="connsiteY51" fmla="*/ 2117505 h 3033282"/>
                <a:gd name="connsiteX52" fmla="*/ 2817232 w 3907177"/>
                <a:gd name="connsiteY52" fmla="*/ 2123814 h 3033282"/>
                <a:gd name="connsiteX53" fmla="*/ 2773123 w 3907177"/>
                <a:gd name="connsiteY53" fmla="*/ 2157460 h 3033282"/>
                <a:gd name="connsiteX54" fmla="*/ 2848738 w 3907177"/>
                <a:gd name="connsiteY54" fmla="*/ 2125917 h 3033282"/>
                <a:gd name="connsiteX55" fmla="*/ 2941157 w 3907177"/>
                <a:gd name="connsiteY55" fmla="*/ 2104888 h 3033282"/>
                <a:gd name="connsiteX56" fmla="*/ 3111292 w 3907177"/>
                <a:gd name="connsiteY56" fmla="*/ 2106991 h 3033282"/>
                <a:gd name="connsiteX57" fmla="*/ 3056681 w 3907177"/>
                <a:gd name="connsiteY57" fmla="*/ 2085962 h 3033282"/>
                <a:gd name="connsiteX58" fmla="*/ 3016773 w 3907177"/>
                <a:gd name="connsiteY58" fmla="*/ 2081756 h 3033282"/>
                <a:gd name="connsiteX59" fmla="*/ 3023074 w 3907177"/>
                <a:gd name="connsiteY59" fmla="*/ 2027081 h 3033282"/>
                <a:gd name="connsiteX60" fmla="*/ 2995769 w 3907177"/>
                <a:gd name="connsiteY60" fmla="*/ 1970303 h 3033282"/>
                <a:gd name="connsiteX61" fmla="*/ 3018873 w 3907177"/>
                <a:gd name="connsiteY61" fmla="*/ 1966098 h 3033282"/>
                <a:gd name="connsiteX62" fmla="*/ 3065083 w 3907177"/>
                <a:gd name="connsiteY62" fmla="*/ 1957686 h 3033282"/>
                <a:gd name="connsiteX63" fmla="*/ 2968463 w 3907177"/>
                <a:gd name="connsiteY63" fmla="*/ 1942966 h 3033282"/>
                <a:gd name="connsiteX64" fmla="*/ 2921466 w 3907177"/>
                <a:gd name="connsiteY64" fmla="*/ 1940074 h 3033282"/>
                <a:gd name="connsiteX65" fmla="*/ 2882143 w 3907177"/>
                <a:gd name="connsiteY65" fmla="*/ 1689578 h 3033282"/>
                <a:gd name="connsiteX66" fmla="*/ 2779009 w 3907177"/>
                <a:gd name="connsiteY66" fmla="*/ 1700880 h 3033282"/>
                <a:gd name="connsiteX67" fmla="*/ 2720075 w 3907177"/>
                <a:gd name="connsiteY67" fmla="*/ 1810222 h 3033282"/>
                <a:gd name="connsiteX68" fmla="*/ 2806371 w 3907177"/>
                <a:gd name="connsiteY68" fmla="*/ 1730318 h 3033282"/>
                <a:gd name="connsiteX69" fmla="*/ 2953705 w 3907177"/>
                <a:gd name="connsiteY69" fmla="*/ 1692469 h 3033282"/>
                <a:gd name="connsiteX70" fmla="*/ 2882143 w 3907177"/>
                <a:gd name="connsiteY70" fmla="*/ 1689578 h 3033282"/>
                <a:gd name="connsiteX71" fmla="*/ 2751741 w 3907177"/>
                <a:gd name="connsiteY71" fmla="*/ 1152523 h 3033282"/>
                <a:gd name="connsiteX72" fmla="*/ 2752273 w 3907177"/>
                <a:gd name="connsiteY72" fmla="*/ 1154187 h 3033282"/>
                <a:gd name="connsiteX73" fmla="*/ 2764036 w 3907177"/>
                <a:gd name="connsiteY73" fmla="*/ 1192874 h 3033282"/>
                <a:gd name="connsiteX74" fmla="*/ 2787833 w 3907177"/>
                <a:gd name="connsiteY74" fmla="*/ 1274009 h 3033282"/>
                <a:gd name="connsiteX75" fmla="*/ 2819472 w 3907177"/>
                <a:gd name="connsiteY75" fmla="*/ 1283014 h 3033282"/>
                <a:gd name="connsiteX76" fmla="*/ 2820261 w 3907177"/>
                <a:gd name="connsiteY76" fmla="*/ 1283258 h 3033282"/>
                <a:gd name="connsiteX77" fmla="*/ 2825890 w 3907177"/>
                <a:gd name="connsiteY77" fmla="*/ 1283302 h 3033282"/>
                <a:gd name="connsiteX78" fmla="*/ 2903747 w 3907177"/>
                <a:gd name="connsiteY78" fmla="*/ 1291542 h 3033282"/>
                <a:gd name="connsiteX79" fmla="*/ 2899550 w 3907177"/>
                <a:gd name="connsiteY79" fmla="*/ 1288295 h 3033282"/>
                <a:gd name="connsiteX80" fmla="*/ 2806596 w 3907177"/>
                <a:gd name="connsiteY80" fmla="*/ 1216396 h 3033282"/>
                <a:gd name="connsiteX81" fmla="*/ 2775061 w 3907177"/>
                <a:gd name="connsiteY81" fmla="*/ 1179930 h 3033282"/>
                <a:gd name="connsiteX82" fmla="*/ 1695768 w 3907177"/>
                <a:gd name="connsiteY82" fmla="*/ 862876 h 3033282"/>
                <a:gd name="connsiteX83" fmla="*/ 2078780 w 3907177"/>
                <a:gd name="connsiteY83" fmla="*/ 919680 h 3033282"/>
                <a:gd name="connsiteX84" fmla="*/ 2177689 w 3907177"/>
                <a:gd name="connsiteY84" fmla="*/ 938615 h 3033282"/>
                <a:gd name="connsiteX85" fmla="*/ 2274495 w 3907177"/>
                <a:gd name="connsiteY85" fmla="*/ 997523 h 3033282"/>
                <a:gd name="connsiteX86" fmla="*/ 2192421 w 3907177"/>
                <a:gd name="connsiteY86" fmla="*/ 984900 h 3033282"/>
                <a:gd name="connsiteX87" fmla="*/ 2082989 w 3907177"/>
                <a:gd name="connsiteY87" fmla="*/ 1031185 h 3033282"/>
                <a:gd name="connsiteX88" fmla="*/ 2013542 w 3907177"/>
                <a:gd name="connsiteY88" fmla="*/ 1064846 h 3033282"/>
                <a:gd name="connsiteX89" fmla="*/ 2177689 w 3907177"/>
                <a:gd name="connsiteY89" fmla="*/ 1060639 h 3033282"/>
                <a:gd name="connsiteX90" fmla="*/ 2320793 w 3907177"/>
                <a:gd name="connsiteY90" fmla="*/ 1102716 h 3033282"/>
                <a:gd name="connsiteX91" fmla="*/ 2402867 w 3907177"/>
                <a:gd name="connsiteY91" fmla="*/ 1193182 h 3033282"/>
                <a:gd name="connsiteX92" fmla="*/ 2477977 w 3907177"/>
                <a:gd name="connsiteY92" fmla="*/ 1304520 h 3033282"/>
                <a:gd name="connsiteX93" fmla="*/ 2495231 w 3907177"/>
                <a:gd name="connsiteY93" fmla="*/ 1302276 h 3033282"/>
                <a:gd name="connsiteX94" fmla="*/ 2479203 w 3907177"/>
                <a:gd name="connsiteY94" fmla="*/ 1263722 h 3033282"/>
                <a:gd name="connsiteX95" fmla="*/ 2352360 w 3907177"/>
                <a:gd name="connsiteY95" fmla="*/ 974380 h 3033282"/>
                <a:gd name="connsiteX96" fmla="*/ 2194525 w 3907177"/>
                <a:gd name="connsiteY96" fmla="*/ 875499 h 3033282"/>
                <a:gd name="connsiteX97" fmla="*/ 1695768 w 3907177"/>
                <a:gd name="connsiteY97" fmla="*/ 862876 h 3033282"/>
                <a:gd name="connsiteX98" fmla="*/ 2884074 w 3907177"/>
                <a:gd name="connsiteY98" fmla="*/ 435929 h 3033282"/>
                <a:gd name="connsiteX99" fmla="*/ 2987291 w 3907177"/>
                <a:gd name="connsiteY99" fmla="*/ 631716 h 3033282"/>
                <a:gd name="connsiteX100" fmla="*/ 3130531 w 3907177"/>
                <a:gd name="connsiteY100" fmla="*/ 1008552 h 3033282"/>
                <a:gd name="connsiteX101" fmla="*/ 3063124 w 3907177"/>
                <a:gd name="connsiteY101" fmla="*/ 682241 h 3033282"/>
                <a:gd name="connsiteX102" fmla="*/ 2970440 w 3907177"/>
                <a:gd name="connsiteY102" fmla="*/ 520138 h 3033282"/>
                <a:gd name="connsiteX103" fmla="*/ 2884074 w 3907177"/>
                <a:gd name="connsiteY103" fmla="*/ 435929 h 3033282"/>
                <a:gd name="connsiteX104" fmla="*/ 990408 w 3907177"/>
                <a:gd name="connsiteY104" fmla="*/ 698 h 3033282"/>
                <a:gd name="connsiteX105" fmla="*/ 1039550 w 3907177"/>
                <a:gd name="connsiteY105" fmla="*/ 863 h 3033282"/>
                <a:gd name="connsiteX106" fmla="*/ 1348803 w 3907177"/>
                <a:gd name="connsiteY106" fmla="*/ 72387 h 3033282"/>
                <a:gd name="connsiteX107" fmla="*/ 1737998 w 3907177"/>
                <a:gd name="connsiteY107" fmla="*/ 232264 h 3033282"/>
                <a:gd name="connsiteX108" fmla="*/ 2005176 w 3907177"/>
                <a:gd name="connsiteY108" fmla="*/ 371104 h 3033282"/>
                <a:gd name="connsiteX109" fmla="*/ 2203455 w 3907177"/>
                <a:gd name="connsiteY109" fmla="*/ 477601 h 3033282"/>
                <a:gd name="connsiteX110" fmla="*/ 2296994 w 3907177"/>
                <a:gd name="connsiteY110" fmla="*/ 530121 h 3033282"/>
                <a:gd name="connsiteX111" fmla="*/ 2323986 w 3907177"/>
                <a:gd name="connsiteY111" fmla="*/ 546882 h 3033282"/>
                <a:gd name="connsiteX112" fmla="*/ 2357160 w 3907177"/>
                <a:gd name="connsiteY112" fmla="*/ 567482 h 3033282"/>
                <a:gd name="connsiteX113" fmla="*/ 2404890 w 3907177"/>
                <a:gd name="connsiteY113" fmla="*/ 598298 h 3033282"/>
                <a:gd name="connsiteX114" fmla="*/ 2415440 w 3907177"/>
                <a:gd name="connsiteY114" fmla="*/ 605928 h 3033282"/>
                <a:gd name="connsiteX115" fmla="*/ 2362991 w 3907177"/>
                <a:gd name="connsiteY115" fmla="*/ 493093 h 3033282"/>
                <a:gd name="connsiteX116" fmla="*/ 2329266 w 3907177"/>
                <a:gd name="connsiteY116" fmla="*/ 483333 h 3033282"/>
                <a:gd name="connsiteX117" fmla="*/ 2307060 w 3907177"/>
                <a:gd name="connsiteY117" fmla="*/ 476906 h 3033282"/>
                <a:gd name="connsiteX118" fmla="*/ 2313198 w 3907177"/>
                <a:gd name="connsiteY118" fmla="*/ 470584 h 3033282"/>
                <a:gd name="connsiteX119" fmla="*/ 2460566 w 3907177"/>
                <a:gd name="connsiteY119" fmla="*/ 333037 h 3033282"/>
                <a:gd name="connsiteX120" fmla="*/ 2482676 w 3907177"/>
                <a:gd name="connsiteY120" fmla="*/ 317005 h 3033282"/>
                <a:gd name="connsiteX121" fmla="*/ 2522361 w 3907177"/>
                <a:gd name="connsiteY121" fmla="*/ 296868 h 3033282"/>
                <a:gd name="connsiteX122" fmla="*/ 2554579 w 3907177"/>
                <a:gd name="connsiteY122" fmla="*/ 283748 h 3033282"/>
                <a:gd name="connsiteX123" fmla="*/ 2694384 w 3907177"/>
                <a:gd name="connsiteY123" fmla="*/ 254812 h 3033282"/>
                <a:gd name="connsiteX124" fmla="*/ 2798186 w 3907177"/>
                <a:gd name="connsiteY124" fmla="*/ 277829 h 3033282"/>
                <a:gd name="connsiteX125" fmla="*/ 2857052 w 3907177"/>
                <a:gd name="connsiteY125" fmla="*/ 260994 h 3033282"/>
                <a:gd name="connsiteX126" fmla="*/ 2861191 w 3907177"/>
                <a:gd name="connsiteY126" fmla="*/ 261705 h 3033282"/>
                <a:gd name="connsiteX127" fmla="*/ 2866568 w 3907177"/>
                <a:gd name="connsiteY127" fmla="*/ 262766 h 3033282"/>
                <a:gd name="connsiteX128" fmla="*/ 2867847 w 3907177"/>
                <a:gd name="connsiteY128" fmla="*/ 263215 h 3033282"/>
                <a:gd name="connsiteX129" fmla="*/ 2874182 w 3907177"/>
                <a:gd name="connsiteY129" fmla="*/ 265939 h 3033282"/>
                <a:gd name="connsiteX130" fmla="*/ 2878772 w 3907177"/>
                <a:gd name="connsiteY130" fmla="*/ 265783 h 3033282"/>
                <a:gd name="connsiteX131" fmla="*/ 2879970 w 3907177"/>
                <a:gd name="connsiteY131" fmla="*/ 265863 h 3033282"/>
                <a:gd name="connsiteX132" fmla="*/ 2909084 w 3907177"/>
                <a:gd name="connsiteY132" fmla="*/ 273357 h 3033282"/>
                <a:gd name="connsiteX133" fmla="*/ 2989498 w 3907177"/>
                <a:gd name="connsiteY133" fmla="*/ 315709 h 3033282"/>
                <a:gd name="connsiteX134" fmla="*/ 3365815 w 3907177"/>
                <a:gd name="connsiteY134" fmla="*/ 925987 h 3033282"/>
                <a:gd name="connsiteX135" fmla="*/ 3233368 w 3907177"/>
                <a:gd name="connsiteY135" fmla="*/ 1376331 h 3033282"/>
                <a:gd name="connsiteX136" fmla="*/ 3239761 w 3907177"/>
                <a:gd name="connsiteY136" fmla="*/ 1410216 h 3033282"/>
                <a:gd name="connsiteX137" fmla="*/ 3243622 w 3907177"/>
                <a:gd name="connsiteY137" fmla="*/ 1426604 h 3033282"/>
                <a:gd name="connsiteX138" fmla="*/ 3302854 w 3907177"/>
                <a:gd name="connsiteY138" fmla="*/ 1472111 h 3033282"/>
                <a:gd name="connsiteX139" fmla="*/ 3442037 w 3907177"/>
                <a:gd name="connsiteY139" fmla="*/ 1705090 h 3033282"/>
                <a:gd name="connsiteX140" fmla="*/ 3433973 w 3907177"/>
                <a:gd name="connsiteY140" fmla="*/ 1732860 h 3033282"/>
                <a:gd name="connsiteX141" fmla="*/ 3404867 w 3907177"/>
                <a:gd name="connsiteY141" fmla="*/ 1673697 h 3033282"/>
                <a:gd name="connsiteX142" fmla="*/ 3388345 w 3907177"/>
                <a:gd name="connsiteY142" fmla="*/ 1639131 h 3033282"/>
                <a:gd name="connsiteX143" fmla="*/ 3377441 w 3907177"/>
                <a:gd name="connsiteY143" fmla="*/ 1616053 h 3033282"/>
                <a:gd name="connsiteX144" fmla="*/ 3359581 w 3907177"/>
                <a:gd name="connsiteY144" fmla="*/ 1565598 h 3033282"/>
                <a:gd name="connsiteX145" fmla="*/ 3361687 w 3907177"/>
                <a:gd name="connsiteY145" fmla="*/ 1582431 h 3033282"/>
                <a:gd name="connsiteX146" fmla="*/ 3374588 w 3907177"/>
                <a:gd name="connsiteY146" fmla="*/ 1610015 h 3033282"/>
                <a:gd name="connsiteX147" fmla="*/ 3377441 w 3907177"/>
                <a:gd name="connsiteY147" fmla="*/ 1616053 h 3033282"/>
                <a:gd name="connsiteX148" fmla="*/ 3442901 w 3907177"/>
                <a:gd name="connsiteY148" fmla="*/ 1800978 h 3033282"/>
                <a:gd name="connsiteX149" fmla="*/ 3440408 w 3907177"/>
                <a:gd name="connsiteY149" fmla="*/ 1796829 h 3033282"/>
                <a:gd name="connsiteX150" fmla="*/ 3433154 w 3907177"/>
                <a:gd name="connsiteY150" fmla="*/ 1784752 h 3033282"/>
                <a:gd name="connsiteX151" fmla="*/ 3397602 w 3907177"/>
                <a:gd name="connsiteY151" fmla="*/ 1761774 h 3033282"/>
                <a:gd name="connsiteX152" fmla="*/ 3349501 w 3907177"/>
                <a:gd name="connsiteY152" fmla="*/ 1755507 h 3033282"/>
                <a:gd name="connsiteX153" fmla="*/ 3395510 w 3907177"/>
                <a:gd name="connsiteY153" fmla="*/ 1772218 h 3033282"/>
                <a:gd name="connsiteX154" fmla="*/ 3439918 w 3907177"/>
                <a:gd name="connsiteY154" fmla="*/ 1800713 h 3033282"/>
                <a:gd name="connsiteX155" fmla="*/ 3444055 w 3907177"/>
                <a:gd name="connsiteY155" fmla="*/ 1804238 h 3033282"/>
                <a:gd name="connsiteX156" fmla="*/ 3555468 w 3907177"/>
                <a:gd name="connsiteY156" fmla="*/ 2118980 h 3033282"/>
                <a:gd name="connsiteX157" fmla="*/ 3553362 w 3907177"/>
                <a:gd name="connsiteY157" fmla="*/ 2091890 h 3033282"/>
                <a:gd name="connsiteX158" fmla="*/ 3553487 w 3907177"/>
                <a:gd name="connsiteY158" fmla="*/ 2080908 h 3033282"/>
                <a:gd name="connsiteX159" fmla="*/ 3554536 w 3907177"/>
                <a:gd name="connsiteY159" fmla="*/ 2083695 h 3033282"/>
                <a:gd name="connsiteX160" fmla="*/ 3570142 w 3907177"/>
                <a:gd name="connsiteY160" fmla="*/ 2125146 h 3033282"/>
                <a:gd name="connsiteX161" fmla="*/ 3570375 w 3907177"/>
                <a:gd name="connsiteY161" fmla="*/ 2125765 h 3033282"/>
                <a:gd name="connsiteX162" fmla="*/ 3570326 w 3907177"/>
                <a:gd name="connsiteY162" fmla="*/ 2125774 h 3033282"/>
                <a:gd name="connsiteX163" fmla="*/ 3524755 w 3907177"/>
                <a:gd name="connsiteY163" fmla="*/ 2128437 h 3033282"/>
                <a:gd name="connsiteX164" fmla="*/ 3520991 w 3907177"/>
                <a:gd name="connsiteY164" fmla="*/ 2130652 h 3033282"/>
                <a:gd name="connsiteX165" fmla="*/ 3519898 w 3907177"/>
                <a:gd name="connsiteY165" fmla="*/ 2125754 h 3033282"/>
                <a:gd name="connsiteX166" fmla="*/ 3513061 w 3907177"/>
                <a:gd name="connsiteY166" fmla="*/ 2102599 h 3033282"/>
                <a:gd name="connsiteX167" fmla="*/ 3485716 w 3907177"/>
                <a:gd name="connsiteY167" fmla="*/ 2058392 h 3033282"/>
                <a:gd name="connsiteX168" fmla="*/ 3422611 w 3907177"/>
                <a:gd name="connsiteY168" fmla="*/ 2039446 h 3033282"/>
                <a:gd name="connsiteX169" fmla="*/ 3384747 w 3907177"/>
                <a:gd name="connsiteY169" fmla="*/ 2043657 h 3033282"/>
                <a:gd name="connsiteX170" fmla="*/ 3334263 w 3907177"/>
                <a:gd name="connsiteY170" fmla="*/ 2031026 h 3033282"/>
                <a:gd name="connsiteX171" fmla="*/ 3378437 w 3907177"/>
                <a:gd name="connsiteY171" fmla="*/ 2058392 h 3033282"/>
                <a:gd name="connsiteX172" fmla="*/ 3357402 w 3907177"/>
                <a:gd name="connsiteY172" fmla="*/ 2092073 h 3033282"/>
                <a:gd name="connsiteX173" fmla="*/ 3351091 w 3907177"/>
                <a:gd name="connsiteY173" fmla="*/ 2140490 h 3033282"/>
                <a:gd name="connsiteX174" fmla="*/ 3317435 w 3907177"/>
                <a:gd name="connsiteY174" fmla="*/ 2140490 h 3033282"/>
                <a:gd name="connsiteX175" fmla="*/ 3359505 w 3907177"/>
                <a:gd name="connsiteY175" fmla="*/ 2155225 h 3033282"/>
                <a:gd name="connsiteX176" fmla="*/ 3416300 w 3907177"/>
                <a:gd name="connsiteY176" fmla="*/ 2180486 h 3033282"/>
                <a:gd name="connsiteX177" fmla="*/ 3468953 w 3907177"/>
                <a:gd name="connsiteY177" fmla="*/ 2204760 h 3033282"/>
                <a:gd name="connsiteX178" fmla="*/ 3471183 w 3907177"/>
                <a:gd name="connsiteY178" fmla="*/ 2205864 h 3033282"/>
                <a:gd name="connsiteX179" fmla="*/ 3465112 w 3907177"/>
                <a:gd name="connsiteY179" fmla="*/ 2222558 h 3033282"/>
                <a:gd name="connsiteX180" fmla="*/ 3404088 w 3907177"/>
                <a:gd name="connsiteY180" fmla="*/ 2397188 h 3033282"/>
                <a:gd name="connsiteX181" fmla="*/ 3303083 w 3907177"/>
                <a:gd name="connsiteY181" fmla="*/ 2544467 h 3033282"/>
                <a:gd name="connsiteX182" fmla="*/ 3395671 w 3907177"/>
                <a:gd name="connsiteY182" fmla="*/ 2456100 h 3033282"/>
                <a:gd name="connsiteX183" fmla="*/ 3450382 w 3907177"/>
                <a:gd name="connsiteY183" fmla="*/ 2386668 h 3033282"/>
                <a:gd name="connsiteX184" fmla="*/ 3526136 w 3907177"/>
                <a:gd name="connsiteY184" fmla="*/ 2184686 h 3033282"/>
                <a:gd name="connsiteX185" fmla="*/ 3618725 w 3907177"/>
                <a:gd name="connsiteY185" fmla="*/ 2163646 h 3033282"/>
                <a:gd name="connsiteX186" fmla="*/ 3751294 w 3907177"/>
                <a:gd name="connsiteY186" fmla="*/ 2136294 h 3033282"/>
                <a:gd name="connsiteX187" fmla="*/ 3799430 w 3907177"/>
                <a:gd name="connsiteY187" fmla="*/ 2104735 h 3033282"/>
                <a:gd name="connsiteX188" fmla="*/ 3810437 w 3907177"/>
                <a:gd name="connsiteY188" fmla="*/ 2099831 h 3033282"/>
                <a:gd name="connsiteX189" fmla="*/ 3824461 w 3907177"/>
                <a:gd name="connsiteY189" fmla="*/ 2097367 h 3033282"/>
                <a:gd name="connsiteX190" fmla="*/ 3829342 w 3907177"/>
                <a:gd name="connsiteY190" fmla="*/ 2096510 h 3033282"/>
                <a:gd name="connsiteX191" fmla="*/ 3845987 w 3907177"/>
                <a:gd name="connsiteY191" fmla="*/ 2098423 h 3033282"/>
                <a:gd name="connsiteX192" fmla="*/ 3904907 w 3907177"/>
                <a:gd name="connsiteY192" fmla="*/ 2180478 h 3033282"/>
                <a:gd name="connsiteX193" fmla="*/ 3885968 w 3907177"/>
                <a:gd name="connsiteY193" fmla="*/ 2315133 h 3033282"/>
                <a:gd name="connsiteX194" fmla="*/ 3884225 w 3907177"/>
                <a:gd name="connsiteY194" fmla="*/ 2328571 h 3033282"/>
                <a:gd name="connsiteX195" fmla="*/ 3881324 w 3907177"/>
                <a:gd name="connsiteY195" fmla="*/ 2344937 h 3033282"/>
                <a:gd name="connsiteX196" fmla="*/ 3878738 w 3907177"/>
                <a:gd name="connsiteY196" fmla="*/ 2354578 h 3033282"/>
                <a:gd name="connsiteX197" fmla="*/ 3857107 w 3907177"/>
                <a:gd name="connsiteY197" fmla="*/ 2435219 h 3033282"/>
                <a:gd name="connsiteX198" fmla="*/ 3839183 w 3907177"/>
                <a:gd name="connsiteY198" fmla="*/ 2502042 h 3033282"/>
                <a:gd name="connsiteX199" fmla="*/ 3806236 w 3907177"/>
                <a:gd name="connsiteY199" fmla="*/ 2584501 h 3033282"/>
                <a:gd name="connsiteX200" fmla="*/ 3612412 w 3907177"/>
                <a:gd name="connsiteY200" fmla="*/ 2876897 h 3033282"/>
                <a:gd name="connsiteX201" fmla="*/ 3004275 w 3907177"/>
                <a:gd name="connsiteY201" fmla="*/ 2912665 h 3033282"/>
                <a:gd name="connsiteX202" fmla="*/ 2812785 w 3907177"/>
                <a:gd name="connsiteY202" fmla="*/ 2759074 h 3033282"/>
                <a:gd name="connsiteX203" fmla="*/ 2726510 w 3907177"/>
                <a:gd name="connsiteY203" fmla="*/ 2651771 h 3033282"/>
                <a:gd name="connsiteX204" fmla="*/ 2722301 w 3907177"/>
                <a:gd name="connsiteY204" fmla="*/ 2655979 h 3033282"/>
                <a:gd name="connsiteX205" fmla="*/ 2686529 w 3907177"/>
                <a:gd name="connsiteY205" fmla="*/ 2750658 h 3033282"/>
                <a:gd name="connsiteX206" fmla="*/ 2646547 w 3907177"/>
                <a:gd name="connsiteY206" fmla="*/ 2799050 h 3033282"/>
                <a:gd name="connsiteX207" fmla="*/ 2593940 w 3907177"/>
                <a:gd name="connsiteY207" fmla="*/ 2887417 h 3033282"/>
                <a:gd name="connsiteX208" fmla="*/ 2606566 w 3907177"/>
                <a:gd name="connsiteY208" fmla="*/ 2963160 h 3033282"/>
                <a:gd name="connsiteX209" fmla="*/ 2724406 w 3907177"/>
                <a:gd name="connsiteY209" fmla="*/ 3001032 h 3033282"/>
                <a:gd name="connsiteX210" fmla="*/ 2614983 w 3907177"/>
                <a:gd name="connsiteY210" fmla="*/ 2916873 h 3033282"/>
                <a:gd name="connsiteX211" fmla="*/ 2636026 w 3907177"/>
                <a:gd name="connsiteY211" fmla="*/ 2931601 h 3033282"/>
                <a:gd name="connsiteX212" fmla="*/ 2741240 w 3907177"/>
                <a:gd name="connsiteY212" fmla="*/ 2975784 h 3033282"/>
                <a:gd name="connsiteX213" fmla="*/ 2823307 w 3907177"/>
                <a:gd name="connsiteY213" fmla="*/ 2935809 h 3033282"/>
                <a:gd name="connsiteX214" fmla="*/ 2869601 w 3907177"/>
                <a:gd name="connsiteY214" fmla="*/ 2874793 h 3033282"/>
                <a:gd name="connsiteX215" fmla="*/ 2909582 w 3907177"/>
                <a:gd name="connsiteY215" fmla="*/ 2914769 h 3033282"/>
                <a:gd name="connsiteX216" fmla="*/ 2804368 w 3907177"/>
                <a:gd name="connsiteY216" fmla="*/ 3009448 h 3033282"/>
                <a:gd name="connsiteX217" fmla="*/ 2631817 w 3907177"/>
                <a:gd name="connsiteY217" fmla="*/ 3019968 h 3033282"/>
                <a:gd name="connsiteX218" fmla="*/ 2592812 w 3907177"/>
                <a:gd name="connsiteY218" fmla="*/ 2997729 h 3033282"/>
                <a:gd name="connsiteX219" fmla="*/ 2571463 w 3907177"/>
                <a:gd name="connsiteY219" fmla="*/ 2978979 h 3033282"/>
                <a:gd name="connsiteX220" fmla="*/ 2569646 w 3907177"/>
                <a:gd name="connsiteY220" fmla="*/ 2977384 h 3033282"/>
                <a:gd name="connsiteX221" fmla="*/ 2550477 w 3907177"/>
                <a:gd name="connsiteY221" fmla="*/ 2953365 h 3033282"/>
                <a:gd name="connsiteX222" fmla="*/ 2543509 w 3907177"/>
                <a:gd name="connsiteY222" fmla="*/ 2942341 h 3033282"/>
                <a:gd name="connsiteX223" fmla="*/ 2527951 w 3907177"/>
                <a:gd name="connsiteY223" fmla="*/ 2910199 h 3033282"/>
                <a:gd name="connsiteX224" fmla="*/ 2522395 w 3907177"/>
                <a:gd name="connsiteY224" fmla="*/ 2893729 h 3033282"/>
                <a:gd name="connsiteX225" fmla="*/ 2457162 w 3907177"/>
                <a:gd name="connsiteY225" fmla="*/ 2748554 h 3033282"/>
                <a:gd name="connsiteX226" fmla="*/ 2362469 w 3907177"/>
                <a:gd name="connsiteY226" fmla="*/ 2651771 h 3033282"/>
                <a:gd name="connsiteX227" fmla="*/ 2340024 w 3907177"/>
                <a:gd name="connsiteY227" fmla="*/ 2621933 h 3033282"/>
                <a:gd name="connsiteX228" fmla="*/ 2338457 w 3907177"/>
                <a:gd name="connsiteY228" fmla="*/ 2619477 h 3033282"/>
                <a:gd name="connsiteX229" fmla="*/ 2304048 w 3907177"/>
                <a:gd name="connsiteY229" fmla="*/ 2565541 h 3033282"/>
                <a:gd name="connsiteX230" fmla="*/ 2335655 w 3907177"/>
                <a:gd name="connsiteY230" fmla="*/ 2318674 h 3033282"/>
                <a:gd name="connsiteX231" fmla="*/ 2366996 w 3907177"/>
                <a:gd name="connsiteY231" fmla="*/ 2274192 h 3033282"/>
                <a:gd name="connsiteX232" fmla="*/ 2347572 w 3907177"/>
                <a:gd name="connsiteY232" fmla="*/ 2275513 h 3033282"/>
                <a:gd name="connsiteX233" fmla="*/ 2320522 w 3907177"/>
                <a:gd name="connsiteY233" fmla="*/ 2269084 h 3033282"/>
                <a:gd name="connsiteX234" fmla="*/ 2038565 w 3907177"/>
                <a:gd name="connsiteY234" fmla="*/ 2062847 h 3033282"/>
                <a:gd name="connsiteX235" fmla="*/ 2043892 w 3907177"/>
                <a:gd name="connsiteY235" fmla="*/ 1618938 h 3033282"/>
                <a:gd name="connsiteX236" fmla="*/ 2058099 w 3907177"/>
                <a:gd name="connsiteY236" fmla="*/ 1557525 h 3033282"/>
                <a:gd name="connsiteX237" fmla="*/ 2055755 w 3907177"/>
                <a:gd name="connsiteY237" fmla="*/ 1558228 h 3033282"/>
                <a:gd name="connsiteX238" fmla="*/ 2050316 w 3907177"/>
                <a:gd name="connsiteY238" fmla="*/ 1559430 h 3033282"/>
                <a:gd name="connsiteX239" fmla="*/ 1525518 w 3907177"/>
                <a:gd name="connsiteY239" fmla="*/ 1690090 h 3033282"/>
                <a:gd name="connsiteX240" fmla="*/ 946985 w 3907177"/>
                <a:gd name="connsiteY240" fmla="*/ 1875211 h 3033282"/>
                <a:gd name="connsiteX241" fmla="*/ 559893 w 3907177"/>
                <a:gd name="connsiteY241" fmla="*/ 1858382 h 3033282"/>
                <a:gd name="connsiteX242" fmla="*/ 412630 w 3907177"/>
                <a:gd name="connsiteY242" fmla="*/ 1498659 h 3033282"/>
                <a:gd name="connsiteX243" fmla="*/ 46576 w 3907177"/>
                <a:gd name="connsiteY243" fmla="*/ 1063204 h 3033282"/>
                <a:gd name="connsiteX244" fmla="*/ 36057 w 3907177"/>
                <a:gd name="connsiteY244" fmla="*/ 665615 h 3033282"/>
                <a:gd name="connsiteX245" fmla="*/ 191735 w 3907177"/>
                <a:gd name="connsiteY245" fmla="*/ 459457 h 3033282"/>
                <a:gd name="connsiteX246" fmla="*/ 374762 w 3907177"/>
                <a:gd name="connsiteY246" fmla="*/ 465768 h 3033282"/>
                <a:gd name="connsiteX247" fmla="*/ 677704 w 3907177"/>
                <a:gd name="connsiteY247" fmla="*/ 528878 h 3033282"/>
                <a:gd name="connsiteX248" fmla="*/ 1090040 w 3907177"/>
                <a:gd name="connsiteY248" fmla="*/ 713999 h 3033282"/>
                <a:gd name="connsiteX249" fmla="*/ 736609 w 3907177"/>
                <a:gd name="connsiteY249" fmla="*/ 514152 h 3033282"/>
                <a:gd name="connsiteX250" fmla="*/ 503092 w 3907177"/>
                <a:gd name="connsiteY250" fmla="*/ 423695 h 3033282"/>
                <a:gd name="connsiteX251" fmla="*/ 700845 w 3907177"/>
                <a:gd name="connsiteY251" fmla="*/ 246989 h 3033282"/>
                <a:gd name="connsiteX252" fmla="*/ 867042 w 3907177"/>
                <a:gd name="connsiteY252" fmla="*/ 47143 h 3033282"/>
                <a:gd name="connsiteX253" fmla="*/ 990408 w 3907177"/>
                <a:gd name="connsiteY253" fmla="*/ 698 h 30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3907177" h="3033282">
                  <a:moveTo>
                    <a:pt x="3283994" y="2199606"/>
                  </a:moveTo>
                  <a:cubicBezTo>
                    <a:pt x="3260886" y="2199606"/>
                    <a:pt x="3239879" y="2208029"/>
                    <a:pt x="3216771" y="2237508"/>
                  </a:cubicBezTo>
                  <a:cubicBezTo>
                    <a:pt x="3206268" y="2252247"/>
                    <a:pt x="3191038" y="2271198"/>
                    <a:pt x="3176070" y="2287254"/>
                  </a:cubicBezTo>
                  <a:lnTo>
                    <a:pt x="3157902" y="2304911"/>
                  </a:lnTo>
                  <a:lnTo>
                    <a:pt x="3148728" y="2311436"/>
                  </a:lnTo>
                  <a:cubicBezTo>
                    <a:pt x="3141540" y="2316470"/>
                    <a:pt x="3136944" y="2319628"/>
                    <a:pt x="3136944" y="2319628"/>
                  </a:cubicBezTo>
                  <a:cubicBezTo>
                    <a:pt x="3141671" y="2318049"/>
                    <a:pt x="3147710" y="2313969"/>
                    <a:pt x="3154439" y="2308277"/>
                  </a:cubicBezTo>
                  <a:lnTo>
                    <a:pt x="3157902" y="2304911"/>
                  </a:lnTo>
                  <a:lnTo>
                    <a:pt x="3176070" y="2291992"/>
                  </a:lnTo>
                  <a:cubicBezTo>
                    <a:pt x="3196815" y="2276989"/>
                    <a:pt x="3219922" y="2259617"/>
                    <a:pt x="3229375" y="2250142"/>
                  </a:cubicBezTo>
                  <a:cubicBezTo>
                    <a:pt x="3248282" y="2231191"/>
                    <a:pt x="3283994" y="2231191"/>
                    <a:pt x="3317605" y="2231191"/>
                  </a:cubicBezTo>
                  <a:cubicBezTo>
                    <a:pt x="3341238" y="2231191"/>
                    <a:pt x="3367234" y="2240666"/>
                    <a:pt x="3378755" y="2245404"/>
                  </a:cubicBezTo>
                  <a:lnTo>
                    <a:pt x="3382808" y="2247161"/>
                  </a:lnTo>
                  <a:lnTo>
                    <a:pt x="3351550" y="2248260"/>
                  </a:lnTo>
                  <a:cubicBezTo>
                    <a:pt x="3337425" y="2251320"/>
                    <a:pt x="3324650" y="2257505"/>
                    <a:pt x="3315694" y="2268558"/>
                  </a:cubicBezTo>
                  <a:cubicBezTo>
                    <a:pt x="3281978" y="2310668"/>
                    <a:pt x="3267228" y="2335934"/>
                    <a:pt x="3248262" y="2369622"/>
                  </a:cubicBezTo>
                  <a:cubicBezTo>
                    <a:pt x="3229297" y="2403310"/>
                    <a:pt x="3195581" y="2443314"/>
                    <a:pt x="3195581" y="2443314"/>
                  </a:cubicBezTo>
                  <a:cubicBezTo>
                    <a:pt x="3195581" y="2443314"/>
                    <a:pt x="3273549" y="2363305"/>
                    <a:pt x="3288300" y="2346462"/>
                  </a:cubicBezTo>
                  <a:cubicBezTo>
                    <a:pt x="3303051" y="2327512"/>
                    <a:pt x="3309372" y="2312774"/>
                    <a:pt x="3334660" y="2295930"/>
                  </a:cubicBezTo>
                  <a:cubicBezTo>
                    <a:pt x="3357839" y="2279086"/>
                    <a:pt x="3381019" y="2279086"/>
                    <a:pt x="3404199" y="2281191"/>
                  </a:cubicBezTo>
                  <a:cubicBezTo>
                    <a:pt x="3427378" y="2283297"/>
                    <a:pt x="3442129" y="2291719"/>
                    <a:pt x="3442129" y="2291719"/>
                  </a:cubicBezTo>
                  <a:lnTo>
                    <a:pt x="3448451" y="2258031"/>
                  </a:lnTo>
                  <a:cubicBezTo>
                    <a:pt x="3448451" y="2258031"/>
                    <a:pt x="3442393" y="2255926"/>
                    <a:pt x="3432746" y="2253458"/>
                  </a:cubicBezTo>
                  <a:lnTo>
                    <a:pt x="3399309" y="2247403"/>
                  </a:lnTo>
                  <a:lnTo>
                    <a:pt x="3406885" y="2246720"/>
                  </a:lnTo>
                  <a:cubicBezTo>
                    <a:pt x="3417388" y="2244878"/>
                    <a:pt x="3426842" y="2240666"/>
                    <a:pt x="3422640" y="2231191"/>
                  </a:cubicBezTo>
                  <a:cubicBezTo>
                    <a:pt x="3412137" y="2214346"/>
                    <a:pt x="3391130" y="2216451"/>
                    <a:pt x="3370122" y="2208029"/>
                  </a:cubicBezTo>
                  <a:cubicBezTo>
                    <a:pt x="3349115" y="2201712"/>
                    <a:pt x="3309202" y="2199606"/>
                    <a:pt x="3283994" y="2199606"/>
                  </a:cubicBezTo>
                  <a:close/>
                  <a:moveTo>
                    <a:pt x="3868985" y="2136388"/>
                  </a:moveTo>
                  <a:cubicBezTo>
                    <a:pt x="3868985" y="2136388"/>
                    <a:pt x="3778558" y="2193138"/>
                    <a:pt x="3734396" y="2199444"/>
                  </a:cubicBezTo>
                  <a:cubicBezTo>
                    <a:pt x="3690235" y="2205750"/>
                    <a:pt x="3646073" y="2235176"/>
                    <a:pt x="3559852" y="2182629"/>
                  </a:cubicBezTo>
                  <a:cubicBezTo>
                    <a:pt x="3555646" y="2180527"/>
                    <a:pt x="3604014" y="2239379"/>
                    <a:pt x="3641867" y="2241481"/>
                  </a:cubicBezTo>
                  <a:cubicBezTo>
                    <a:pt x="3681823" y="2243583"/>
                    <a:pt x="3702852" y="2239379"/>
                    <a:pt x="3702852" y="2239379"/>
                  </a:cubicBezTo>
                  <a:cubicBezTo>
                    <a:pt x="3784867" y="2228870"/>
                    <a:pt x="3820617" y="2188935"/>
                    <a:pt x="3831132" y="2178425"/>
                  </a:cubicBezTo>
                  <a:cubicBezTo>
                    <a:pt x="3843750" y="2170018"/>
                    <a:pt x="3868985" y="2136388"/>
                    <a:pt x="3868985" y="2136388"/>
                  </a:cubicBezTo>
                  <a:close/>
                  <a:moveTo>
                    <a:pt x="3385344" y="2089937"/>
                  </a:moveTo>
                  <a:cubicBezTo>
                    <a:pt x="3391674" y="2089411"/>
                    <a:pt x="3398532" y="2089937"/>
                    <a:pt x="3403807" y="2092045"/>
                  </a:cubicBezTo>
                  <a:cubicBezTo>
                    <a:pt x="3412247" y="2096259"/>
                    <a:pt x="3418577" y="2104688"/>
                    <a:pt x="3420687" y="2119439"/>
                  </a:cubicBezTo>
                  <a:cubicBezTo>
                    <a:pt x="3422797" y="2132083"/>
                    <a:pt x="3410137" y="2151048"/>
                    <a:pt x="3410137" y="2151048"/>
                  </a:cubicBezTo>
                  <a:cubicBezTo>
                    <a:pt x="3410137" y="2151048"/>
                    <a:pt x="3389037" y="2144726"/>
                    <a:pt x="3380596" y="2144726"/>
                  </a:cubicBezTo>
                  <a:cubicBezTo>
                    <a:pt x="3374266" y="2142619"/>
                    <a:pt x="3353166" y="2146834"/>
                    <a:pt x="3353166" y="2146834"/>
                  </a:cubicBezTo>
                  <a:lnTo>
                    <a:pt x="3353166" y="2113117"/>
                  </a:lnTo>
                  <a:cubicBezTo>
                    <a:pt x="3353166" y="2113117"/>
                    <a:pt x="3365826" y="2096259"/>
                    <a:pt x="3370046" y="2094152"/>
                  </a:cubicBezTo>
                  <a:cubicBezTo>
                    <a:pt x="3373211" y="2092045"/>
                    <a:pt x="3379014" y="2090464"/>
                    <a:pt x="3385344" y="2089937"/>
                  </a:cubicBezTo>
                  <a:close/>
                  <a:moveTo>
                    <a:pt x="2921466" y="1940074"/>
                  </a:moveTo>
                  <a:cubicBezTo>
                    <a:pt x="2903875" y="1940863"/>
                    <a:pt x="2886546" y="1942966"/>
                    <a:pt x="2876044" y="1945069"/>
                  </a:cubicBezTo>
                  <a:cubicBezTo>
                    <a:pt x="2857140" y="1951377"/>
                    <a:pt x="2819332" y="1968200"/>
                    <a:pt x="2796228" y="1980818"/>
                  </a:cubicBezTo>
                  <a:cubicBezTo>
                    <a:pt x="2773123" y="1995538"/>
                    <a:pt x="2716411" y="2018670"/>
                    <a:pt x="2716411" y="2018670"/>
                  </a:cubicBezTo>
                  <a:cubicBezTo>
                    <a:pt x="2716411" y="2018670"/>
                    <a:pt x="2756319" y="2016567"/>
                    <a:pt x="2773123" y="2014464"/>
                  </a:cubicBezTo>
                  <a:cubicBezTo>
                    <a:pt x="2789926" y="2014464"/>
                    <a:pt x="2813031" y="2008155"/>
                    <a:pt x="2813031" y="2008155"/>
                  </a:cubicBezTo>
                  <a:cubicBezTo>
                    <a:pt x="2813031" y="2008155"/>
                    <a:pt x="2802529" y="2046007"/>
                    <a:pt x="2810931" y="2075448"/>
                  </a:cubicBezTo>
                  <a:cubicBezTo>
                    <a:pt x="2817232" y="2102785"/>
                    <a:pt x="2825634" y="2117505"/>
                    <a:pt x="2825634" y="2117505"/>
                  </a:cubicBezTo>
                  <a:cubicBezTo>
                    <a:pt x="2825634" y="2117505"/>
                    <a:pt x="2825634" y="2119608"/>
                    <a:pt x="2817232" y="2123814"/>
                  </a:cubicBezTo>
                  <a:cubicBezTo>
                    <a:pt x="2810931" y="2125917"/>
                    <a:pt x="2773123" y="2157460"/>
                    <a:pt x="2773123" y="2157460"/>
                  </a:cubicBezTo>
                  <a:cubicBezTo>
                    <a:pt x="2773123" y="2157460"/>
                    <a:pt x="2831935" y="2132226"/>
                    <a:pt x="2848738" y="2125917"/>
                  </a:cubicBezTo>
                  <a:cubicBezTo>
                    <a:pt x="2865542" y="2121711"/>
                    <a:pt x="2901249" y="2113300"/>
                    <a:pt x="2941157" y="2104888"/>
                  </a:cubicBezTo>
                  <a:cubicBezTo>
                    <a:pt x="2981066" y="2096476"/>
                    <a:pt x="3111292" y="2106991"/>
                    <a:pt x="3111292" y="2106991"/>
                  </a:cubicBezTo>
                  <a:cubicBezTo>
                    <a:pt x="3111292" y="2106991"/>
                    <a:pt x="3073484" y="2092271"/>
                    <a:pt x="3056681" y="2085962"/>
                  </a:cubicBezTo>
                  <a:cubicBezTo>
                    <a:pt x="3039878" y="2081756"/>
                    <a:pt x="3016773" y="2081756"/>
                    <a:pt x="3016773" y="2081756"/>
                  </a:cubicBezTo>
                  <a:cubicBezTo>
                    <a:pt x="3016773" y="2081756"/>
                    <a:pt x="3029375" y="2052316"/>
                    <a:pt x="3023074" y="2027081"/>
                  </a:cubicBezTo>
                  <a:cubicBezTo>
                    <a:pt x="3016773" y="1999744"/>
                    <a:pt x="2995769" y="1970303"/>
                    <a:pt x="2995769" y="1970303"/>
                  </a:cubicBezTo>
                  <a:cubicBezTo>
                    <a:pt x="2995769" y="1970303"/>
                    <a:pt x="3002070" y="1966098"/>
                    <a:pt x="3018873" y="1966098"/>
                  </a:cubicBezTo>
                  <a:cubicBezTo>
                    <a:pt x="3035677" y="1963995"/>
                    <a:pt x="3065083" y="1957686"/>
                    <a:pt x="3065083" y="1957686"/>
                  </a:cubicBezTo>
                  <a:cubicBezTo>
                    <a:pt x="3065083" y="1957686"/>
                    <a:pt x="2991568" y="1949274"/>
                    <a:pt x="2968463" y="1942966"/>
                  </a:cubicBezTo>
                  <a:cubicBezTo>
                    <a:pt x="2956910" y="1939811"/>
                    <a:pt x="2939057" y="1939286"/>
                    <a:pt x="2921466" y="1940074"/>
                  </a:cubicBezTo>
                  <a:close/>
                  <a:moveTo>
                    <a:pt x="2882143" y="1689578"/>
                  </a:moveTo>
                  <a:cubicBezTo>
                    <a:pt x="2843731" y="1689315"/>
                    <a:pt x="2800057" y="1691418"/>
                    <a:pt x="2779009" y="1700880"/>
                  </a:cubicBezTo>
                  <a:cubicBezTo>
                    <a:pt x="2736913" y="1717702"/>
                    <a:pt x="2720075" y="1810222"/>
                    <a:pt x="2720075" y="1810222"/>
                  </a:cubicBezTo>
                  <a:cubicBezTo>
                    <a:pt x="2720075" y="1810222"/>
                    <a:pt x="2760066" y="1759756"/>
                    <a:pt x="2806371" y="1730318"/>
                  </a:cubicBezTo>
                  <a:cubicBezTo>
                    <a:pt x="2852676" y="1698777"/>
                    <a:pt x="2953705" y="1692469"/>
                    <a:pt x="2953705" y="1692469"/>
                  </a:cubicBezTo>
                  <a:cubicBezTo>
                    <a:pt x="2953705" y="1692469"/>
                    <a:pt x="2920555" y="1689840"/>
                    <a:pt x="2882143" y="1689578"/>
                  </a:cubicBezTo>
                  <a:close/>
                  <a:moveTo>
                    <a:pt x="2751741" y="1152523"/>
                  </a:moveTo>
                  <a:lnTo>
                    <a:pt x="2752273" y="1154187"/>
                  </a:lnTo>
                  <a:lnTo>
                    <a:pt x="2764036" y="1192874"/>
                  </a:lnTo>
                  <a:lnTo>
                    <a:pt x="2787833" y="1274009"/>
                  </a:lnTo>
                  <a:lnTo>
                    <a:pt x="2819472" y="1283014"/>
                  </a:lnTo>
                  <a:lnTo>
                    <a:pt x="2820261" y="1283258"/>
                  </a:lnTo>
                  <a:lnTo>
                    <a:pt x="2825890" y="1283302"/>
                  </a:lnTo>
                  <a:lnTo>
                    <a:pt x="2903747" y="1291542"/>
                  </a:lnTo>
                  <a:lnTo>
                    <a:pt x="2899550" y="1288295"/>
                  </a:lnTo>
                  <a:cubicBezTo>
                    <a:pt x="2806596" y="1216396"/>
                    <a:pt x="2806596" y="1216396"/>
                    <a:pt x="2806596" y="1216396"/>
                  </a:cubicBezTo>
                  <a:cubicBezTo>
                    <a:pt x="2806596" y="1216396"/>
                    <a:pt x="2794376" y="1202454"/>
                    <a:pt x="2775061" y="1179930"/>
                  </a:cubicBezTo>
                  <a:close/>
                  <a:moveTo>
                    <a:pt x="1695768" y="862876"/>
                  </a:moveTo>
                  <a:cubicBezTo>
                    <a:pt x="2078780" y="919680"/>
                    <a:pt x="2078780" y="919680"/>
                    <a:pt x="2078780" y="919680"/>
                  </a:cubicBezTo>
                  <a:cubicBezTo>
                    <a:pt x="2078780" y="919680"/>
                    <a:pt x="2137705" y="923888"/>
                    <a:pt x="2177689" y="938615"/>
                  </a:cubicBezTo>
                  <a:cubicBezTo>
                    <a:pt x="2217674" y="951238"/>
                    <a:pt x="2274495" y="997523"/>
                    <a:pt x="2274495" y="997523"/>
                  </a:cubicBezTo>
                  <a:cubicBezTo>
                    <a:pt x="2274495" y="997523"/>
                    <a:pt x="2226092" y="984900"/>
                    <a:pt x="2192421" y="984900"/>
                  </a:cubicBezTo>
                  <a:cubicBezTo>
                    <a:pt x="2160854" y="987004"/>
                    <a:pt x="2101929" y="1026977"/>
                    <a:pt x="2082989" y="1031185"/>
                  </a:cubicBezTo>
                  <a:cubicBezTo>
                    <a:pt x="2061944" y="1035392"/>
                    <a:pt x="2013542" y="1064846"/>
                    <a:pt x="2013542" y="1064846"/>
                  </a:cubicBezTo>
                  <a:cubicBezTo>
                    <a:pt x="2013542" y="1064846"/>
                    <a:pt x="2118765" y="1039600"/>
                    <a:pt x="2177689" y="1060639"/>
                  </a:cubicBezTo>
                  <a:cubicBezTo>
                    <a:pt x="2234510" y="1081677"/>
                    <a:pt x="2276599" y="1062742"/>
                    <a:pt x="2320793" y="1102716"/>
                  </a:cubicBezTo>
                  <a:cubicBezTo>
                    <a:pt x="2362882" y="1142689"/>
                    <a:pt x="2402867" y="1193182"/>
                    <a:pt x="2402867" y="1193182"/>
                  </a:cubicBezTo>
                  <a:lnTo>
                    <a:pt x="2477977" y="1304520"/>
                  </a:lnTo>
                  <a:lnTo>
                    <a:pt x="2495231" y="1302276"/>
                  </a:lnTo>
                  <a:lnTo>
                    <a:pt x="2479203" y="1263722"/>
                  </a:lnTo>
                  <a:cubicBezTo>
                    <a:pt x="2435552" y="1159125"/>
                    <a:pt x="2373405" y="1012512"/>
                    <a:pt x="2352360" y="974380"/>
                  </a:cubicBezTo>
                  <a:cubicBezTo>
                    <a:pt x="2320793" y="913369"/>
                    <a:pt x="2238719" y="886019"/>
                    <a:pt x="2194525" y="875499"/>
                  </a:cubicBezTo>
                  <a:cubicBezTo>
                    <a:pt x="2150331" y="862876"/>
                    <a:pt x="1695768" y="862876"/>
                    <a:pt x="1695768" y="862876"/>
                  </a:cubicBezTo>
                  <a:close/>
                  <a:moveTo>
                    <a:pt x="2884074" y="435929"/>
                  </a:moveTo>
                  <a:cubicBezTo>
                    <a:pt x="2884074" y="435929"/>
                    <a:pt x="2919884" y="555927"/>
                    <a:pt x="2987291" y="631716"/>
                  </a:cubicBezTo>
                  <a:cubicBezTo>
                    <a:pt x="3054698" y="705399"/>
                    <a:pt x="3130531" y="1008552"/>
                    <a:pt x="3130531" y="1008552"/>
                  </a:cubicBezTo>
                  <a:cubicBezTo>
                    <a:pt x="3130531" y="1008552"/>
                    <a:pt x="3115786" y="812766"/>
                    <a:pt x="3063124" y="682241"/>
                  </a:cubicBezTo>
                  <a:cubicBezTo>
                    <a:pt x="3063124" y="682241"/>
                    <a:pt x="2993611" y="549612"/>
                    <a:pt x="2970440" y="520138"/>
                  </a:cubicBezTo>
                  <a:cubicBezTo>
                    <a:pt x="2945162" y="490665"/>
                    <a:pt x="2884074" y="435929"/>
                    <a:pt x="2884074" y="435929"/>
                  </a:cubicBezTo>
                  <a:close/>
                  <a:moveTo>
                    <a:pt x="990408" y="698"/>
                  </a:moveTo>
                  <a:cubicBezTo>
                    <a:pt x="1005101" y="-321"/>
                    <a:pt x="1021142" y="-189"/>
                    <a:pt x="1039550" y="863"/>
                  </a:cubicBezTo>
                  <a:cubicBezTo>
                    <a:pt x="1111078" y="5070"/>
                    <a:pt x="1258341" y="38728"/>
                    <a:pt x="1348803" y="72387"/>
                  </a:cubicBezTo>
                  <a:cubicBezTo>
                    <a:pt x="1439264" y="103941"/>
                    <a:pt x="1653848" y="181776"/>
                    <a:pt x="1737998" y="232264"/>
                  </a:cubicBezTo>
                  <a:cubicBezTo>
                    <a:pt x="1830564" y="284855"/>
                    <a:pt x="1914714" y="318513"/>
                    <a:pt x="2005176" y="371104"/>
                  </a:cubicBezTo>
                  <a:cubicBezTo>
                    <a:pt x="2051459" y="397400"/>
                    <a:pt x="2127194" y="436317"/>
                    <a:pt x="2203455" y="477601"/>
                  </a:cubicBezTo>
                  <a:lnTo>
                    <a:pt x="2296994" y="530121"/>
                  </a:lnTo>
                  <a:lnTo>
                    <a:pt x="2323986" y="546882"/>
                  </a:lnTo>
                  <a:lnTo>
                    <a:pt x="2357160" y="567482"/>
                  </a:lnTo>
                  <a:lnTo>
                    <a:pt x="2404890" y="598298"/>
                  </a:lnTo>
                  <a:lnTo>
                    <a:pt x="2415440" y="605928"/>
                  </a:lnTo>
                  <a:lnTo>
                    <a:pt x="2362991" y="493093"/>
                  </a:lnTo>
                  <a:cubicBezTo>
                    <a:pt x="2362991" y="493093"/>
                    <a:pt x="2362991" y="493093"/>
                    <a:pt x="2329266" y="483333"/>
                  </a:cubicBezTo>
                  <a:lnTo>
                    <a:pt x="2307060" y="476906"/>
                  </a:lnTo>
                  <a:lnTo>
                    <a:pt x="2313198" y="470584"/>
                  </a:lnTo>
                  <a:cubicBezTo>
                    <a:pt x="2335494" y="447752"/>
                    <a:pt x="2406858" y="375701"/>
                    <a:pt x="2460566" y="333037"/>
                  </a:cubicBezTo>
                  <a:lnTo>
                    <a:pt x="2482676" y="317005"/>
                  </a:lnTo>
                  <a:lnTo>
                    <a:pt x="2522361" y="296868"/>
                  </a:lnTo>
                  <a:lnTo>
                    <a:pt x="2554579" y="283748"/>
                  </a:lnTo>
                  <a:cubicBezTo>
                    <a:pt x="2588217" y="269017"/>
                    <a:pt x="2633417" y="251656"/>
                    <a:pt x="2694384" y="254812"/>
                  </a:cubicBezTo>
                  <a:cubicBezTo>
                    <a:pt x="2724868" y="256391"/>
                    <a:pt x="2759293" y="263098"/>
                    <a:pt x="2798186" y="277829"/>
                  </a:cubicBezTo>
                  <a:cubicBezTo>
                    <a:pt x="2951656" y="336753"/>
                    <a:pt x="2857052" y="260994"/>
                    <a:pt x="2857052" y="260994"/>
                  </a:cubicBezTo>
                  <a:cubicBezTo>
                    <a:pt x="2857052" y="260994"/>
                    <a:pt x="2858530" y="261224"/>
                    <a:pt x="2861191" y="261705"/>
                  </a:cubicBezTo>
                  <a:lnTo>
                    <a:pt x="2866568" y="262766"/>
                  </a:lnTo>
                  <a:lnTo>
                    <a:pt x="2867847" y="263215"/>
                  </a:lnTo>
                  <a:cubicBezTo>
                    <a:pt x="2872013" y="264887"/>
                    <a:pt x="2874182" y="265939"/>
                    <a:pt x="2874182" y="265939"/>
                  </a:cubicBezTo>
                  <a:cubicBezTo>
                    <a:pt x="2874182" y="265939"/>
                    <a:pt x="2875760" y="265775"/>
                    <a:pt x="2878772" y="265783"/>
                  </a:cubicBezTo>
                  <a:lnTo>
                    <a:pt x="2879970" y="265863"/>
                  </a:lnTo>
                  <a:lnTo>
                    <a:pt x="2909084" y="273357"/>
                  </a:lnTo>
                  <a:cubicBezTo>
                    <a:pt x="2937466" y="282038"/>
                    <a:pt x="2970577" y="295717"/>
                    <a:pt x="2989498" y="315709"/>
                  </a:cubicBezTo>
                  <a:cubicBezTo>
                    <a:pt x="3027340" y="357797"/>
                    <a:pt x="3391043" y="702920"/>
                    <a:pt x="3365815" y="925987"/>
                  </a:cubicBezTo>
                  <a:cubicBezTo>
                    <a:pt x="3351098" y="1060670"/>
                    <a:pt x="3227061" y="1315303"/>
                    <a:pt x="3233368" y="1376331"/>
                  </a:cubicBezTo>
                  <a:cubicBezTo>
                    <a:pt x="3234682" y="1385538"/>
                    <a:pt x="3236920" y="1397159"/>
                    <a:pt x="3239761" y="1410216"/>
                  </a:cubicBezTo>
                  <a:lnTo>
                    <a:pt x="3243622" y="1426604"/>
                  </a:lnTo>
                  <a:lnTo>
                    <a:pt x="3302854" y="1472111"/>
                  </a:lnTo>
                  <a:cubicBezTo>
                    <a:pt x="3370331" y="1532754"/>
                    <a:pt x="3422311" y="1609600"/>
                    <a:pt x="3442037" y="1705090"/>
                  </a:cubicBezTo>
                  <a:lnTo>
                    <a:pt x="3433973" y="1732860"/>
                  </a:lnTo>
                  <a:lnTo>
                    <a:pt x="3404867" y="1673697"/>
                  </a:lnTo>
                  <a:cubicBezTo>
                    <a:pt x="3399074" y="1661664"/>
                    <a:pt x="3393479" y="1649944"/>
                    <a:pt x="3388345" y="1639131"/>
                  </a:cubicBezTo>
                  <a:lnTo>
                    <a:pt x="3377441" y="1616053"/>
                  </a:lnTo>
                  <a:lnTo>
                    <a:pt x="3359581" y="1565598"/>
                  </a:lnTo>
                  <a:cubicBezTo>
                    <a:pt x="3359581" y="1565598"/>
                    <a:pt x="3359581" y="1565598"/>
                    <a:pt x="3361687" y="1582431"/>
                  </a:cubicBezTo>
                  <a:cubicBezTo>
                    <a:pt x="3361687" y="1582431"/>
                    <a:pt x="3366690" y="1593215"/>
                    <a:pt x="3374588" y="1610015"/>
                  </a:cubicBezTo>
                  <a:lnTo>
                    <a:pt x="3377441" y="1616053"/>
                  </a:lnTo>
                  <a:lnTo>
                    <a:pt x="3442901" y="1800978"/>
                  </a:lnTo>
                  <a:lnTo>
                    <a:pt x="3440408" y="1796829"/>
                  </a:lnTo>
                  <a:cubicBezTo>
                    <a:pt x="3438644" y="1793891"/>
                    <a:pt x="3436291" y="1789974"/>
                    <a:pt x="3433154" y="1784752"/>
                  </a:cubicBezTo>
                  <a:cubicBezTo>
                    <a:pt x="3433154" y="1784752"/>
                    <a:pt x="3414332" y="1768041"/>
                    <a:pt x="3397602" y="1761774"/>
                  </a:cubicBezTo>
                  <a:cubicBezTo>
                    <a:pt x="3380871" y="1753418"/>
                    <a:pt x="3349501" y="1755507"/>
                    <a:pt x="3349501" y="1755507"/>
                  </a:cubicBezTo>
                  <a:cubicBezTo>
                    <a:pt x="3349501" y="1755507"/>
                    <a:pt x="3380871" y="1768041"/>
                    <a:pt x="3395510" y="1772218"/>
                  </a:cubicBezTo>
                  <a:cubicBezTo>
                    <a:pt x="3406489" y="1773785"/>
                    <a:pt x="3429233" y="1791802"/>
                    <a:pt x="3439918" y="1800713"/>
                  </a:cubicBezTo>
                  <a:lnTo>
                    <a:pt x="3444055" y="1804238"/>
                  </a:lnTo>
                  <a:lnTo>
                    <a:pt x="3555468" y="2118980"/>
                  </a:lnTo>
                  <a:cubicBezTo>
                    <a:pt x="3555468" y="2118980"/>
                    <a:pt x="3553888" y="2108460"/>
                    <a:pt x="3553362" y="2091890"/>
                  </a:cubicBezTo>
                  <a:lnTo>
                    <a:pt x="3553487" y="2080908"/>
                  </a:lnTo>
                  <a:lnTo>
                    <a:pt x="3554536" y="2083695"/>
                  </a:lnTo>
                  <a:cubicBezTo>
                    <a:pt x="3566426" y="2115277"/>
                    <a:pt x="3569399" y="2123172"/>
                    <a:pt x="3570142" y="2125146"/>
                  </a:cubicBezTo>
                  <a:lnTo>
                    <a:pt x="3570375" y="2125765"/>
                  </a:lnTo>
                  <a:lnTo>
                    <a:pt x="3570326" y="2125774"/>
                  </a:lnTo>
                  <a:cubicBezTo>
                    <a:pt x="3545075" y="2130508"/>
                    <a:pt x="3536395" y="2124591"/>
                    <a:pt x="3524755" y="2128437"/>
                  </a:cubicBezTo>
                  <a:lnTo>
                    <a:pt x="3520991" y="2130652"/>
                  </a:lnTo>
                  <a:lnTo>
                    <a:pt x="3519898" y="2125754"/>
                  </a:lnTo>
                  <a:cubicBezTo>
                    <a:pt x="3517794" y="2116808"/>
                    <a:pt x="3515165" y="2106809"/>
                    <a:pt x="3513061" y="2102599"/>
                  </a:cubicBezTo>
                  <a:cubicBezTo>
                    <a:pt x="3510958" y="2096283"/>
                    <a:pt x="3498337" y="2064707"/>
                    <a:pt x="3485716" y="2058392"/>
                  </a:cubicBezTo>
                  <a:cubicBezTo>
                    <a:pt x="3475198" y="2052077"/>
                    <a:pt x="3435232" y="2037341"/>
                    <a:pt x="3422611" y="2039446"/>
                  </a:cubicBezTo>
                  <a:cubicBezTo>
                    <a:pt x="3409989" y="2039446"/>
                    <a:pt x="3397368" y="2045762"/>
                    <a:pt x="3384747" y="2043657"/>
                  </a:cubicBezTo>
                  <a:cubicBezTo>
                    <a:pt x="3372126" y="2041551"/>
                    <a:pt x="3334263" y="2031026"/>
                    <a:pt x="3334263" y="2031026"/>
                  </a:cubicBezTo>
                  <a:cubicBezTo>
                    <a:pt x="3378437" y="2058392"/>
                    <a:pt x="3378437" y="2058392"/>
                    <a:pt x="3378437" y="2058392"/>
                  </a:cubicBezTo>
                  <a:cubicBezTo>
                    <a:pt x="3378437" y="2058392"/>
                    <a:pt x="3359505" y="2079443"/>
                    <a:pt x="3357402" y="2092073"/>
                  </a:cubicBezTo>
                  <a:cubicBezTo>
                    <a:pt x="3348988" y="2111019"/>
                    <a:pt x="3351091" y="2140490"/>
                    <a:pt x="3351091" y="2140490"/>
                  </a:cubicBezTo>
                  <a:cubicBezTo>
                    <a:pt x="3317435" y="2140490"/>
                    <a:pt x="3317435" y="2140490"/>
                    <a:pt x="3317435" y="2140490"/>
                  </a:cubicBezTo>
                  <a:cubicBezTo>
                    <a:pt x="3317435" y="2140490"/>
                    <a:pt x="3348988" y="2148910"/>
                    <a:pt x="3359505" y="2155225"/>
                  </a:cubicBezTo>
                  <a:cubicBezTo>
                    <a:pt x="3370023" y="2161541"/>
                    <a:pt x="3395265" y="2172066"/>
                    <a:pt x="3416300" y="2180486"/>
                  </a:cubicBezTo>
                  <a:cubicBezTo>
                    <a:pt x="3432076" y="2186801"/>
                    <a:pt x="3457318" y="2199037"/>
                    <a:pt x="3468953" y="2204760"/>
                  </a:cubicBezTo>
                  <a:lnTo>
                    <a:pt x="3471183" y="2205864"/>
                  </a:lnTo>
                  <a:lnTo>
                    <a:pt x="3465112" y="2222558"/>
                  </a:lnTo>
                  <a:cubicBezTo>
                    <a:pt x="3458799" y="2247805"/>
                    <a:pt x="3418818" y="2359317"/>
                    <a:pt x="3404088" y="2397188"/>
                  </a:cubicBezTo>
                  <a:cubicBezTo>
                    <a:pt x="3389358" y="2435060"/>
                    <a:pt x="3303083" y="2544467"/>
                    <a:pt x="3303083" y="2544467"/>
                  </a:cubicBezTo>
                  <a:cubicBezTo>
                    <a:pt x="3303083" y="2544467"/>
                    <a:pt x="3383045" y="2468724"/>
                    <a:pt x="3395671" y="2456100"/>
                  </a:cubicBezTo>
                  <a:cubicBezTo>
                    <a:pt x="3410401" y="2443476"/>
                    <a:pt x="3429339" y="2411916"/>
                    <a:pt x="3450382" y="2386668"/>
                  </a:cubicBezTo>
                  <a:cubicBezTo>
                    <a:pt x="3469321" y="2363525"/>
                    <a:pt x="3515615" y="2209934"/>
                    <a:pt x="3526136" y="2184686"/>
                  </a:cubicBezTo>
                  <a:cubicBezTo>
                    <a:pt x="3538762" y="2157334"/>
                    <a:pt x="3574535" y="2159438"/>
                    <a:pt x="3618725" y="2163646"/>
                  </a:cubicBezTo>
                  <a:cubicBezTo>
                    <a:pt x="3665019" y="2167854"/>
                    <a:pt x="3707104" y="2155230"/>
                    <a:pt x="3751294" y="2136294"/>
                  </a:cubicBezTo>
                  <a:cubicBezTo>
                    <a:pt x="3772337" y="2126826"/>
                    <a:pt x="3786015" y="2113676"/>
                    <a:pt x="3799430" y="2104735"/>
                  </a:cubicBezTo>
                  <a:lnTo>
                    <a:pt x="3810437" y="2099831"/>
                  </a:lnTo>
                  <a:lnTo>
                    <a:pt x="3824461" y="2097367"/>
                  </a:lnTo>
                  <a:lnTo>
                    <a:pt x="3829342" y="2096510"/>
                  </a:lnTo>
                  <a:lnTo>
                    <a:pt x="3845987" y="2098423"/>
                  </a:lnTo>
                  <a:cubicBezTo>
                    <a:pt x="3885968" y="2111046"/>
                    <a:pt x="3894385" y="2134190"/>
                    <a:pt x="3904907" y="2180478"/>
                  </a:cubicBezTo>
                  <a:cubicBezTo>
                    <a:pt x="3915428" y="2226766"/>
                    <a:pt x="3885968" y="2315133"/>
                    <a:pt x="3885968" y="2315133"/>
                  </a:cubicBezTo>
                  <a:cubicBezTo>
                    <a:pt x="3885968" y="2315133"/>
                    <a:pt x="3885508" y="2319834"/>
                    <a:pt x="3884225" y="2328571"/>
                  </a:cubicBezTo>
                  <a:lnTo>
                    <a:pt x="3881324" y="2344937"/>
                  </a:lnTo>
                  <a:lnTo>
                    <a:pt x="3878738" y="2354578"/>
                  </a:lnTo>
                  <a:cubicBezTo>
                    <a:pt x="3870987" y="2383473"/>
                    <a:pt x="3863790" y="2410304"/>
                    <a:pt x="3857107" y="2435219"/>
                  </a:cubicBezTo>
                  <a:lnTo>
                    <a:pt x="3839183" y="2502042"/>
                  </a:lnTo>
                  <a:lnTo>
                    <a:pt x="3806236" y="2584501"/>
                  </a:lnTo>
                  <a:cubicBezTo>
                    <a:pt x="3765301" y="2675605"/>
                    <a:pt x="3703948" y="2779062"/>
                    <a:pt x="3612412" y="2876897"/>
                  </a:cubicBezTo>
                  <a:cubicBezTo>
                    <a:pt x="3370419" y="3137791"/>
                    <a:pt x="3046360" y="2935809"/>
                    <a:pt x="3004275" y="2912665"/>
                  </a:cubicBezTo>
                  <a:cubicBezTo>
                    <a:pt x="2962189" y="2889521"/>
                    <a:pt x="2852767" y="2792738"/>
                    <a:pt x="2812785" y="2759074"/>
                  </a:cubicBezTo>
                  <a:cubicBezTo>
                    <a:pt x="2770700" y="2725410"/>
                    <a:pt x="2726510" y="2651771"/>
                    <a:pt x="2726510" y="2651771"/>
                  </a:cubicBezTo>
                  <a:cubicBezTo>
                    <a:pt x="2726510" y="2651771"/>
                    <a:pt x="2724406" y="2649667"/>
                    <a:pt x="2722301" y="2655979"/>
                  </a:cubicBezTo>
                  <a:cubicBezTo>
                    <a:pt x="2720197" y="2662291"/>
                    <a:pt x="2699154" y="2727514"/>
                    <a:pt x="2686529" y="2750658"/>
                  </a:cubicBezTo>
                  <a:cubicBezTo>
                    <a:pt x="2676007" y="2771698"/>
                    <a:pt x="2661277" y="2782218"/>
                    <a:pt x="2646547" y="2799050"/>
                  </a:cubicBezTo>
                  <a:cubicBezTo>
                    <a:pt x="2633922" y="2817986"/>
                    <a:pt x="2612879" y="2845337"/>
                    <a:pt x="2593940" y="2887417"/>
                  </a:cubicBezTo>
                  <a:cubicBezTo>
                    <a:pt x="2575002" y="2929497"/>
                    <a:pt x="2606566" y="2963160"/>
                    <a:pt x="2606566" y="2963160"/>
                  </a:cubicBezTo>
                  <a:cubicBezTo>
                    <a:pt x="2627609" y="2988408"/>
                    <a:pt x="2697050" y="3005240"/>
                    <a:pt x="2724406" y="3001032"/>
                  </a:cubicBezTo>
                  <a:cubicBezTo>
                    <a:pt x="2654964" y="2986304"/>
                    <a:pt x="2614983" y="2916873"/>
                    <a:pt x="2614983" y="2916873"/>
                  </a:cubicBezTo>
                  <a:cubicBezTo>
                    <a:pt x="2614983" y="2916873"/>
                    <a:pt x="2614983" y="2916873"/>
                    <a:pt x="2636026" y="2931601"/>
                  </a:cubicBezTo>
                  <a:cubicBezTo>
                    <a:pt x="2654964" y="2946329"/>
                    <a:pt x="2688633" y="2969472"/>
                    <a:pt x="2741240" y="2975784"/>
                  </a:cubicBezTo>
                  <a:cubicBezTo>
                    <a:pt x="2793847" y="2982096"/>
                    <a:pt x="2823307" y="2935809"/>
                    <a:pt x="2823307" y="2935809"/>
                  </a:cubicBezTo>
                  <a:cubicBezTo>
                    <a:pt x="2823307" y="2935809"/>
                    <a:pt x="2823307" y="2935809"/>
                    <a:pt x="2869601" y="2874793"/>
                  </a:cubicBezTo>
                  <a:cubicBezTo>
                    <a:pt x="2869601" y="2874793"/>
                    <a:pt x="2869601" y="2874793"/>
                    <a:pt x="2909582" y="2914769"/>
                  </a:cubicBezTo>
                  <a:cubicBezTo>
                    <a:pt x="2909582" y="2914769"/>
                    <a:pt x="2838037" y="2988408"/>
                    <a:pt x="2804368" y="3009448"/>
                  </a:cubicBezTo>
                  <a:cubicBezTo>
                    <a:pt x="2770700" y="3030488"/>
                    <a:pt x="2715988" y="3045216"/>
                    <a:pt x="2631817" y="3019968"/>
                  </a:cubicBezTo>
                  <a:lnTo>
                    <a:pt x="2592812" y="2997729"/>
                  </a:lnTo>
                  <a:lnTo>
                    <a:pt x="2571463" y="2978979"/>
                  </a:lnTo>
                  <a:lnTo>
                    <a:pt x="2569646" y="2977384"/>
                  </a:lnTo>
                  <a:lnTo>
                    <a:pt x="2550477" y="2953365"/>
                  </a:lnTo>
                  <a:lnTo>
                    <a:pt x="2543509" y="2942341"/>
                  </a:lnTo>
                  <a:lnTo>
                    <a:pt x="2527951" y="2910199"/>
                  </a:lnTo>
                  <a:cubicBezTo>
                    <a:pt x="2524104" y="2900173"/>
                    <a:pt x="2522395" y="2893729"/>
                    <a:pt x="2522395" y="2893729"/>
                  </a:cubicBezTo>
                  <a:cubicBezTo>
                    <a:pt x="2522395" y="2893729"/>
                    <a:pt x="2522395" y="2893729"/>
                    <a:pt x="2457162" y="2748554"/>
                  </a:cubicBezTo>
                  <a:cubicBezTo>
                    <a:pt x="2457162" y="2748554"/>
                    <a:pt x="2396138" y="2689642"/>
                    <a:pt x="2362469" y="2651771"/>
                  </a:cubicBezTo>
                  <a:lnTo>
                    <a:pt x="2340024" y="2621933"/>
                  </a:lnTo>
                  <a:lnTo>
                    <a:pt x="2338457" y="2619477"/>
                  </a:lnTo>
                  <a:cubicBezTo>
                    <a:pt x="2304048" y="2565541"/>
                    <a:pt x="2304048" y="2565541"/>
                    <a:pt x="2304048" y="2565541"/>
                  </a:cubicBezTo>
                  <a:cubicBezTo>
                    <a:pt x="2304048" y="2565541"/>
                    <a:pt x="2271838" y="2433449"/>
                    <a:pt x="2335655" y="2318674"/>
                  </a:cubicBezTo>
                  <a:lnTo>
                    <a:pt x="2366996" y="2274192"/>
                  </a:lnTo>
                  <a:lnTo>
                    <a:pt x="2347572" y="2275513"/>
                  </a:lnTo>
                  <a:cubicBezTo>
                    <a:pt x="2338243" y="2274970"/>
                    <a:pt x="2329202" y="2273030"/>
                    <a:pt x="2320522" y="2269084"/>
                  </a:cubicBezTo>
                  <a:cubicBezTo>
                    <a:pt x="2253189" y="2237517"/>
                    <a:pt x="2057503" y="2182801"/>
                    <a:pt x="2038565" y="2062847"/>
                  </a:cubicBezTo>
                  <a:cubicBezTo>
                    <a:pt x="2024363" y="1972882"/>
                    <a:pt x="2014894" y="1779929"/>
                    <a:pt x="2043892" y="1618938"/>
                  </a:cubicBezTo>
                  <a:lnTo>
                    <a:pt x="2058099" y="1557525"/>
                  </a:lnTo>
                  <a:lnTo>
                    <a:pt x="2055755" y="1558228"/>
                  </a:lnTo>
                  <a:lnTo>
                    <a:pt x="2050316" y="1559430"/>
                  </a:lnTo>
                  <a:cubicBezTo>
                    <a:pt x="1969609" y="1577348"/>
                    <a:pt x="1639648" y="1651436"/>
                    <a:pt x="1525518" y="1690090"/>
                  </a:cubicBezTo>
                  <a:cubicBezTo>
                    <a:pt x="1395085" y="1734267"/>
                    <a:pt x="1087937" y="1875211"/>
                    <a:pt x="946985" y="1875211"/>
                  </a:cubicBezTo>
                  <a:cubicBezTo>
                    <a:pt x="751335" y="1873108"/>
                    <a:pt x="559893" y="1858382"/>
                    <a:pt x="559893" y="1858382"/>
                  </a:cubicBezTo>
                  <a:cubicBezTo>
                    <a:pt x="559893" y="1858382"/>
                    <a:pt x="488365" y="1593323"/>
                    <a:pt x="412630" y="1498659"/>
                  </a:cubicBezTo>
                  <a:cubicBezTo>
                    <a:pt x="334791" y="1403995"/>
                    <a:pt x="94962" y="1208355"/>
                    <a:pt x="46576" y="1063204"/>
                  </a:cubicBezTo>
                  <a:cubicBezTo>
                    <a:pt x="293" y="915949"/>
                    <a:pt x="-24952" y="798144"/>
                    <a:pt x="36057" y="665615"/>
                  </a:cubicBezTo>
                  <a:cubicBezTo>
                    <a:pt x="94962" y="535189"/>
                    <a:pt x="191735" y="459457"/>
                    <a:pt x="191735" y="459457"/>
                  </a:cubicBezTo>
                  <a:cubicBezTo>
                    <a:pt x="191735" y="459457"/>
                    <a:pt x="294819" y="455250"/>
                    <a:pt x="374762" y="465768"/>
                  </a:cubicBezTo>
                  <a:cubicBezTo>
                    <a:pt x="456809" y="476287"/>
                    <a:pt x="587242" y="499427"/>
                    <a:pt x="677704" y="528878"/>
                  </a:cubicBezTo>
                  <a:cubicBezTo>
                    <a:pt x="766061" y="558329"/>
                    <a:pt x="1090040" y="713999"/>
                    <a:pt x="1090040" y="713999"/>
                  </a:cubicBezTo>
                  <a:cubicBezTo>
                    <a:pt x="736609" y="514152"/>
                    <a:pt x="736609" y="514152"/>
                    <a:pt x="736609" y="514152"/>
                  </a:cubicBezTo>
                  <a:cubicBezTo>
                    <a:pt x="503092" y="423695"/>
                    <a:pt x="503092" y="423695"/>
                    <a:pt x="503092" y="423695"/>
                  </a:cubicBezTo>
                  <a:cubicBezTo>
                    <a:pt x="503092" y="423695"/>
                    <a:pt x="606176" y="362690"/>
                    <a:pt x="700845" y="246989"/>
                  </a:cubicBezTo>
                  <a:cubicBezTo>
                    <a:pt x="795514" y="131289"/>
                    <a:pt x="803929" y="89216"/>
                    <a:pt x="867042" y="47143"/>
                  </a:cubicBezTo>
                  <a:cubicBezTo>
                    <a:pt x="914377" y="17166"/>
                    <a:pt x="946327" y="3755"/>
                    <a:pt x="990408" y="698"/>
                  </a:cubicBezTo>
                  <a:close/>
                </a:path>
              </a:pathLst>
            </a:custGeom>
            <a:solidFill>
              <a:schemeClr val="bg1"/>
            </a:solidFill>
            <a:ln w="3175">
              <a:noFill/>
            </a:ln>
          </p:spPr>
          <p:txBody>
            <a:bodyPr vert="horz" wrap="square" lIns="91427" tIns="45713" rIns="91427" bIns="45713" numCol="1" anchor="t" anchorCtr="0" compatLnSpc="1">
              <a:prstTxWarp prst="textNoShape">
                <a:avLst/>
              </a:prstTxWarp>
              <a:noAutofit/>
            </a:bodyPr>
            <a:lstStyle/>
            <a:p>
              <a:pPr defTabSz="932563"/>
              <a:endParaRPr lang="en-IN" dirty="0">
                <a:solidFill>
                  <a:srgbClr val="505050"/>
                </a:solidFill>
              </a:endParaRPr>
            </a:p>
          </p:txBody>
        </p:sp>
      </p:grpSp>
      <p:pic>
        <p:nvPicPr>
          <p:cNvPr id="19" name="Picture 4" descr="http://www.thebhwgroup.com/blog/wp-content/uploads/2014/10/pig-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78522" y="4246606"/>
            <a:ext cx="660879" cy="99380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5"/>
          <a:stretch>
            <a:fillRect/>
          </a:stretch>
        </p:blipFill>
        <p:spPr>
          <a:xfrm>
            <a:off x="7533701" y="4184485"/>
            <a:ext cx="1150956" cy="1055923"/>
          </a:xfrm>
          <a:prstGeom prst="rect">
            <a:avLst/>
          </a:prstGeom>
          <a:solidFill>
            <a:schemeClr val="accent3"/>
          </a:solidFill>
        </p:spPr>
      </p:pic>
      <p:pic>
        <p:nvPicPr>
          <p:cNvPr id="27650" name="Picture 2" descr="https://zeppelin.incubator.apache.org/assets/themes/zeppelin/img/spark_logo.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43723" y="3047202"/>
            <a:ext cx="1045811" cy="1045811"/>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https://www.mapr.com/sites/default/files/squoop-imag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13804" y="5562342"/>
            <a:ext cx="1832331" cy="610778"/>
          </a:xfrm>
          <a:prstGeom prst="rect">
            <a:avLst/>
          </a:prstGeom>
          <a:noFill/>
          <a:extLst>
            <a:ext uri="{909E8E84-426E-40DD-AFC4-6F175D3DCCD1}">
              <a14:hiddenFill xmlns:a14="http://schemas.microsoft.com/office/drawing/2010/main">
                <a:solidFill>
                  <a:srgbClr val="FFFFFF"/>
                </a:solidFill>
              </a14:hiddenFill>
            </a:ext>
          </a:extLst>
        </p:spPr>
      </p:pic>
      <p:pic>
        <p:nvPicPr>
          <p:cNvPr id="27654" name="Picture 6" descr="https://cwiki.apache.org/confluence/download/attachments/30737784/oozie_282x1178.png?version=1&amp;modificationDate=1349284899000&amp;api=v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59721" y="5639260"/>
            <a:ext cx="1908794" cy="45694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flipH="1">
            <a:off x="7915850" y="2040828"/>
            <a:ext cx="4106155" cy="652821"/>
          </a:xfrm>
          <a:prstGeom prst="rect">
            <a:avLst/>
          </a:prstGeom>
          <a:noFill/>
        </p:spPr>
        <p:txBody>
          <a:bodyPr wrap="square" lIns="186521" tIns="93260" rIns="186521" bIns="93260" rtlCol="0">
            <a:noAutofit/>
          </a:bodyPr>
          <a:lstStyle/>
          <a:p>
            <a:pPr>
              <a:lnSpc>
                <a:spcPct val="90000"/>
              </a:lnSpc>
              <a:spcAft>
                <a:spcPts val="612"/>
              </a:spcAft>
            </a:pPr>
            <a:r>
              <a:rPr lang="en-US" sz="1836" dirty="0">
                <a:solidFill>
                  <a:schemeClr val="tx1">
                    <a:lumMod val="65000"/>
                    <a:lumOff val="35000"/>
                  </a:schemeClr>
                </a:solidFill>
              </a:rPr>
              <a:t>In addition to the core, HDInsight supports the Hadoop ecosystem</a:t>
            </a:r>
          </a:p>
        </p:txBody>
      </p:sp>
      <p:pic>
        <p:nvPicPr>
          <p:cNvPr id="27656" name="Picture 8" descr="Apache HBas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446621" y="3382347"/>
            <a:ext cx="1497340" cy="382300"/>
          </a:xfrm>
          <a:prstGeom prst="rect">
            <a:avLst/>
          </a:prstGeom>
          <a:noFill/>
          <a:extLst>
            <a:ext uri="{909E8E84-426E-40DD-AFC4-6F175D3DCCD1}">
              <a14:hiddenFill xmlns:a14="http://schemas.microsoft.com/office/drawing/2010/main">
                <a:solidFill>
                  <a:srgbClr val="FFFFFF"/>
                </a:solidFill>
              </a14:hiddenFill>
            </a:ext>
          </a:extLst>
        </p:spPr>
      </p:pic>
      <p:sp>
        <p:nvSpPr>
          <p:cNvPr id="23" name="Oval 22"/>
          <p:cNvSpPr/>
          <p:nvPr/>
        </p:nvSpPr>
        <p:spPr bwMode="auto">
          <a:xfrm>
            <a:off x="8329172" y="3224713"/>
            <a:ext cx="3092989" cy="3028343"/>
          </a:xfrm>
          <a:prstGeom prst="ellipse">
            <a:avLst/>
          </a:prstGeom>
          <a:noFill/>
          <a:ln>
            <a:solidFill>
              <a:schemeClr val="bg1">
                <a:lumMod val="9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chemeClr val="bg1"/>
              </a:solidFill>
              <a:latin typeface="+mj-lt"/>
              <a:ea typeface="Segoe UI" pitchFamily="34" charset="0"/>
              <a:cs typeface="Segoe UI" pitchFamily="34" charset="0"/>
            </a:endParaRPr>
          </a:p>
        </p:txBody>
      </p:sp>
      <p:sp>
        <p:nvSpPr>
          <p:cNvPr id="2" name="Rectangle 1"/>
          <p:cNvSpPr/>
          <p:nvPr/>
        </p:nvSpPr>
        <p:spPr bwMode="auto">
          <a:xfrm>
            <a:off x="7656001" y="2751936"/>
            <a:ext cx="4504994" cy="3778791"/>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6435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275480" y="369116"/>
            <a:ext cx="11308400" cy="1024684"/>
          </a:xfrm>
        </p:spPr>
        <p:txBody>
          <a:bodyPr/>
          <a:lstStyle/>
          <a:p>
            <a:r>
              <a:rPr lang="en-US" dirty="0">
                <a:solidFill>
                  <a:schemeClr val="tx1"/>
                </a:solidFill>
              </a:rPr>
              <a:t>Benefits of Hadoop as an Azure service</a:t>
            </a:r>
          </a:p>
        </p:txBody>
      </p:sp>
      <p:sp>
        <p:nvSpPr>
          <p:cNvPr id="4" name="TextBox 3"/>
          <p:cNvSpPr txBox="1"/>
          <p:nvPr/>
        </p:nvSpPr>
        <p:spPr>
          <a:xfrm>
            <a:off x="275162" y="1238495"/>
            <a:ext cx="7018491" cy="5008813"/>
          </a:xfrm>
          <a:prstGeom prst="rect">
            <a:avLst/>
          </a:prstGeom>
          <a:noFill/>
        </p:spPr>
        <p:txBody>
          <a:bodyPr wrap="square" lIns="186521" tIns="149217" rIns="186521" bIns="149217" rtlCol="0">
            <a:noAutofit/>
          </a:bodyPr>
          <a:lstStyle/>
          <a:p>
            <a:pPr marL="349724" indent="-349724">
              <a:lnSpc>
                <a:spcPts val="2244"/>
              </a:lnSpc>
              <a:spcAft>
                <a:spcPts val="612"/>
              </a:spcAft>
              <a:buClr>
                <a:schemeClr val="tx1"/>
              </a:buClr>
              <a:buSzPct val="75000"/>
              <a:buFont typeface="Wingdings" panose="05000000000000000000" pitchFamily="2" charset="2"/>
              <a:buChar char="v"/>
            </a:pPr>
            <a:r>
              <a:rPr lang="en-US" sz="1836" dirty="0">
                <a:solidFill>
                  <a:schemeClr val="tx1">
                    <a:lumMod val="65000"/>
                    <a:lumOff val="35000"/>
                  </a:schemeClr>
                </a:solidFill>
              </a:rPr>
              <a:t>HDInsight clusters can be configured in just a few minutes</a:t>
            </a:r>
          </a:p>
          <a:p>
            <a:pPr marL="349724" indent="-349724">
              <a:lnSpc>
                <a:spcPts val="2244"/>
              </a:lnSpc>
              <a:spcAft>
                <a:spcPts val="306"/>
              </a:spcAft>
              <a:buClr>
                <a:schemeClr val="tx1"/>
              </a:buClr>
              <a:buSzPct val="75000"/>
              <a:buFont typeface="Wingdings" panose="05000000000000000000" pitchFamily="2" charset="2"/>
              <a:buChar char="v"/>
            </a:pPr>
            <a:r>
              <a:rPr lang="en-US" sz="1836" dirty="0">
                <a:solidFill>
                  <a:schemeClr val="tx1">
                    <a:lumMod val="65000"/>
                    <a:lumOff val="35000"/>
                  </a:schemeClr>
                </a:solidFill>
              </a:rPr>
              <a:t>Through the HDFS interface, HDInsight can operate directly on data stored in Azure Blob Storage or Azure Data Lake Store (without a separate, dedicated HDFS cluster)</a:t>
            </a:r>
          </a:p>
          <a:p>
            <a:pPr marL="349724" indent="-349724">
              <a:lnSpc>
                <a:spcPts val="2244"/>
              </a:lnSpc>
              <a:spcAft>
                <a:spcPts val="306"/>
              </a:spcAft>
              <a:buClr>
                <a:schemeClr val="tx1"/>
              </a:buClr>
              <a:buSzPct val="75000"/>
              <a:buFont typeface="Wingdings" panose="05000000000000000000" pitchFamily="2" charset="2"/>
              <a:buChar char="v"/>
            </a:pPr>
            <a:r>
              <a:rPr lang="en-US" sz="1836" dirty="0">
                <a:solidFill>
                  <a:schemeClr val="tx1">
                    <a:lumMod val="65000"/>
                    <a:lumOff val="35000"/>
                  </a:schemeClr>
                </a:solidFill>
              </a:rPr>
              <a:t>Benefits include:</a:t>
            </a:r>
          </a:p>
          <a:p>
            <a:pPr marL="816022" lvl="1" indent="-349724">
              <a:lnSpc>
                <a:spcPts val="2244"/>
              </a:lnSpc>
              <a:spcAft>
                <a:spcPts val="306"/>
              </a:spcAft>
              <a:buClr>
                <a:schemeClr val="tx1"/>
              </a:buClr>
              <a:buFont typeface="Wingdings" panose="05000000000000000000" pitchFamily="2" charset="2"/>
              <a:buChar char="v"/>
            </a:pPr>
            <a:r>
              <a:rPr lang="en-US" sz="1632" dirty="0">
                <a:solidFill>
                  <a:schemeClr val="tx1">
                    <a:lumMod val="65000"/>
                    <a:lumOff val="35000"/>
                  </a:schemeClr>
                </a:solidFill>
              </a:rPr>
              <a:t>Data </a:t>
            </a:r>
            <a:r>
              <a:rPr lang="en-US" sz="1632" b="1" dirty="0">
                <a:solidFill>
                  <a:schemeClr val="tx1">
                    <a:lumMod val="65000"/>
                    <a:lumOff val="35000"/>
                  </a:schemeClr>
                </a:solidFill>
              </a:rPr>
              <a:t>reliability</a:t>
            </a:r>
            <a:r>
              <a:rPr lang="en-US" sz="1632" dirty="0">
                <a:solidFill>
                  <a:schemeClr val="tx1">
                    <a:lumMod val="65000"/>
                    <a:lumOff val="35000"/>
                  </a:schemeClr>
                </a:solidFill>
              </a:rPr>
              <a:t>, reuse and sharing</a:t>
            </a:r>
          </a:p>
          <a:p>
            <a:pPr marL="816022" lvl="1" indent="-349724">
              <a:lnSpc>
                <a:spcPts val="2244"/>
              </a:lnSpc>
              <a:spcAft>
                <a:spcPts val="306"/>
              </a:spcAft>
              <a:buClr>
                <a:schemeClr val="tx1"/>
              </a:buClr>
              <a:buFont typeface="Wingdings" panose="05000000000000000000" pitchFamily="2" charset="2"/>
              <a:buChar char="v"/>
            </a:pPr>
            <a:r>
              <a:rPr lang="en-US" sz="1632" dirty="0">
                <a:solidFill>
                  <a:schemeClr val="tx1">
                    <a:lumMod val="65000"/>
                    <a:lumOff val="35000"/>
                  </a:schemeClr>
                </a:solidFill>
              </a:rPr>
              <a:t>Elastic </a:t>
            </a:r>
            <a:r>
              <a:rPr lang="en-US" sz="1632" b="1" dirty="0">
                <a:solidFill>
                  <a:schemeClr val="tx1">
                    <a:lumMod val="65000"/>
                    <a:lumOff val="35000"/>
                  </a:schemeClr>
                </a:solidFill>
              </a:rPr>
              <a:t>scale-out</a:t>
            </a:r>
          </a:p>
          <a:p>
            <a:pPr marL="816022" lvl="1" indent="-349724">
              <a:lnSpc>
                <a:spcPts val="2244"/>
              </a:lnSpc>
              <a:spcAft>
                <a:spcPts val="306"/>
              </a:spcAft>
              <a:buClr>
                <a:schemeClr val="tx1"/>
              </a:buClr>
              <a:buFont typeface="Wingdings" panose="05000000000000000000" pitchFamily="2" charset="2"/>
              <a:buChar char="v"/>
            </a:pPr>
            <a:r>
              <a:rPr lang="en-US" sz="1632" dirty="0">
                <a:solidFill>
                  <a:schemeClr val="tx1">
                    <a:lumMod val="65000"/>
                    <a:lumOff val="35000"/>
                  </a:schemeClr>
                </a:solidFill>
              </a:rPr>
              <a:t>Lower data storage costs</a:t>
            </a:r>
          </a:p>
          <a:p>
            <a:pPr marL="816022" lvl="1" indent="-349724">
              <a:lnSpc>
                <a:spcPts val="2244"/>
              </a:lnSpc>
              <a:spcAft>
                <a:spcPts val="306"/>
              </a:spcAft>
              <a:buClr>
                <a:schemeClr val="tx1"/>
              </a:buClr>
              <a:buFont typeface="Wingdings" panose="05000000000000000000" pitchFamily="2" charset="2"/>
              <a:buChar char="v"/>
            </a:pPr>
            <a:r>
              <a:rPr lang="en-US" sz="1632" b="1" dirty="0">
                <a:solidFill>
                  <a:schemeClr val="tx1">
                    <a:lumMod val="65000"/>
                    <a:lumOff val="35000"/>
                  </a:schemeClr>
                </a:solidFill>
              </a:rPr>
              <a:t>Protection</a:t>
            </a:r>
            <a:r>
              <a:rPr lang="en-US" sz="1632" dirty="0">
                <a:solidFill>
                  <a:schemeClr val="tx1">
                    <a:lumMod val="65000"/>
                    <a:lumOff val="35000"/>
                  </a:schemeClr>
                </a:solidFill>
              </a:rPr>
              <a:t> against data loss </a:t>
            </a:r>
          </a:p>
          <a:p>
            <a:pPr marL="349724" indent="-349724">
              <a:lnSpc>
                <a:spcPts val="2244"/>
              </a:lnSpc>
              <a:spcAft>
                <a:spcPts val="612"/>
              </a:spcAft>
              <a:buClr>
                <a:schemeClr val="tx1"/>
              </a:buClr>
              <a:buSzPct val="75000"/>
              <a:buFont typeface="Wingdings" panose="05000000000000000000" pitchFamily="2" charset="2"/>
              <a:buChar char="v"/>
            </a:pPr>
            <a:r>
              <a:rPr lang="en-US" sz="1836" b="1" dirty="0">
                <a:solidFill>
                  <a:schemeClr val="tx1">
                    <a:lumMod val="65000"/>
                    <a:lumOff val="35000"/>
                  </a:schemeClr>
                </a:solidFill>
              </a:rPr>
              <a:t>High performance</a:t>
            </a:r>
            <a:r>
              <a:rPr lang="en-US" sz="1836" dirty="0">
                <a:solidFill>
                  <a:schemeClr val="tx1">
                    <a:lumMod val="65000"/>
                    <a:lumOff val="35000"/>
                  </a:schemeClr>
                </a:solidFill>
              </a:rPr>
              <a:t>: The high-speed flat networks in Azure datacenters provide fast access between virtual machines in the cluster and Azure Blob Storage or Azure Data Lake Store, so data movement is very efficient</a:t>
            </a:r>
          </a:p>
          <a:p>
            <a:pPr marL="349724" indent="-349724">
              <a:lnSpc>
                <a:spcPts val="2244"/>
              </a:lnSpc>
              <a:spcAft>
                <a:spcPts val="612"/>
              </a:spcAft>
              <a:buClr>
                <a:schemeClr val="tx1"/>
              </a:buClr>
              <a:buSzPct val="75000"/>
              <a:buFont typeface="Wingdings" panose="05000000000000000000" pitchFamily="2" charset="2"/>
              <a:buChar char="v"/>
            </a:pPr>
            <a:r>
              <a:rPr lang="en-US" sz="1836" dirty="0">
                <a:solidFill>
                  <a:schemeClr val="tx1">
                    <a:lumMod val="65000"/>
                    <a:lumOff val="35000"/>
                  </a:schemeClr>
                </a:solidFill>
              </a:rPr>
              <a:t>Commission and decommission HDInsight clusters at will</a:t>
            </a:r>
          </a:p>
          <a:p>
            <a:pPr marL="349724" indent="-349724">
              <a:lnSpc>
                <a:spcPts val="2244"/>
              </a:lnSpc>
              <a:spcAft>
                <a:spcPts val="612"/>
              </a:spcAft>
              <a:buClr>
                <a:schemeClr val="tx1"/>
              </a:buClr>
              <a:buSzPct val="75000"/>
              <a:buFont typeface="Wingdings" panose="05000000000000000000" pitchFamily="2" charset="2"/>
              <a:buChar char="v"/>
            </a:pPr>
            <a:r>
              <a:rPr lang="en-US" sz="1836" dirty="0">
                <a:solidFill>
                  <a:schemeClr val="tx1">
                    <a:lumMod val="65000"/>
                    <a:lumOff val="35000"/>
                  </a:schemeClr>
                </a:solidFill>
              </a:rPr>
              <a:t>Visualize data stored in Hive tables using Excel, </a:t>
            </a:r>
            <a:r>
              <a:rPr lang="en-US" sz="1836" dirty="0" err="1">
                <a:solidFill>
                  <a:schemeClr val="tx1">
                    <a:lumMod val="65000"/>
                    <a:lumOff val="35000"/>
                  </a:schemeClr>
                </a:solidFill>
              </a:rPr>
              <a:t>PowerBI</a:t>
            </a:r>
            <a:r>
              <a:rPr lang="en-US" sz="1836" dirty="0">
                <a:solidFill>
                  <a:schemeClr val="tx1">
                    <a:lumMod val="65000"/>
                    <a:lumOff val="35000"/>
                  </a:schemeClr>
                </a:solidFill>
              </a:rPr>
              <a:t> and add-ins: </a:t>
            </a:r>
            <a:r>
              <a:rPr lang="en-US" sz="1836" i="1" dirty="0">
                <a:solidFill>
                  <a:schemeClr val="tx1">
                    <a:lumMod val="65000"/>
                    <a:lumOff val="35000"/>
                  </a:schemeClr>
                </a:solidFill>
              </a:rPr>
              <a:t>Power Query</a:t>
            </a:r>
            <a:r>
              <a:rPr lang="en-US" sz="1836" dirty="0">
                <a:solidFill>
                  <a:schemeClr val="tx1">
                    <a:lumMod val="65000"/>
                    <a:lumOff val="35000"/>
                  </a:schemeClr>
                </a:solidFill>
              </a:rPr>
              <a:t>, </a:t>
            </a:r>
            <a:r>
              <a:rPr lang="en-US" sz="1836" i="1" dirty="0">
                <a:solidFill>
                  <a:schemeClr val="tx1">
                    <a:lumMod val="65000"/>
                    <a:lumOff val="35000"/>
                  </a:schemeClr>
                </a:solidFill>
              </a:rPr>
              <a:t>Power View</a:t>
            </a:r>
            <a:r>
              <a:rPr lang="en-US" sz="1836" dirty="0">
                <a:solidFill>
                  <a:schemeClr val="tx1">
                    <a:lumMod val="65000"/>
                    <a:lumOff val="35000"/>
                  </a:schemeClr>
                </a:solidFill>
              </a:rPr>
              <a:t>, </a:t>
            </a:r>
            <a:r>
              <a:rPr lang="en-US" sz="1836" i="1" dirty="0">
                <a:solidFill>
                  <a:schemeClr val="tx1">
                    <a:lumMod val="65000"/>
                    <a:lumOff val="35000"/>
                  </a:schemeClr>
                </a:solidFill>
              </a:rPr>
              <a:t>PowerPivot</a:t>
            </a:r>
            <a:r>
              <a:rPr lang="en-US" sz="1836" dirty="0">
                <a:solidFill>
                  <a:schemeClr val="tx1">
                    <a:lumMod val="65000"/>
                    <a:lumOff val="35000"/>
                  </a:schemeClr>
                </a:solidFill>
              </a:rPr>
              <a:t>, and </a:t>
            </a:r>
            <a:r>
              <a:rPr lang="en-US" sz="1836" i="1" dirty="0">
                <a:solidFill>
                  <a:schemeClr val="tx1">
                    <a:lumMod val="65000"/>
                    <a:lumOff val="35000"/>
                  </a:schemeClr>
                </a:solidFill>
              </a:rPr>
              <a:t>Power Map</a:t>
            </a:r>
            <a:endParaRPr lang="en-US" sz="1836" dirty="0">
              <a:solidFill>
                <a:schemeClr val="tx1">
                  <a:lumMod val="65000"/>
                  <a:lumOff val="35000"/>
                </a:schemeClr>
              </a:solidFill>
            </a:endParaRPr>
          </a:p>
        </p:txBody>
      </p:sp>
      <p:grpSp>
        <p:nvGrpSpPr>
          <p:cNvPr id="6" name="Group 5"/>
          <p:cNvGrpSpPr/>
          <p:nvPr/>
        </p:nvGrpSpPr>
        <p:grpSpPr>
          <a:xfrm>
            <a:off x="7020967" y="2234600"/>
            <a:ext cx="5009157" cy="3547131"/>
            <a:chOff x="6883062" y="2190983"/>
            <a:chExt cx="4911384" cy="3477895"/>
          </a:xfrm>
        </p:grpSpPr>
        <p:sp>
          <p:nvSpPr>
            <p:cNvPr id="7" name="Rectangle 6"/>
            <p:cNvSpPr/>
            <p:nvPr/>
          </p:nvSpPr>
          <p:spPr bwMode="auto">
            <a:xfrm>
              <a:off x="6998511" y="2190983"/>
              <a:ext cx="4795935" cy="347789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chemeClr val="bg1"/>
                </a:solidFill>
                <a:latin typeface="+mj-lt"/>
                <a:ea typeface="Segoe UI" pitchFamily="34" charset="0"/>
                <a:cs typeface="Segoe UI" pitchFamily="34" charset="0"/>
              </a:endParaRPr>
            </a:p>
          </p:txBody>
        </p:sp>
        <p:grpSp>
          <p:nvGrpSpPr>
            <p:cNvPr id="8" name="Group 7"/>
            <p:cNvGrpSpPr/>
            <p:nvPr/>
          </p:nvGrpSpPr>
          <p:grpSpPr>
            <a:xfrm>
              <a:off x="7158014" y="2492813"/>
              <a:ext cx="1393998" cy="1383195"/>
              <a:chOff x="7392850" y="2492814"/>
              <a:chExt cx="1159161" cy="1208036"/>
            </a:xfrm>
          </p:grpSpPr>
          <p:sp>
            <p:nvSpPr>
              <p:cNvPr id="46" name="Rectangle 45"/>
              <p:cNvSpPr/>
              <p:nvPr/>
            </p:nvSpPr>
            <p:spPr bwMode="auto">
              <a:xfrm>
                <a:off x="7400438" y="2522179"/>
                <a:ext cx="1151573" cy="1147665"/>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chemeClr val="bg1"/>
                  </a:solidFill>
                  <a:latin typeface="+mj-lt"/>
                  <a:ea typeface="Segoe UI" pitchFamily="34" charset="0"/>
                  <a:cs typeface="Segoe UI" pitchFamily="34" charset="0"/>
                </a:endParaRPr>
              </a:p>
            </p:txBody>
          </p:sp>
          <p:sp>
            <p:nvSpPr>
              <p:cNvPr id="47" name="TextBox 46"/>
              <p:cNvSpPr txBox="1"/>
              <p:nvPr/>
            </p:nvSpPr>
            <p:spPr>
              <a:xfrm>
                <a:off x="7530211" y="2492814"/>
                <a:ext cx="914400" cy="297620"/>
              </a:xfrm>
              <a:prstGeom prst="rect">
                <a:avLst/>
              </a:prstGeom>
              <a:noFill/>
            </p:spPr>
            <p:txBody>
              <a:bodyPr wrap="none" lIns="186521" tIns="149217" rIns="186521" bIns="149217" rtlCol="0">
                <a:noAutofit/>
              </a:bodyPr>
              <a:lstStyle/>
              <a:p>
                <a:pPr algn="ctr">
                  <a:lnSpc>
                    <a:spcPct val="50000"/>
                  </a:lnSpc>
                  <a:spcAft>
                    <a:spcPts val="612"/>
                  </a:spcAft>
                </a:pPr>
                <a:r>
                  <a:rPr lang="en-US" sz="918" b="1" dirty="0">
                    <a:solidFill>
                      <a:schemeClr val="bg1"/>
                    </a:solidFill>
                  </a:rPr>
                  <a:t>Master</a:t>
                </a:r>
              </a:p>
            </p:txBody>
          </p:sp>
          <p:pic>
            <p:nvPicPr>
              <p:cNvPr id="48" name="Picture 47" descr="Hadoop clusters in HDInsight access and store big data in cost-effective, scalable Hadoop-compatible Azure Blob storage in the cloud."/>
              <p:cNvPicPr/>
              <p:nvPr/>
            </p:nvPicPr>
            <p:blipFill rotWithShape="1">
              <a:blip r:embed="rId3" cstate="print">
                <a:duotone>
                  <a:prstClr val="black"/>
                  <a:schemeClr val="bg1">
                    <a:tint val="45000"/>
                    <a:satMod val="400000"/>
                  </a:schemeClr>
                </a:duotone>
                <a:extLst>
                  <a:ext uri="{BEBA8EAE-BF5A-486C-A8C5-ECC9F3942E4B}">
                    <a14:imgProps xmlns:a14="http://schemas.microsoft.com/office/drawing/2010/main">
                      <a14:imgLayer r:embed="rId4">
                        <a14:imgEffect>
                          <a14:backgroundRemoval t="61264" b="88736" l="82036" r="98004"/>
                        </a14:imgEffect>
                        <a14:imgEffect>
                          <a14:brightnessContrast bright="40000" contrast="-40000"/>
                        </a14:imgEffect>
                      </a14:imgLayer>
                    </a14:imgProps>
                  </a:ext>
                  <a:ext uri="{28A0092B-C50C-407E-A947-70E740481C1C}">
                    <a14:useLocalDpi xmlns:a14="http://schemas.microsoft.com/office/drawing/2010/main" val="0"/>
                  </a:ext>
                </a:extLst>
              </a:blip>
              <a:srcRect l="80067" t="58424" b="11117"/>
              <a:stretch/>
            </p:blipFill>
            <p:spPr bwMode="auto">
              <a:xfrm>
                <a:off x="7499298" y="3076839"/>
                <a:ext cx="387063" cy="435504"/>
              </a:xfrm>
              <a:prstGeom prst="rect">
                <a:avLst/>
              </a:prstGeom>
              <a:noFill/>
              <a:ln>
                <a:noFill/>
              </a:ln>
            </p:spPr>
          </p:pic>
          <p:sp>
            <p:nvSpPr>
              <p:cNvPr id="49" name="TextBox 48"/>
              <p:cNvSpPr txBox="1"/>
              <p:nvPr/>
            </p:nvSpPr>
            <p:spPr>
              <a:xfrm>
                <a:off x="7392850" y="3460537"/>
                <a:ext cx="621141" cy="240313"/>
              </a:xfrm>
              <a:prstGeom prst="rect">
                <a:avLst/>
              </a:prstGeom>
              <a:noFill/>
            </p:spPr>
            <p:txBody>
              <a:bodyPr wrap="none" lIns="186521" tIns="149217" rIns="186521" bIns="149217" rtlCol="0">
                <a:noAutofit/>
              </a:bodyPr>
              <a:lstStyle/>
              <a:p>
                <a:pPr algn="ctr">
                  <a:lnSpc>
                    <a:spcPct val="50000"/>
                  </a:lnSpc>
                  <a:spcAft>
                    <a:spcPts val="612"/>
                  </a:spcAft>
                </a:pPr>
                <a:r>
                  <a:rPr lang="en-US" sz="918" dirty="0">
                    <a:solidFill>
                      <a:schemeClr val="bg1"/>
                    </a:solidFill>
                  </a:rPr>
                  <a:t>DFS</a:t>
                </a:r>
              </a:p>
            </p:txBody>
          </p:sp>
          <p:sp>
            <p:nvSpPr>
              <p:cNvPr id="50" name="TextBox 49"/>
              <p:cNvSpPr txBox="1"/>
              <p:nvPr/>
            </p:nvSpPr>
            <p:spPr>
              <a:xfrm>
                <a:off x="7952798" y="3201765"/>
                <a:ext cx="546977" cy="210738"/>
              </a:xfrm>
              <a:prstGeom prst="rect">
                <a:avLst/>
              </a:prstGeom>
              <a:solidFill>
                <a:srgbClr val="008DB5"/>
              </a:solidFill>
            </p:spPr>
            <p:txBody>
              <a:bodyPr wrap="none" lIns="186521" tIns="149217" rIns="186521" bIns="149217" rtlCol="0" anchor="ctr">
                <a:noAutofit/>
              </a:bodyPr>
              <a:lstStyle/>
              <a:p>
                <a:pPr algn="ctr">
                  <a:lnSpc>
                    <a:spcPct val="50000"/>
                  </a:lnSpc>
                  <a:spcAft>
                    <a:spcPts val="612"/>
                  </a:spcAft>
                </a:pPr>
                <a:r>
                  <a:rPr lang="en-US" sz="918" dirty="0">
                    <a:solidFill>
                      <a:schemeClr val="bg1"/>
                    </a:solidFill>
                  </a:rPr>
                  <a:t>WebHDFS</a:t>
                </a:r>
              </a:p>
            </p:txBody>
          </p:sp>
          <p:cxnSp>
            <p:nvCxnSpPr>
              <p:cNvPr id="51" name="Straight Arrow Connector 50"/>
              <p:cNvCxnSpPr/>
              <p:nvPr/>
            </p:nvCxnSpPr>
            <p:spPr>
              <a:xfrm>
                <a:off x="7692829" y="2967443"/>
                <a:ext cx="0" cy="167275"/>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H="1">
                <a:off x="8226287" y="2920969"/>
                <a:ext cx="2555" cy="28079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7553739" y="2753827"/>
                <a:ext cx="808340" cy="224016"/>
              </a:xfrm>
              <a:prstGeom prst="rect">
                <a:avLst/>
              </a:prstGeom>
              <a:solidFill>
                <a:schemeClr val="accent2">
                  <a:lumMod val="60000"/>
                  <a:lumOff val="40000"/>
                </a:schemeClr>
              </a:solidFill>
            </p:spPr>
            <p:txBody>
              <a:bodyPr wrap="none" lIns="186521" tIns="149217" rIns="186521" bIns="149217" rtlCol="0" anchor="ctr">
                <a:noAutofit/>
              </a:bodyPr>
              <a:lstStyle/>
              <a:p>
                <a:pPr algn="ctr">
                  <a:lnSpc>
                    <a:spcPct val="50000"/>
                  </a:lnSpc>
                  <a:spcAft>
                    <a:spcPts val="612"/>
                  </a:spcAft>
                </a:pPr>
                <a:r>
                  <a:rPr lang="en-US" sz="918" dirty="0">
                    <a:solidFill>
                      <a:schemeClr val="tx1">
                        <a:lumMod val="85000"/>
                        <a:lumOff val="15000"/>
                      </a:schemeClr>
                    </a:solidFill>
                  </a:rPr>
                  <a:t>HFDS API</a:t>
                </a:r>
              </a:p>
            </p:txBody>
          </p:sp>
        </p:grpSp>
        <p:grpSp>
          <p:nvGrpSpPr>
            <p:cNvPr id="9" name="Group 8"/>
            <p:cNvGrpSpPr/>
            <p:nvPr/>
          </p:nvGrpSpPr>
          <p:grpSpPr>
            <a:xfrm>
              <a:off x="8626954" y="2484267"/>
              <a:ext cx="1362135" cy="1369039"/>
              <a:chOff x="7392850" y="2475587"/>
              <a:chExt cx="1159161" cy="1225263"/>
            </a:xfrm>
          </p:grpSpPr>
          <p:sp>
            <p:nvSpPr>
              <p:cNvPr id="39" name="Rectangle 38"/>
              <p:cNvSpPr/>
              <p:nvPr/>
            </p:nvSpPr>
            <p:spPr bwMode="auto">
              <a:xfrm>
                <a:off x="7400438" y="2522179"/>
                <a:ext cx="1151573" cy="1147665"/>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chemeClr val="bg1"/>
                  </a:solidFill>
                  <a:latin typeface="+mj-lt"/>
                  <a:ea typeface="Segoe UI" pitchFamily="34" charset="0"/>
                  <a:cs typeface="Segoe UI" pitchFamily="34" charset="0"/>
                </a:endParaRPr>
              </a:p>
            </p:txBody>
          </p:sp>
          <p:sp>
            <p:nvSpPr>
              <p:cNvPr id="40" name="TextBox 39"/>
              <p:cNvSpPr txBox="1"/>
              <p:nvPr/>
            </p:nvSpPr>
            <p:spPr>
              <a:xfrm>
                <a:off x="7528459" y="2475587"/>
                <a:ext cx="914400" cy="297620"/>
              </a:xfrm>
              <a:prstGeom prst="rect">
                <a:avLst/>
              </a:prstGeom>
              <a:noFill/>
            </p:spPr>
            <p:txBody>
              <a:bodyPr wrap="none" lIns="186521" tIns="149217" rIns="186521" bIns="149217" rtlCol="0">
                <a:noAutofit/>
              </a:bodyPr>
              <a:lstStyle/>
              <a:p>
                <a:pPr algn="ctr">
                  <a:lnSpc>
                    <a:spcPct val="50000"/>
                  </a:lnSpc>
                  <a:spcAft>
                    <a:spcPts val="612"/>
                  </a:spcAft>
                </a:pPr>
                <a:r>
                  <a:rPr lang="en-US" sz="918" b="1" dirty="0">
                    <a:solidFill>
                      <a:schemeClr val="bg1"/>
                    </a:solidFill>
                  </a:rPr>
                  <a:t>Worker node</a:t>
                </a:r>
              </a:p>
            </p:txBody>
          </p:sp>
          <p:pic>
            <p:nvPicPr>
              <p:cNvPr id="41" name="Picture 40" descr="Hadoop clusters in HDInsight access and store big data in cost-effective, scalable Hadoop-compatible Azure Blob storage in the cloud."/>
              <p:cNvPicPr/>
              <p:nvPr/>
            </p:nvPicPr>
            <p:blipFill rotWithShape="1">
              <a:blip r:embed="rId3" cstate="print">
                <a:duotone>
                  <a:prstClr val="black"/>
                  <a:schemeClr val="bg1">
                    <a:tint val="45000"/>
                    <a:satMod val="400000"/>
                  </a:schemeClr>
                </a:duotone>
                <a:extLst>
                  <a:ext uri="{BEBA8EAE-BF5A-486C-A8C5-ECC9F3942E4B}">
                    <a14:imgProps xmlns:a14="http://schemas.microsoft.com/office/drawing/2010/main">
                      <a14:imgLayer r:embed="rId4">
                        <a14:imgEffect>
                          <a14:backgroundRemoval t="61264" b="88736" l="82036" r="98004"/>
                        </a14:imgEffect>
                        <a14:imgEffect>
                          <a14:brightnessContrast bright="40000" contrast="-40000"/>
                        </a14:imgEffect>
                      </a14:imgLayer>
                    </a14:imgProps>
                  </a:ext>
                  <a:ext uri="{28A0092B-C50C-407E-A947-70E740481C1C}">
                    <a14:useLocalDpi xmlns:a14="http://schemas.microsoft.com/office/drawing/2010/main" val="0"/>
                  </a:ext>
                </a:extLst>
              </a:blip>
              <a:srcRect l="80067" t="58424" b="11117"/>
              <a:stretch/>
            </p:blipFill>
            <p:spPr bwMode="auto">
              <a:xfrm>
                <a:off x="7499298" y="3076839"/>
                <a:ext cx="387063" cy="435504"/>
              </a:xfrm>
              <a:prstGeom prst="rect">
                <a:avLst/>
              </a:prstGeom>
              <a:noFill/>
              <a:ln>
                <a:noFill/>
              </a:ln>
            </p:spPr>
          </p:pic>
          <p:sp>
            <p:nvSpPr>
              <p:cNvPr id="42" name="TextBox 41"/>
              <p:cNvSpPr txBox="1"/>
              <p:nvPr/>
            </p:nvSpPr>
            <p:spPr>
              <a:xfrm>
                <a:off x="7392850" y="3460537"/>
                <a:ext cx="621141" cy="240313"/>
              </a:xfrm>
              <a:prstGeom prst="rect">
                <a:avLst/>
              </a:prstGeom>
              <a:noFill/>
            </p:spPr>
            <p:txBody>
              <a:bodyPr wrap="none" lIns="186521" tIns="149217" rIns="186521" bIns="149217" rtlCol="0">
                <a:noAutofit/>
              </a:bodyPr>
              <a:lstStyle/>
              <a:p>
                <a:pPr algn="ctr">
                  <a:lnSpc>
                    <a:spcPct val="50000"/>
                  </a:lnSpc>
                  <a:spcAft>
                    <a:spcPts val="612"/>
                  </a:spcAft>
                </a:pPr>
                <a:r>
                  <a:rPr lang="en-US" sz="918" dirty="0">
                    <a:solidFill>
                      <a:schemeClr val="bg1"/>
                    </a:solidFill>
                  </a:rPr>
                  <a:t>DFS</a:t>
                </a:r>
              </a:p>
            </p:txBody>
          </p:sp>
          <p:sp>
            <p:nvSpPr>
              <p:cNvPr id="43" name="TextBox 42"/>
              <p:cNvSpPr txBox="1"/>
              <p:nvPr/>
            </p:nvSpPr>
            <p:spPr>
              <a:xfrm>
                <a:off x="7952798" y="3201766"/>
                <a:ext cx="546977" cy="210738"/>
              </a:xfrm>
              <a:prstGeom prst="rect">
                <a:avLst/>
              </a:prstGeom>
              <a:solidFill>
                <a:srgbClr val="008DB5"/>
              </a:solidFill>
            </p:spPr>
            <p:txBody>
              <a:bodyPr wrap="none" lIns="186521" tIns="149217" rIns="186521" bIns="149217" rtlCol="0" anchor="ctr">
                <a:noAutofit/>
              </a:bodyPr>
              <a:lstStyle/>
              <a:p>
                <a:pPr algn="ctr">
                  <a:lnSpc>
                    <a:spcPct val="50000"/>
                  </a:lnSpc>
                  <a:spcAft>
                    <a:spcPts val="612"/>
                  </a:spcAft>
                </a:pPr>
                <a:r>
                  <a:rPr lang="en-US" sz="918" dirty="0">
                    <a:solidFill>
                      <a:schemeClr val="bg1"/>
                    </a:solidFill>
                  </a:rPr>
                  <a:t>WebHDFS</a:t>
                </a:r>
              </a:p>
            </p:txBody>
          </p:sp>
          <p:cxnSp>
            <p:nvCxnSpPr>
              <p:cNvPr id="44" name="Straight Arrow Connector 43"/>
              <p:cNvCxnSpPr/>
              <p:nvPr/>
            </p:nvCxnSpPr>
            <p:spPr>
              <a:xfrm>
                <a:off x="7692829" y="2967443"/>
                <a:ext cx="0" cy="167275"/>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7553739" y="2753393"/>
                <a:ext cx="808340" cy="224016"/>
              </a:xfrm>
              <a:prstGeom prst="rect">
                <a:avLst/>
              </a:prstGeom>
              <a:solidFill>
                <a:schemeClr val="accent2">
                  <a:lumMod val="60000"/>
                  <a:lumOff val="40000"/>
                </a:schemeClr>
              </a:solidFill>
            </p:spPr>
            <p:txBody>
              <a:bodyPr wrap="none" lIns="186521" tIns="149217" rIns="186521" bIns="149217" rtlCol="0" anchor="ctr">
                <a:noAutofit/>
              </a:bodyPr>
              <a:lstStyle/>
              <a:p>
                <a:pPr algn="ctr">
                  <a:lnSpc>
                    <a:spcPct val="50000"/>
                  </a:lnSpc>
                  <a:spcAft>
                    <a:spcPts val="612"/>
                  </a:spcAft>
                </a:pPr>
                <a:r>
                  <a:rPr lang="en-US" sz="918" dirty="0">
                    <a:solidFill>
                      <a:schemeClr val="tx1">
                        <a:lumMod val="85000"/>
                        <a:lumOff val="15000"/>
                      </a:schemeClr>
                    </a:solidFill>
                  </a:rPr>
                  <a:t>HFDS API</a:t>
                </a:r>
              </a:p>
            </p:txBody>
          </p:sp>
        </p:grpSp>
        <p:grpSp>
          <p:nvGrpSpPr>
            <p:cNvPr id="10" name="Group 9"/>
            <p:cNvGrpSpPr/>
            <p:nvPr/>
          </p:nvGrpSpPr>
          <p:grpSpPr>
            <a:xfrm>
              <a:off x="10257269" y="2502043"/>
              <a:ext cx="1315131" cy="1338464"/>
              <a:chOff x="7392850" y="2486358"/>
              <a:chExt cx="1159161" cy="1246168"/>
            </a:xfrm>
          </p:grpSpPr>
          <p:sp>
            <p:nvSpPr>
              <p:cNvPr id="32" name="Rectangle 31"/>
              <p:cNvSpPr/>
              <p:nvPr/>
            </p:nvSpPr>
            <p:spPr bwMode="auto">
              <a:xfrm>
                <a:off x="7400438" y="2522179"/>
                <a:ext cx="1151573" cy="1210347"/>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chemeClr val="bg1"/>
                  </a:solidFill>
                  <a:latin typeface="+mj-lt"/>
                  <a:ea typeface="Segoe UI" pitchFamily="34" charset="0"/>
                  <a:cs typeface="Segoe UI" pitchFamily="34" charset="0"/>
                </a:endParaRPr>
              </a:p>
            </p:txBody>
          </p:sp>
          <p:sp>
            <p:nvSpPr>
              <p:cNvPr id="33" name="TextBox 32"/>
              <p:cNvSpPr txBox="1"/>
              <p:nvPr/>
            </p:nvSpPr>
            <p:spPr>
              <a:xfrm>
                <a:off x="7519024" y="2486358"/>
                <a:ext cx="914400" cy="297620"/>
              </a:xfrm>
              <a:prstGeom prst="rect">
                <a:avLst/>
              </a:prstGeom>
              <a:noFill/>
            </p:spPr>
            <p:txBody>
              <a:bodyPr wrap="none" lIns="186521" tIns="149217" rIns="186521" bIns="149217" rtlCol="0">
                <a:noAutofit/>
              </a:bodyPr>
              <a:lstStyle/>
              <a:p>
                <a:pPr algn="ctr">
                  <a:lnSpc>
                    <a:spcPct val="50000"/>
                  </a:lnSpc>
                  <a:spcAft>
                    <a:spcPts val="612"/>
                  </a:spcAft>
                </a:pPr>
                <a:r>
                  <a:rPr lang="en-US" sz="918" b="1" dirty="0">
                    <a:solidFill>
                      <a:schemeClr val="bg1"/>
                    </a:solidFill>
                  </a:rPr>
                  <a:t>Worker node</a:t>
                </a:r>
              </a:p>
            </p:txBody>
          </p:sp>
          <p:pic>
            <p:nvPicPr>
              <p:cNvPr id="34" name="Picture 33" descr="Hadoop clusters in HDInsight access and store big data in cost-effective, scalable Hadoop-compatible Azure Blob storage in the cloud."/>
              <p:cNvPicPr/>
              <p:nvPr/>
            </p:nvPicPr>
            <p:blipFill rotWithShape="1">
              <a:blip r:embed="rId3" cstate="print">
                <a:duotone>
                  <a:prstClr val="black"/>
                  <a:schemeClr val="bg1">
                    <a:tint val="45000"/>
                    <a:satMod val="400000"/>
                  </a:schemeClr>
                </a:duotone>
                <a:extLst>
                  <a:ext uri="{BEBA8EAE-BF5A-486C-A8C5-ECC9F3942E4B}">
                    <a14:imgProps xmlns:a14="http://schemas.microsoft.com/office/drawing/2010/main">
                      <a14:imgLayer r:embed="rId4">
                        <a14:imgEffect>
                          <a14:backgroundRemoval t="61264" b="88736" l="82036" r="98004"/>
                        </a14:imgEffect>
                        <a14:imgEffect>
                          <a14:brightnessContrast bright="40000" contrast="-40000"/>
                        </a14:imgEffect>
                      </a14:imgLayer>
                    </a14:imgProps>
                  </a:ext>
                  <a:ext uri="{28A0092B-C50C-407E-A947-70E740481C1C}">
                    <a14:useLocalDpi xmlns:a14="http://schemas.microsoft.com/office/drawing/2010/main" val="0"/>
                  </a:ext>
                </a:extLst>
              </a:blip>
              <a:srcRect l="80067" t="58424" b="11117"/>
              <a:stretch/>
            </p:blipFill>
            <p:spPr bwMode="auto">
              <a:xfrm>
                <a:off x="7499298" y="3076839"/>
                <a:ext cx="387063" cy="435504"/>
              </a:xfrm>
              <a:prstGeom prst="rect">
                <a:avLst/>
              </a:prstGeom>
              <a:noFill/>
              <a:ln>
                <a:noFill/>
              </a:ln>
            </p:spPr>
          </p:pic>
          <p:sp>
            <p:nvSpPr>
              <p:cNvPr id="35" name="TextBox 34"/>
              <p:cNvSpPr txBox="1"/>
              <p:nvPr/>
            </p:nvSpPr>
            <p:spPr>
              <a:xfrm>
                <a:off x="7392850" y="3460537"/>
                <a:ext cx="621141" cy="240313"/>
              </a:xfrm>
              <a:prstGeom prst="rect">
                <a:avLst/>
              </a:prstGeom>
              <a:noFill/>
            </p:spPr>
            <p:txBody>
              <a:bodyPr wrap="none" lIns="186521" tIns="149217" rIns="186521" bIns="149217" rtlCol="0">
                <a:noAutofit/>
              </a:bodyPr>
              <a:lstStyle/>
              <a:p>
                <a:pPr algn="ctr">
                  <a:lnSpc>
                    <a:spcPct val="50000"/>
                  </a:lnSpc>
                  <a:spcAft>
                    <a:spcPts val="612"/>
                  </a:spcAft>
                </a:pPr>
                <a:r>
                  <a:rPr lang="en-US" sz="918" dirty="0">
                    <a:solidFill>
                      <a:schemeClr val="bg1"/>
                    </a:solidFill>
                  </a:rPr>
                  <a:t>DFS</a:t>
                </a:r>
              </a:p>
            </p:txBody>
          </p:sp>
          <p:sp>
            <p:nvSpPr>
              <p:cNvPr id="36" name="TextBox 35"/>
              <p:cNvSpPr txBox="1"/>
              <p:nvPr/>
            </p:nvSpPr>
            <p:spPr>
              <a:xfrm>
                <a:off x="7952798" y="3201765"/>
                <a:ext cx="546977" cy="210738"/>
              </a:xfrm>
              <a:prstGeom prst="rect">
                <a:avLst/>
              </a:prstGeom>
              <a:solidFill>
                <a:srgbClr val="008DB5"/>
              </a:solidFill>
            </p:spPr>
            <p:txBody>
              <a:bodyPr wrap="none" lIns="0" tIns="0" rIns="0" bIns="0" rtlCol="0" anchor="ctr">
                <a:noAutofit/>
              </a:bodyPr>
              <a:lstStyle/>
              <a:p>
                <a:pPr algn="ctr">
                  <a:lnSpc>
                    <a:spcPct val="50000"/>
                  </a:lnSpc>
                  <a:spcAft>
                    <a:spcPts val="612"/>
                  </a:spcAft>
                </a:pPr>
                <a:r>
                  <a:rPr lang="en-US" sz="918" dirty="0">
                    <a:solidFill>
                      <a:schemeClr val="bg1"/>
                    </a:solidFill>
                  </a:rPr>
                  <a:t>WebHDFS</a:t>
                </a:r>
              </a:p>
            </p:txBody>
          </p:sp>
          <p:cxnSp>
            <p:nvCxnSpPr>
              <p:cNvPr id="37" name="Straight Arrow Connector 36"/>
              <p:cNvCxnSpPr/>
              <p:nvPr/>
            </p:nvCxnSpPr>
            <p:spPr>
              <a:xfrm>
                <a:off x="7692829" y="2967443"/>
                <a:ext cx="0" cy="167275"/>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7553739" y="2752669"/>
                <a:ext cx="808340" cy="224016"/>
              </a:xfrm>
              <a:prstGeom prst="rect">
                <a:avLst/>
              </a:prstGeom>
              <a:solidFill>
                <a:schemeClr val="accent2">
                  <a:lumMod val="60000"/>
                  <a:lumOff val="40000"/>
                </a:schemeClr>
              </a:solidFill>
            </p:spPr>
            <p:txBody>
              <a:bodyPr wrap="none" lIns="186521" tIns="149217" rIns="186521" bIns="149217" rtlCol="0" anchor="ctr">
                <a:noAutofit/>
              </a:bodyPr>
              <a:lstStyle/>
              <a:p>
                <a:pPr algn="ctr">
                  <a:lnSpc>
                    <a:spcPct val="50000"/>
                  </a:lnSpc>
                  <a:spcAft>
                    <a:spcPts val="612"/>
                  </a:spcAft>
                </a:pPr>
                <a:r>
                  <a:rPr lang="en-US" sz="918" dirty="0">
                    <a:solidFill>
                      <a:schemeClr val="tx1">
                        <a:lumMod val="85000"/>
                        <a:lumOff val="15000"/>
                      </a:schemeClr>
                    </a:solidFill>
                  </a:rPr>
                  <a:t>HFDS API</a:t>
                </a:r>
              </a:p>
            </p:txBody>
          </p:sp>
        </p:grpSp>
        <p:cxnSp>
          <p:nvCxnSpPr>
            <p:cNvPr id="11" name="Straight Connector 10"/>
            <p:cNvCxnSpPr/>
            <p:nvPr/>
          </p:nvCxnSpPr>
          <p:spPr>
            <a:xfrm flipV="1">
              <a:off x="7088046" y="4207732"/>
              <a:ext cx="4556917" cy="3527"/>
            </a:xfrm>
            <a:prstGeom prst="line">
              <a:avLst/>
            </a:prstGeom>
            <a:ln>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2" name="Picture 11" descr="Hadoop clusters in HDInsight access and store big data in cost-effective, scalable Hadoop-compatible Azure Blob storage in the cloud."/>
            <p:cNvPicPr/>
            <p:nvPr/>
          </p:nvPicPr>
          <p:blipFill rotWithShape="1">
            <a:blip r:embed="rId5">
              <a:extLst>
                <a:ext uri="{28A0092B-C50C-407E-A947-70E740481C1C}">
                  <a14:useLocalDpi xmlns:a14="http://schemas.microsoft.com/office/drawing/2010/main" val="0"/>
                </a:ext>
              </a:extLst>
            </a:blip>
            <a:srcRect l="82696" t="62153" r="2052" b="11473"/>
            <a:stretch/>
          </p:blipFill>
          <p:spPr bwMode="auto">
            <a:xfrm>
              <a:off x="10896540" y="4572460"/>
              <a:ext cx="634826" cy="727592"/>
            </a:xfrm>
            <a:prstGeom prst="rect">
              <a:avLst/>
            </a:prstGeom>
            <a:noFill/>
            <a:ln>
              <a:noFill/>
            </a:ln>
          </p:spPr>
        </p:pic>
        <p:pic>
          <p:nvPicPr>
            <p:cNvPr id="13" name="Picture 12" descr="Hadoop clusters in HDInsight access and store big data in cost-effective, scalable Hadoop-compatible Azure Blob storage in the cloud."/>
            <p:cNvPicPr/>
            <p:nvPr/>
          </p:nvPicPr>
          <p:blipFill rotWithShape="1">
            <a:blip r:embed="rId5">
              <a:extLst>
                <a:ext uri="{28A0092B-C50C-407E-A947-70E740481C1C}">
                  <a14:useLocalDpi xmlns:a14="http://schemas.microsoft.com/office/drawing/2010/main" val="0"/>
                </a:ext>
              </a:extLst>
            </a:blip>
            <a:srcRect l="82696" t="62153" r="2052" b="11473"/>
            <a:stretch/>
          </p:blipFill>
          <p:spPr bwMode="auto">
            <a:xfrm>
              <a:off x="9778413" y="4565578"/>
              <a:ext cx="634826" cy="727592"/>
            </a:xfrm>
            <a:prstGeom prst="rect">
              <a:avLst/>
            </a:prstGeom>
            <a:noFill/>
            <a:ln>
              <a:noFill/>
            </a:ln>
          </p:spPr>
        </p:pic>
        <p:pic>
          <p:nvPicPr>
            <p:cNvPr id="14" name="Picture 13" descr="Hadoop clusters in HDInsight access and store big data in cost-effective, scalable Hadoop-compatible Azure Blob storage in the cloud."/>
            <p:cNvPicPr/>
            <p:nvPr/>
          </p:nvPicPr>
          <p:blipFill rotWithShape="1">
            <a:blip r:embed="rId5">
              <a:extLst>
                <a:ext uri="{28A0092B-C50C-407E-A947-70E740481C1C}">
                  <a14:useLocalDpi xmlns:a14="http://schemas.microsoft.com/office/drawing/2010/main" val="0"/>
                </a:ext>
              </a:extLst>
            </a:blip>
            <a:srcRect l="82696" t="62153" r="2052" b="11473"/>
            <a:stretch/>
          </p:blipFill>
          <p:spPr bwMode="auto">
            <a:xfrm>
              <a:off x="8612413" y="4542982"/>
              <a:ext cx="634826" cy="727592"/>
            </a:xfrm>
            <a:prstGeom prst="rect">
              <a:avLst/>
            </a:prstGeom>
            <a:noFill/>
            <a:ln>
              <a:noFill/>
            </a:ln>
          </p:spPr>
        </p:pic>
        <p:cxnSp>
          <p:nvCxnSpPr>
            <p:cNvPr id="15" name="Elbow Connector 14"/>
            <p:cNvCxnSpPr/>
            <p:nvPr/>
          </p:nvCxnSpPr>
          <p:spPr>
            <a:xfrm>
              <a:off x="9257812" y="4309796"/>
              <a:ext cx="1935520" cy="206655"/>
            </a:xfrm>
            <a:prstGeom prst="bentConnector2">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p:nvPr/>
          </p:nvCxnSpPr>
          <p:spPr>
            <a:xfrm>
              <a:off x="8875381" y="4309796"/>
              <a:ext cx="1188720" cy="200500"/>
            </a:xfrm>
            <a:prstGeom prst="bentConnector3">
              <a:avLst>
                <a:gd name="adj1" fmla="val 100017"/>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8874996" y="4324322"/>
              <a:ext cx="0" cy="19212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6200000" flipH="1">
              <a:off x="8297457" y="3435604"/>
              <a:ext cx="731520" cy="1005840"/>
            </a:xfrm>
            <a:prstGeom prst="bentConnector3">
              <a:avLst>
                <a:gd name="adj1" fmla="val 59117"/>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43" idx="2"/>
            </p:cNvCxnSpPr>
            <p:nvPr/>
          </p:nvCxnSpPr>
          <p:spPr>
            <a:xfrm>
              <a:off x="9606329" y="3531124"/>
              <a:ext cx="3003" cy="778672"/>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rot="5400000">
              <a:off x="10598936" y="3664610"/>
              <a:ext cx="888615" cy="401760"/>
            </a:xfrm>
            <a:prstGeom prst="bentConnector3">
              <a:avLst>
                <a:gd name="adj1" fmla="val 66933"/>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054035" y="2209943"/>
              <a:ext cx="2312419" cy="253413"/>
            </a:xfrm>
            <a:prstGeom prst="rect">
              <a:avLst/>
            </a:prstGeom>
            <a:noFill/>
          </p:spPr>
          <p:txBody>
            <a:bodyPr wrap="none" lIns="186521" tIns="149217" rIns="186521" bIns="149217" rtlCol="0">
              <a:noAutofit/>
            </a:bodyPr>
            <a:lstStyle/>
            <a:p>
              <a:pPr>
                <a:lnSpc>
                  <a:spcPct val="50000"/>
                </a:lnSpc>
                <a:spcAft>
                  <a:spcPts val="612"/>
                </a:spcAft>
              </a:pPr>
              <a:r>
                <a:rPr lang="en-US" sz="1122" b="1" dirty="0">
                  <a:solidFill>
                    <a:schemeClr val="tx1">
                      <a:lumMod val="85000"/>
                      <a:lumOff val="15000"/>
                    </a:schemeClr>
                  </a:solidFill>
                </a:rPr>
                <a:t>HDInsight cluster </a:t>
              </a:r>
            </a:p>
          </p:txBody>
        </p:sp>
        <p:sp>
          <p:nvSpPr>
            <p:cNvPr id="22" name="TextBox 21"/>
            <p:cNvSpPr txBox="1"/>
            <p:nvPr/>
          </p:nvSpPr>
          <p:spPr>
            <a:xfrm>
              <a:off x="6883062" y="4206969"/>
              <a:ext cx="1700683" cy="253413"/>
            </a:xfrm>
            <a:prstGeom prst="rect">
              <a:avLst/>
            </a:prstGeom>
            <a:noFill/>
          </p:spPr>
          <p:txBody>
            <a:bodyPr wrap="none" lIns="186521" tIns="149217" rIns="186521" bIns="149217" rtlCol="0">
              <a:noAutofit/>
            </a:bodyPr>
            <a:lstStyle/>
            <a:p>
              <a:pPr>
                <a:lnSpc>
                  <a:spcPct val="50000"/>
                </a:lnSpc>
                <a:spcAft>
                  <a:spcPts val="612"/>
                </a:spcAft>
              </a:pPr>
              <a:r>
                <a:rPr lang="en-US" sz="1071" b="1" dirty="0">
                  <a:solidFill>
                    <a:schemeClr val="tx1">
                      <a:lumMod val="85000"/>
                      <a:lumOff val="15000"/>
                    </a:schemeClr>
                  </a:solidFill>
                </a:rPr>
                <a:t>Azure Data Lake storage </a:t>
              </a:r>
            </a:p>
          </p:txBody>
        </p:sp>
        <p:sp>
          <p:nvSpPr>
            <p:cNvPr id="23" name="TextBox 22"/>
            <p:cNvSpPr txBox="1"/>
            <p:nvPr/>
          </p:nvSpPr>
          <p:spPr>
            <a:xfrm>
              <a:off x="8360945" y="5190887"/>
              <a:ext cx="1156210" cy="398840"/>
            </a:xfrm>
            <a:prstGeom prst="rect">
              <a:avLst/>
            </a:prstGeom>
            <a:noFill/>
          </p:spPr>
          <p:txBody>
            <a:bodyPr wrap="none" lIns="186521" tIns="149217" rIns="186521" bIns="149217" rtlCol="0">
              <a:noAutofit/>
            </a:bodyPr>
            <a:lstStyle/>
            <a:p>
              <a:pPr algn="ctr">
                <a:lnSpc>
                  <a:spcPct val="50000"/>
                </a:lnSpc>
                <a:spcAft>
                  <a:spcPts val="612"/>
                </a:spcAft>
              </a:pPr>
              <a:r>
                <a:rPr lang="en-US" sz="918" dirty="0"/>
                <a:t>Container 1</a:t>
              </a:r>
            </a:p>
          </p:txBody>
        </p:sp>
        <p:sp>
          <p:nvSpPr>
            <p:cNvPr id="24" name="TextBox 23"/>
            <p:cNvSpPr txBox="1"/>
            <p:nvPr/>
          </p:nvSpPr>
          <p:spPr>
            <a:xfrm>
              <a:off x="9742152" y="5190887"/>
              <a:ext cx="743011" cy="398840"/>
            </a:xfrm>
            <a:prstGeom prst="rect">
              <a:avLst/>
            </a:prstGeom>
            <a:noFill/>
          </p:spPr>
          <p:txBody>
            <a:bodyPr wrap="none" lIns="186521" tIns="149217" rIns="186521" bIns="149217" rtlCol="0">
              <a:noAutofit/>
            </a:bodyPr>
            <a:lstStyle/>
            <a:p>
              <a:pPr algn="ctr">
                <a:lnSpc>
                  <a:spcPct val="50000"/>
                </a:lnSpc>
                <a:spcAft>
                  <a:spcPts val="612"/>
                </a:spcAft>
              </a:pPr>
              <a:r>
                <a:rPr lang="en-US" sz="918" dirty="0"/>
                <a:t>Container 2</a:t>
              </a:r>
              <a:endParaRPr lang="en-US" sz="918" b="1" dirty="0">
                <a:solidFill>
                  <a:schemeClr val="bg1"/>
                </a:solidFill>
              </a:endParaRPr>
            </a:p>
          </p:txBody>
        </p:sp>
        <p:sp>
          <p:nvSpPr>
            <p:cNvPr id="25" name="TextBox 24"/>
            <p:cNvSpPr txBox="1"/>
            <p:nvPr/>
          </p:nvSpPr>
          <p:spPr>
            <a:xfrm>
              <a:off x="10842363" y="5210208"/>
              <a:ext cx="743011" cy="398840"/>
            </a:xfrm>
            <a:prstGeom prst="rect">
              <a:avLst/>
            </a:prstGeom>
            <a:noFill/>
          </p:spPr>
          <p:txBody>
            <a:bodyPr wrap="none" lIns="186521" tIns="149217" rIns="186521" bIns="149217" rtlCol="0">
              <a:noAutofit/>
            </a:bodyPr>
            <a:lstStyle/>
            <a:p>
              <a:pPr algn="ctr">
                <a:lnSpc>
                  <a:spcPct val="50000"/>
                </a:lnSpc>
                <a:spcAft>
                  <a:spcPts val="612"/>
                </a:spcAft>
              </a:pPr>
              <a:r>
                <a:rPr lang="en-US" sz="918" dirty="0"/>
                <a:t>Container 3</a:t>
              </a:r>
              <a:endParaRPr lang="en-US" sz="918" b="1" dirty="0">
                <a:solidFill>
                  <a:schemeClr val="bg1"/>
                </a:solidFill>
              </a:endParaRPr>
            </a:p>
          </p:txBody>
        </p:sp>
        <p:sp>
          <p:nvSpPr>
            <p:cNvPr id="26" name="Oval 25"/>
            <p:cNvSpPr/>
            <p:nvPr/>
          </p:nvSpPr>
          <p:spPr bwMode="auto">
            <a:xfrm flipV="1">
              <a:off x="10527197" y="4917698"/>
              <a:ext cx="45719"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chemeClr val="bg1"/>
                </a:solidFill>
                <a:latin typeface="+mj-lt"/>
                <a:ea typeface="Segoe UI" pitchFamily="34" charset="0"/>
                <a:cs typeface="Segoe UI" pitchFamily="34" charset="0"/>
              </a:endParaRPr>
            </a:p>
          </p:txBody>
        </p:sp>
        <p:sp>
          <p:nvSpPr>
            <p:cNvPr id="27" name="Oval 26"/>
            <p:cNvSpPr/>
            <p:nvPr/>
          </p:nvSpPr>
          <p:spPr bwMode="auto">
            <a:xfrm flipV="1">
              <a:off x="10637820" y="4917698"/>
              <a:ext cx="45719"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chemeClr val="bg1"/>
                </a:solidFill>
                <a:latin typeface="+mj-lt"/>
                <a:ea typeface="Segoe UI" pitchFamily="34" charset="0"/>
                <a:cs typeface="Segoe UI" pitchFamily="34" charset="0"/>
              </a:endParaRPr>
            </a:p>
          </p:txBody>
        </p:sp>
        <p:sp>
          <p:nvSpPr>
            <p:cNvPr id="28" name="Oval 27"/>
            <p:cNvSpPr/>
            <p:nvPr/>
          </p:nvSpPr>
          <p:spPr bwMode="auto">
            <a:xfrm flipV="1">
              <a:off x="10751206" y="4917698"/>
              <a:ext cx="45719"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chemeClr val="bg1"/>
                </a:solidFill>
                <a:latin typeface="+mj-lt"/>
                <a:ea typeface="Segoe UI" pitchFamily="34" charset="0"/>
                <a:cs typeface="Segoe UI" pitchFamily="34" charset="0"/>
              </a:endParaRPr>
            </a:p>
          </p:txBody>
        </p:sp>
        <p:cxnSp>
          <p:nvCxnSpPr>
            <p:cNvPr id="29" name="Straight Arrow Connector 28"/>
            <p:cNvCxnSpPr/>
            <p:nvPr/>
          </p:nvCxnSpPr>
          <p:spPr>
            <a:xfrm flipH="1">
              <a:off x="9608930" y="3034965"/>
              <a:ext cx="3073" cy="27432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11248486" y="3036641"/>
              <a:ext cx="3073" cy="22860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0016411" y="3032862"/>
              <a:ext cx="199650" cy="355753"/>
            </a:xfrm>
            <a:prstGeom prst="rect">
              <a:avLst/>
            </a:prstGeom>
            <a:noFill/>
          </p:spPr>
          <p:txBody>
            <a:bodyPr wrap="none" lIns="0" tIns="0" rIns="0" bIns="0" rtlCol="0">
              <a:noAutofit/>
            </a:bodyPr>
            <a:lstStyle/>
            <a:p>
              <a:pPr>
                <a:lnSpc>
                  <a:spcPct val="90000"/>
                </a:lnSpc>
                <a:spcAft>
                  <a:spcPts val="612"/>
                </a:spcAft>
              </a:pPr>
              <a:r>
                <a:rPr lang="en-US" sz="1836" b="1" dirty="0">
                  <a:solidFill>
                    <a:schemeClr val="bg1"/>
                  </a:solidFill>
                </a:rPr>
                <a:t>…</a:t>
              </a:r>
            </a:p>
          </p:txBody>
        </p:sp>
      </p:grpSp>
    </p:spTree>
    <p:extLst>
      <p:ext uri="{BB962C8B-B14F-4D97-AF65-F5344CB8AC3E}">
        <p14:creationId xmlns:p14="http://schemas.microsoft.com/office/powerpoint/2010/main" val="281560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rgbClr val="1978D7"/>
        </a:solidFill>
        <a:effectLst/>
      </p:bgPr>
    </p:bg>
    <p:spTree>
      <p:nvGrpSpPr>
        <p:cNvPr id="1" name=""/>
        <p:cNvGrpSpPr/>
        <p:nvPr/>
      </p:nvGrpSpPr>
      <p:grpSpPr>
        <a:xfrm>
          <a:off x="0" y="0"/>
          <a:ext cx="0" cy="0"/>
          <a:chOff x="0" y="0"/>
          <a:chExt cx="0" cy="0"/>
        </a:xfrm>
      </p:grpSpPr>
      <p:pic>
        <p:nvPicPr>
          <p:cNvPr id="1032" name="Picture 8" descr="https://2.bp.blogspot.com/-m3K9bic0Jq0/WCytyfLofxI/AAAAAAAABq8/bs1Ec0dmqXQiXJeKd7I_fTQMozOKjv8_QCLcB/s728/Microsoft-loves-Linu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20"/>
            <a:ext cx="12471484" cy="69895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cdn.geekwire.com/wp-content/uploads/2014/11/15_low-620x39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514725" cy="354899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pache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19" y="3590284"/>
            <a:ext cx="4086225" cy="16668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linux founda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3103" y="5576231"/>
            <a:ext cx="2261054" cy="68736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apach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1865" y="3802540"/>
            <a:ext cx="1439179" cy="45150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apach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16852" y="4254048"/>
            <a:ext cx="758825" cy="38344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apache hadoop"/>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98219" y="4513344"/>
            <a:ext cx="1518410" cy="106288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Image result for apache hiv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18583" y="5223798"/>
            <a:ext cx="919230" cy="82763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http://www.hops.io/sites/default/files/styles/portfolio_detail/public/spark_0.png?itok=ClgaSoQj"/>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85696" y="5257159"/>
            <a:ext cx="2152542" cy="1041128"/>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Image result for apache hbas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68822" y="6298287"/>
            <a:ext cx="1938004" cy="49481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http://www.crackinghadoop.com/wp-content/uploads/2015/03/pig-image-e1471549971830.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17647" y="6007010"/>
            <a:ext cx="1175136" cy="974725"/>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http://storm.apache.org/images/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3913" y="3642504"/>
            <a:ext cx="1887571" cy="592179"/>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http://d3gnp09177mxuh.cloudfront.net/tech-page-images/r.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462316" y="3970434"/>
            <a:ext cx="1006506" cy="1006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64899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032"/>
                                        </p:tgtEl>
                                      </p:cBhvr>
                                      <p:by x="50000" y="50000"/>
                                    </p:animScale>
                                  </p:childTnLst>
                                </p:cTn>
                              </p:par>
                              <p:par>
                                <p:cTn id="7" presetID="43" presetClass="path" presetSubtype="0" accel="50000" decel="50000" fill="hold" nodeType="withEffect">
                                  <p:stCondLst>
                                    <p:cond delay="0"/>
                                  </p:stCondLst>
                                  <p:childTnLst>
                                    <p:animMotion origin="layout" path="M -4.13582E-6 0 L 0.12497 0 C 0.18101 0 0.25007 -0.069 0.25007 -0.12506 L 0.25007 -0.24989 " pathEditMode="relative" rAng="0" ptsTypes="AAAA">
                                      <p:cBhvr>
                                        <p:cTn id="8" dur="2000" fill="hold"/>
                                        <p:tgtEl>
                                          <p:spTgt spid="1032"/>
                                        </p:tgtEl>
                                        <p:attrNameLst>
                                          <p:attrName>ppt_x</p:attrName>
                                          <p:attrName>ppt_y</p:attrName>
                                        </p:attrNameLst>
                                      </p:cBhvr>
                                      <p:rCtr x="12497" y="-12506"/>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animEffect transition="in" filter="fade">
                                      <p:cBhvr>
                                        <p:cTn id="13" dur="2000"/>
                                        <p:tgtEl>
                                          <p:spTgt spid="102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1036"/>
                                        </p:tgtEl>
                                        <p:attrNameLst>
                                          <p:attrName>style.visibility</p:attrName>
                                        </p:attrNameLst>
                                      </p:cBhvr>
                                      <p:to>
                                        <p:strVal val="visible"/>
                                      </p:to>
                                    </p:set>
                                    <p:anim calcmode="lin" valueType="num">
                                      <p:cBhvr additive="base">
                                        <p:cTn id="18" dur="2000" fill="hold"/>
                                        <p:tgtEl>
                                          <p:spTgt spid="1036"/>
                                        </p:tgtEl>
                                        <p:attrNameLst>
                                          <p:attrName>ppt_x</p:attrName>
                                        </p:attrNameLst>
                                      </p:cBhvr>
                                      <p:tavLst>
                                        <p:tav tm="0">
                                          <p:val>
                                            <p:strVal val="0-#ppt_w/2"/>
                                          </p:val>
                                        </p:tav>
                                        <p:tav tm="100000">
                                          <p:val>
                                            <p:strVal val="#ppt_x"/>
                                          </p:val>
                                        </p:tav>
                                      </p:tavLst>
                                    </p:anim>
                                    <p:anim calcmode="lin" valueType="num">
                                      <p:cBhvr additive="base">
                                        <p:cTn id="19" dur="2000" fill="hold"/>
                                        <p:tgtEl>
                                          <p:spTgt spid="1036"/>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stCondLst>
                                    <p:cond delay="0"/>
                                  </p:stCondLst>
                                  <p:childTnLst>
                                    <p:set>
                                      <p:cBhvr>
                                        <p:cTn id="21" dur="1" fill="hold">
                                          <p:stCondLst>
                                            <p:cond delay="0"/>
                                          </p:stCondLst>
                                        </p:cTn>
                                        <p:tgtEl>
                                          <p:spTgt spid="1030"/>
                                        </p:tgtEl>
                                        <p:attrNameLst>
                                          <p:attrName>style.visibility</p:attrName>
                                        </p:attrNameLst>
                                      </p:cBhvr>
                                      <p:to>
                                        <p:strVal val="visible"/>
                                      </p:to>
                                    </p:set>
                                    <p:anim calcmode="lin" valueType="num">
                                      <p:cBhvr additive="base">
                                        <p:cTn id="22" dur="2000" fill="hold"/>
                                        <p:tgtEl>
                                          <p:spTgt spid="1030"/>
                                        </p:tgtEl>
                                        <p:attrNameLst>
                                          <p:attrName>ppt_x</p:attrName>
                                        </p:attrNameLst>
                                      </p:cBhvr>
                                      <p:tavLst>
                                        <p:tav tm="0">
                                          <p:val>
                                            <p:strVal val="0-#ppt_w/2"/>
                                          </p:val>
                                        </p:tav>
                                        <p:tav tm="100000">
                                          <p:val>
                                            <p:strVal val="#ppt_x"/>
                                          </p:val>
                                        </p:tav>
                                      </p:tavLst>
                                    </p:anim>
                                    <p:anim calcmode="lin" valueType="num">
                                      <p:cBhvr additive="base">
                                        <p:cTn id="23" dur="2000" fill="hold"/>
                                        <p:tgtEl>
                                          <p:spTgt spid="1030"/>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056"/>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052"/>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044"/>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040"/>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038"/>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062"/>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060"/>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046"/>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4122801" y="1125266"/>
            <a:ext cx="3832549" cy="5321664"/>
          </a:xfrm>
          <a:prstGeom prst="rect">
            <a:avLst/>
          </a:prstGeom>
          <a:solidFill>
            <a:schemeClr val="bg1">
              <a:alpha val="7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a:endParaRPr lang="en-US" sz="2000" dirty="0">
              <a:gradFill>
                <a:gsLst>
                  <a:gs pos="0">
                    <a:srgbClr val="FFFFFF"/>
                  </a:gs>
                  <a:gs pos="100000">
                    <a:srgbClr val="FFFFFF"/>
                  </a:gs>
                </a:gsLst>
                <a:lin ang="5400000" scaled="0"/>
              </a:gradFill>
            </a:endParaRPr>
          </a:p>
        </p:txBody>
      </p:sp>
      <p:pic>
        <p:nvPicPr>
          <p:cNvPr id="7" name="Picture 2" descr="C:\Users\v-abb\Dropbox\SQL Server 14\Resources\bb1be64e-7318-465f-b470-54f58299ef6f\MSMEA12_Hana_Salman_02.jp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a:stretch/>
        </p:blipFill>
        <p:spPr bwMode="auto">
          <a:xfrm>
            <a:off x="7966492" y="3464610"/>
            <a:ext cx="3751974" cy="292088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275785" y="3464611"/>
            <a:ext cx="3753072" cy="2923078"/>
          </a:xfrm>
          <a:prstGeom prst="rect">
            <a:avLst/>
          </a:prstGeom>
        </p:spPr>
      </p:pic>
      <p:pic>
        <p:nvPicPr>
          <p:cNvPr id="13" name="Picture 12"/>
          <p:cNvPicPr>
            <a:picLocks noChangeAspect="1"/>
          </p:cNvPicPr>
          <p:nvPr/>
        </p:nvPicPr>
        <p:blipFill rotWithShape="1">
          <a:blip r:embed="rId5" cstate="email">
            <a:extLst>
              <a:ext uri="{28A0092B-C50C-407E-A947-70E740481C1C}">
                <a14:useLocalDpi xmlns:a14="http://schemas.microsoft.com/office/drawing/2010/main" val="0"/>
              </a:ext>
            </a:extLst>
          </a:blip>
          <a:srcRect/>
          <a:stretch/>
        </p:blipFill>
        <p:spPr>
          <a:xfrm>
            <a:off x="4114725" y="3464611"/>
            <a:ext cx="3757651" cy="2923080"/>
          </a:xfrm>
          <a:prstGeom prst="rect">
            <a:avLst/>
          </a:prstGeom>
        </p:spPr>
      </p:pic>
      <p:sp useBgFill="1">
        <p:nvSpPr>
          <p:cNvPr id="9" name="Rectangle 8"/>
          <p:cNvSpPr/>
          <p:nvPr/>
        </p:nvSpPr>
        <p:spPr bwMode="auto">
          <a:xfrm>
            <a:off x="-30484" y="495"/>
            <a:ext cx="12434711" cy="346192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3" name="Text Placeholder 2"/>
          <p:cNvSpPr>
            <a:spLocks noGrp="1"/>
          </p:cNvSpPr>
          <p:nvPr>
            <p:ph type="body" sz="quarter" idx="13"/>
          </p:nvPr>
        </p:nvSpPr>
        <p:spPr>
          <a:xfrm>
            <a:off x="120046" y="281684"/>
            <a:ext cx="10971244" cy="1024684"/>
          </a:xfrm>
        </p:spPr>
        <p:txBody>
          <a:bodyPr/>
          <a:lstStyle/>
          <a:p>
            <a:r>
              <a:rPr lang="en-US" dirty="0">
                <a:solidFill>
                  <a:schemeClr val="tx1"/>
                </a:solidFill>
              </a:rPr>
              <a:t>Azure HDInsight positioning</a:t>
            </a:r>
          </a:p>
        </p:txBody>
      </p:sp>
      <p:sp>
        <p:nvSpPr>
          <p:cNvPr id="4" name="Rectangle 3"/>
          <p:cNvSpPr/>
          <p:nvPr/>
        </p:nvSpPr>
        <p:spPr bwMode="auto">
          <a:xfrm>
            <a:off x="275786" y="1213174"/>
            <a:ext cx="3752899" cy="22514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defTabSz="931954"/>
            <a:r>
              <a:rPr lang="en-US" sz="3599" dirty="0">
                <a:ln>
                  <a:solidFill>
                    <a:srgbClr val="FFFFFF">
                      <a:alpha val="0"/>
                    </a:srgbClr>
                  </a:solidFill>
                </a:ln>
                <a:solidFill>
                  <a:srgbClr val="FFFFFF"/>
                </a:solidFill>
                <a:latin typeface="Segoe UI Light"/>
                <a:ea typeface="Segoe UI" pitchFamily="34" charset="0"/>
                <a:cs typeface="Segoe UI" pitchFamily="34" charset="0"/>
              </a:rPr>
              <a:t>100% Apache Hadoop</a:t>
            </a:r>
          </a:p>
        </p:txBody>
      </p:sp>
      <p:sp>
        <p:nvSpPr>
          <p:cNvPr id="6" name="Rectangle 5"/>
          <p:cNvSpPr/>
          <p:nvPr/>
        </p:nvSpPr>
        <p:spPr bwMode="auto">
          <a:xfrm>
            <a:off x="7966493" y="1213174"/>
            <a:ext cx="3754378" cy="225143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defTabSz="931954"/>
            <a:r>
              <a:rPr lang="en-US" sz="3599" dirty="0">
                <a:ln>
                  <a:solidFill>
                    <a:srgbClr val="FFFFFF">
                      <a:alpha val="0"/>
                    </a:srgbClr>
                  </a:solidFill>
                </a:ln>
                <a:solidFill>
                  <a:srgbClr val="FFFFFF"/>
                </a:solidFill>
                <a:latin typeface="Segoe UI Light"/>
                <a:ea typeface="Segoe UI" pitchFamily="34" charset="0"/>
                <a:cs typeface="Segoe UI" pitchFamily="34" charset="0"/>
              </a:rPr>
              <a:t>Immersive insights</a:t>
            </a:r>
          </a:p>
        </p:txBody>
      </p:sp>
      <p:sp>
        <p:nvSpPr>
          <p:cNvPr id="5" name="Rectangle 4"/>
          <p:cNvSpPr/>
          <p:nvPr/>
        </p:nvSpPr>
        <p:spPr bwMode="auto">
          <a:xfrm>
            <a:off x="4120402" y="1213174"/>
            <a:ext cx="3751974" cy="2251437"/>
          </a:xfrm>
          <a:prstGeom prst="rect">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defTabSz="931954"/>
            <a:r>
              <a:rPr lang="en-US" sz="3599" dirty="0">
                <a:ln>
                  <a:solidFill>
                    <a:srgbClr val="FFFFFF">
                      <a:alpha val="0"/>
                    </a:srgbClr>
                  </a:solidFill>
                </a:ln>
                <a:solidFill>
                  <a:srgbClr val="FFFFFF"/>
                </a:solidFill>
                <a:latin typeface="Segoe UI Light"/>
                <a:ea typeface="Segoe UI" pitchFamily="34" charset="0"/>
                <a:cs typeface="Segoe UI" pitchFamily="34" charset="0"/>
              </a:rPr>
              <a:t>Powered by </a:t>
            </a:r>
            <a:br>
              <a:rPr lang="en-US" sz="3599" dirty="0">
                <a:ln>
                  <a:solidFill>
                    <a:srgbClr val="FFFFFF">
                      <a:alpha val="0"/>
                    </a:srgbClr>
                  </a:solidFill>
                </a:ln>
                <a:solidFill>
                  <a:srgbClr val="FFFFFF"/>
                </a:solidFill>
                <a:latin typeface="Segoe UI Light"/>
                <a:ea typeface="Segoe UI" pitchFamily="34" charset="0"/>
                <a:cs typeface="Segoe UI" pitchFamily="34" charset="0"/>
              </a:rPr>
            </a:br>
            <a:r>
              <a:rPr lang="en-US" sz="3599" dirty="0">
                <a:ln>
                  <a:solidFill>
                    <a:srgbClr val="FFFFFF">
                      <a:alpha val="0"/>
                    </a:srgbClr>
                  </a:solidFill>
                </a:ln>
                <a:solidFill>
                  <a:srgbClr val="FFFFFF"/>
                </a:solidFill>
                <a:latin typeface="Segoe UI Light"/>
                <a:ea typeface="Segoe UI" pitchFamily="34" charset="0"/>
                <a:cs typeface="Segoe UI" pitchFamily="34" charset="0"/>
              </a:rPr>
              <a:t>the cloud</a:t>
            </a:r>
          </a:p>
        </p:txBody>
      </p:sp>
      <p:sp>
        <p:nvSpPr>
          <p:cNvPr id="11" name="Rectangle 10"/>
          <p:cNvSpPr/>
          <p:nvPr/>
        </p:nvSpPr>
        <p:spPr bwMode="auto">
          <a:xfrm>
            <a:off x="7955351" y="1213174"/>
            <a:ext cx="3832549" cy="5174515"/>
          </a:xfrm>
          <a:prstGeom prst="rect">
            <a:avLst/>
          </a:prstGeom>
          <a:solidFill>
            <a:schemeClr val="bg1">
              <a:alpha val="7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a:endParaRPr lang="en-US" sz="2000" dirty="0">
              <a:gradFill>
                <a:gsLst>
                  <a:gs pos="0">
                    <a:srgbClr val="FFFFFF"/>
                  </a:gs>
                  <a:gs pos="100000">
                    <a:srgbClr val="FFFFFF"/>
                  </a:gs>
                </a:gsLst>
                <a:lin ang="5400000" scaled="0"/>
              </a:gradFill>
            </a:endParaRPr>
          </a:p>
        </p:txBody>
      </p:sp>
      <p:sp>
        <p:nvSpPr>
          <p:cNvPr id="14" name="Rectangle 13"/>
          <p:cNvSpPr/>
          <p:nvPr/>
        </p:nvSpPr>
        <p:spPr bwMode="auto">
          <a:xfrm>
            <a:off x="4114725" y="1213175"/>
            <a:ext cx="3832549" cy="5219132"/>
          </a:xfrm>
          <a:prstGeom prst="rect">
            <a:avLst/>
          </a:prstGeom>
          <a:solidFill>
            <a:schemeClr val="bg1">
              <a:alpha val="7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045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4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750" fill="hold"/>
                                        <p:tgtEl>
                                          <p:spTgt spid="5"/>
                                        </p:tgtEl>
                                        <p:attrNameLst>
                                          <p:attrName>ppt_x</p:attrName>
                                        </p:attrNameLst>
                                      </p:cBhvr>
                                      <p:tavLst>
                                        <p:tav tm="0">
                                          <p:val>
                                            <p:strVal val="0-#ppt_w/2"/>
                                          </p:val>
                                        </p:tav>
                                        <p:tav tm="100000">
                                          <p:val>
                                            <p:strVal val="#ppt_x"/>
                                          </p:val>
                                        </p:tav>
                                      </p:tavLst>
                                    </p:anim>
                                    <p:anim calcmode="lin" valueType="num">
                                      <p:cBhvr additive="base">
                                        <p:cTn id="12" dur="75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750" fill="hold"/>
                                        <p:tgtEl>
                                          <p:spTgt spid="6"/>
                                        </p:tgtEl>
                                        <p:attrNameLst>
                                          <p:attrName>ppt_x</p:attrName>
                                        </p:attrNameLst>
                                      </p:cBhvr>
                                      <p:tavLst>
                                        <p:tav tm="0">
                                          <p:val>
                                            <p:strVal val="0-#ppt_w/2"/>
                                          </p:val>
                                        </p:tav>
                                        <p:tav tm="100000">
                                          <p:val>
                                            <p:strVal val="#ppt_x"/>
                                          </p:val>
                                        </p:tav>
                                      </p:tavLst>
                                    </p:anim>
                                    <p:anim calcmode="lin" valueType="num">
                                      <p:cBhvr additive="base">
                                        <p:cTn id="16" dur="75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1" decel="100000" fill="hold" nodeType="withEffect">
                                  <p:stCondLst>
                                    <p:cond delay="10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0-#ppt_h/2"/>
                                          </p:val>
                                        </p:tav>
                                        <p:tav tm="100000">
                                          <p:val>
                                            <p:strVal val="#ppt_y"/>
                                          </p:val>
                                        </p:tav>
                                      </p:tavLst>
                                    </p:anim>
                                  </p:childTnLst>
                                </p:cTn>
                              </p:par>
                              <p:par>
                                <p:cTn id="21" presetID="2" presetClass="entr" presetSubtype="1" decel="100000" fill="hold" nodeType="withEffect">
                                  <p:stCondLst>
                                    <p:cond delay="12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0-#ppt_h/2"/>
                                          </p:val>
                                        </p:tav>
                                        <p:tav tm="100000">
                                          <p:val>
                                            <p:strVal val="#ppt_y"/>
                                          </p:val>
                                        </p:tav>
                                      </p:tavLst>
                                    </p:anim>
                                  </p:childTnLst>
                                </p:cTn>
                              </p:par>
                              <p:par>
                                <p:cTn id="25" presetID="2" presetClass="entr" presetSubtype="1" decel="100000" fill="hold" nodeType="withEffect">
                                  <p:stCondLst>
                                    <p:cond delay="140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 grpId="0" animBg="1"/>
      <p:bldP spid="6" grpId="0" animBg="1"/>
      <p:bldP spid="5" grpId="0" animBg="1"/>
      <p:bldP spid="11" grpId="0" animBg="1"/>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normAutofit fontScale="77500" lnSpcReduction="20000"/>
          </a:bodyPr>
          <a:lstStyle/>
          <a:p>
            <a:r>
              <a:rPr lang="en-US" sz="5507" dirty="0">
                <a:solidFill>
                  <a:schemeClr val="tx1"/>
                </a:solidFill>
              </a:rPr>
              <a:t>Microsoft + Hortonworks</a:t>
            </a:r>
            <a:r>
              <a:rPr lang="en-US" sz="5507" dirty="0"/>
              <a:t/>
            </a:r>
            <a:br>
              <a:rPr lang="en-US" sz="5507" dirty="0"/>
            </a:br>
            <a:r>
              <a:rPr lang="en-US" sz="4488" dirty="0">
                <a:gradFill>
                  <a:gsLst>
                    <a:gs pos="100000">
                      <a:schemeClr val="tx1"/>
                    </a:gs>
                    <a:gs pos="0">
                      <a:schemeClr val="tx1"/>
                    </a:gs>
                  </a:gsLst>
                  <a:lin ang="0" scaled="1"/>
                </a:gradFill>
                <a:latin typeface="Segoe UI Light" panose="020B0502040204020203" pitchFamily="34" charset="0"/>
                <a:cs typeface="Segoe UI Light" panose="020B0502040204020203" pitchFamily="34" charset="0"/>
              </a:rPr>
              <a:t>Promoting open Hadoop</a:t>
            </a:r>
            <a:endParaRPr lang="en-US" dirty="0"/>
          </a:p>
        </p:txBody>
      </p:sp>
      <p:sp>
        <p:nvSpPr>
          <p:cNvPr id="9" name="Text Placeholder 2"/>
          <p:cNvSpPr txBox="1">
            <a:spLocks/>
          </p:cNvSpPr>
          <p:nvPr/>
        </p:nvSpPr>
        <p:spPr>
          <a:xfrm>
            <a:off x="297830" y="3497261"/>
            <a:ext cx="4750984" cy="3697904"/>
          </a:xfrm>
          <a:prstGeom prst="rect">
            <a:avLst/>
          </a:prstGeom>
        </p:spPr>
        <p:txBody>
          <a:bodyPr lIns="182854" tIns="146283" rIns="182854" bIns="146283"/>
          <a:lstStyle>
            <a:lvl1pPr marL="342863" indent="-342863" algn="l" defTabSz="914302"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71" indent="-285719" algn="l" defTabSz="914302"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879" indent="-228576" algn="l" defTabSz="914302"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030" indent="-228576" algn="l" defTabSz="914302" rtl="0" eaLnBrk="1" latinLnBrk="0" hangingPunct="1">
              <a:spcBef>
                <a:spcPct val="20000"/>
              </a:spcBef>
              <a:buFont typeface="Arial" pitchFamily="34" charset="0"/>
              <a:buChar char="–"/>
              <a:defRPr sz="1900" kern="1200">
                <a:solidFill>
                  <a:schemeClr val="tx1"/>
                </a:solidFill>
                <a:latin typeface="+mn-lt"/>
                <a:ea typeface="+mn-ea"/>
                <a:cs typeface="+mn-cs"/>
              </a:defRPr>
            </a:lvl4pPr>
            <a:lvl5pPr marL="2057181" indent="-228576" algn="l" defTabSz="914302" rtl="0" eaLnBrk="1" latinLnBrk="0" hangingPunct="1">
              <a:spcBef>
                <a:spcPct val="20000"/>
              </a:spcBef>
              <a:buFont typeface="Arial" pitchFamily="34" charset="0"/>
              <a:buChar char="»"/>
              <a:defRPr sz="1900" kern="1200">
                <a:solidFill>
                  <a:schemeClr val="tx1"/>
                </a:solidFill>
                <a:latin typeface="+mn-lt"/>
                <a:ea typeface="+mn-ea"/>
                <a:cs typeface="+mn-cs"/>
              </a:defRPr>
            </a:lvl5pPr>
            <a:lvl6pPr marL="2514333" indent="-228576" algn="l" defTabSz="914302" rtl="0" eaLnBrk="1" latinLnBrk="0" hangingPunct="1">
              <a:spcBef>
                <a:spcPct val="20000"/>
              </a:spcBef>
              <a:buFont typeface="Arial" pitchFamily="34" charset="0"/>
              <a:buChar char="•"/>
              <a:defRPr sz="1900" kern="1200">
                <a:solidFill>
                  <a:schemeClr val="tx1"/>
                </a:solidFill>
                <a:latin typeface="+mn-lt"/>
                <a:ea typeface="+mn-ea"/>
                <a:cs typeface="+mn-cs"/>
              </a:defRPr>
            </a:lvl6pPr>
            <a:lvl7pPr marL="2971484" indent="-228576" algn="l" defTabSz="914302" rtl="0" eaLnBrk="1" latinLnBrk="0" hangingPunct="1">
              <a:spcBef>
                <a:spcPct val="20000"/>
              </a:spcBef>
              <a:buFont typeface="Arial" pitchFamily="34" charset="0"/>
              <a:buChar char="•"/>
              <a:defRPr sz="1900" kern="1200">
                <a:solidFill>
                  <a:schemeClr val="tx1"/>
                </a:solidFill>
                <a:latin typeface="+mn-lt"/>
                <a:ea typeface="+mn-ea"/>
                <a:cs typeface="+mn-cs"/>
              </a:defRPr>
            </a:lvl7pPr>
            <a:lvl8pPr marL="3428636" indent="-228576" algn="l" defTabSz="914302" rtl="0" eaLnBrk="1" latinLnBrk="0" hangingPunct="1">
              <a:spcBef>
                <a:spcPct val="20000"/>
              </a:spcBef>
              <a:buFont typeface="Arial" pitchFamily="34" charset="0"/>
              <a:buChar char="•"/>
              <a:defRPr sz="1900" kern="1200">
                <a:solidFill>
                  <a:schemeClr val="tx1"/>
                </a:solidFill>
                <a:latin typeface="+mn-lt"/>
                <a:ea typeface="+mn-ea"/>
                <a:cs typeface="+mn-cs"/>
              </a:defRPr>
            </a:lvl8pPr>
            <a:lvl9pPr marL="3885787" indent="-228576" algn="l" defTabSz="914302" rtl="0" eaLnBrk="1" latinLnBrk="0" hangingPunct="1">
              <a:spcBef>
                <a:spcPct val="20000"/>
              </a:spcBef>
              <a:buFont typeface="Arial" pitchFamily="34" charset="0"/>
              <a:buChar char="•"/>
              <a:defRPr sz="1900" kern="1200">
                <a:solidFill>
                  <a:schemeClr val="tx1"/>
                </a:solidFill>
                <a:latin typeface="+mn-lt"/>
                <a:ea typeface="+mn-ea"/>
                <a:cs typeface="+mn-cs"/>
              </a:defRPr>
            </a:lvl9pPr>
          </a:lstStyle>
          <a:p>
            <a:pPr marL="0" indent="0">
              <a:buNone/>
            </a:pPr>
            <a:r>
              <a:rPr lang="en-US" sz="3535" dirty="0">
                <a:gradFill>
                  <a:gsLst>
                    <a:gs pos="100000">
                      <a:srgbClr val="000000"/>
                    </a:gs>
                    <a:gs pos="0">
                      <a:srgbClr val="000000"/>
                    </a:gs>
                  </a:gsLst>
                  <a:lin ang="0" scaled="1"/>
                </a:gradFill>
                <a:latin typeface="Segoe UI Light" panose="020B0502040204020203" pitchFamily="34" charset="0"/>
                <a:cs typeface="Segoe UI Light" panose="020B0502040204020203" pitchFamily="34" charset="0"/>
              </a:rPr>
              <a:t>Engineering alignment</a:t>
            </a:r>
          </a:p>
          <a:p>
            <a:pPr marL="0" indent="0">
              <a:buNone/>
            </a:pPr>
            <a:r>
              <a:rPr lang="en-US" sz="3535" dirty="0">
                <a:gradFill>
                  <a:gsLst>
                    <a:gs pos="100000">
                      <a:srgbClr val="000000"/>
                    </a:gs>
                    <a:gs pos="0">
                      <a:srgbClr val="000000"/>
                    </a:gs>
                  </a:gsLst>
                  <a:lin ang="0" scaled="1"/>
                </a:gradFill>
                <a:latin typeface="Segoe UI Light" panose="020B0502040204020203" pitchFamily="34" charset="0"/>
                <a:cs typeface="Segoe UI Light" panose="020B0502040204020203" pitchFamily="34" charset="0"/>
              </a:rPr>
              <a:t>Corporate alignment</a:t>
            </a:r>
          </a:p>
          <a:p>
            <a:pPr marL="0" indent="0">
              <a:buNone/>
            </a:pPr>
            <a:r>
              <a:rPr lang="en-US" sz="3535" dirty="0">
                <a:gradFill>
                  <a:gsLst>
                    <a:gs pos="100000">
                      <a:srgbClr val="000000"/>
                    </a:gs>
                    <a:gs pos="0">
                      <a:srgbClr val="000000"/>
                    </a:gs>
                  </a:gsLst>
                  <a:lin ang="0" scaled="1"/>
                </a:gradFill>
                <a:latin typeface="Segoe UI Light" panose="020B0502040204020203" pitchFamily="34" charset="0"/>
                <a:cs typeface="Segoe UI Light" panose="020B0502040204020203" pitchFamily="34" charset="0"/>
              </a:rPr>
              <a:t>Field alignment</a:t>
            </a:r>
          </a:p>
        </p:txBody>
      </p:sp>
      <p:sp>
        <p:nvSpPr>
          <p:cNvPr id="17" name="Rectangle 16"/>
          <p:cNvSpPr/>
          <p:nvPr/>
        </p:nvSpPr>
        <p:spPr bwMode="auto">
          <a:xfrm>
            <a:off x="6218238" y="3497262"/>
            <a:ext cx="6217356" cy="3496767"/>
          </a:xfrm>
          <a:prstGeom prst="rect">
            <a:avLst/>
          </a:prstGeom>
          <a:solidFill>
            <a:srgbClr val="92D050"/>
          </a:solidFill>
          <a:ln w="38100" cap="flat" cmpd="sng" algn="ctr">
            <a:noFill/>
            <a:prstDash val="solid"/>
            <a:headEnd type="none" w="med" len="med"/>
            <a:tailEnd type="none" w="med" len="med"/>
          </a:ln>
          <a:effectLst/>
        </p:spPr>
        <p:txBody>
          <a:bodyPr vert="horz" wrap="square" lIns="124330" tIns="124330" rIns="124330" bIns="190207" numCol="1" rtlCol="0" anchor="ctr" anchorCtr="0" compatLnSpc="1">
            <a:prstTxWarp prst="textNoShape">
              <a:avLst/>
            </a:prstTxWarp>
          </a:bodyPr>
          <a:lstStyle/>
          <a:p>
            <a:pPr algn="ctr" defTabSz="931804">
              <a:lnSpc>
                <a:spcPct val="90000"/>
              </a:lnSpc>
              <a:defRPr/>
            </a:pPr>
            <a:endParaRPr lang="en-US" sz="3127" kern="0" spc="-41" dirty="0">
              <a:gradFill>
                <a:gsLst>
                  <a:gs pos="0">
                    <a:srgbClr val="FFFFFF"/>
                  </a:gs>
                  <a:gs pos="100000">
                    <a:srgbClr val="FFFFFF"/>
                  </a:gs>
                </a:gsLst>
                <a:lin ang="5400000" scaled="0"/>
              </a:gradFill>
              <a:latin typeface="Segoe UI Light" pitchFamily="34" charset="0"/>
            </a:endParaRP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6466" y="4427005"/>
            <a:ext cx="4300900" cy="1637278"/>
          </a:xfrm>
          <a:prstGeom prst="rect">
            <a:avLst/>
          </a:prstGeom>
        </p:spPr>
      </p:pic>
      <p:grpSp>
        <p:nvGrpSpPr>
          <p:cNvPr id="7" name="Group 6"/>
          <p:cNvGrpSpPr/>
          <p:nvPr/>
        </p:nvGrpSpPr>
        <p:grpSpPr>
          <a:xfrm>
            <a:off x="6218238" y="495"/>
            <a:ext cx="6217356" cy="3496767"/>
            <a:chOff x="6218237" y="-1"/>
            <a:chExt cx="6218237" cy="3497263"/>
          </a:xfrm>
        </p:grpSpPr>
        <p:sp>
          <p:nvSpPr>
            <p:cNvPr id="14" name="Rectangle 13"/>
            <p:cNvSpPr/>
            <p:nvPr/>
          </p:nvSpPr>
          <p:spPr bwMode="auto">
            <a:xfrm>
              <a:off x="6218237" y="-1"/>
              <a:ext cx="6218237" cy="3497263"/>
            </a:xfrm>
            <a:prstGeom prst="rect">
              <a:avLst/>
            </a:prstGeom>
            <a:solidFill>
              <a:srgbClr val="0070C0"/>
            </a:solidFill>
            <a:ln w="38100" cap="flat" cmpd="sng" algn="ctr">
              <a:noFill/>
              <a:prstDash val="solid"/>
              <a:headEnd type="none" w="med" len="med"/>
              <a:tailEnd type="none" w="med" len="med"/>
            </a:ln>
            <a:effectLst/>
          </p:spPr>
          <p:txBody>
            <a:bodyPr vert="horz" wrap="square" lIns="124330" tIns="124330" rIns="124330" bIns="190207" numCol="1" rtlCol="0" anchor="ctr" anchorCtr="0" compatLnSpc="1">
              <a:prstTxWarp prst="textNoShape">
                <a:avLst/>
              </a:prstTxWarp>
            </a:bodyPr>
            <a:lstStyle/>
            <a:p>
              <a:pPr algn="ctr" defTabSz="931804">
                <a:lnSpc>
                  <a:spcPct val="90000"/>
                </a:lnSpc>
                <a:defRPr/>
              </a:pPr>
              <a:endParaRPr lang="en-US" sz="3127" kern="0" spc="-41" dirty="0">
                <a:gradFill>
                  <a:gsLst>
                    <a:gs pos="0">
                      <a:srgbClr val="FFFFFF"/>
                    </a:gs>
                    <a:gs pos="100000">
                      <a:srgbClr val="FFFFFF"/>
                    </a:gs>
                  </a:gsLst>
                  <a:lin ang="5400000" scaled="0"/>
                </a:gradFill>
                <a:latin typeface="Segoe UI Light" pitchFamily="34" charset="0"/>
              </a:endParaRPr>
            </a:p>
            <a:p>
              <a:pPr algn="ctr" defTabSz="931804">
                <a:lnSpc>
                  <a:spcPct val="90000"/>
                </a:lnSpc>
                <a:defRPr/>
              </a:pPr>
              <a:endParaRPr lang="en-US" sz="3127" kern="0" spc="-41" dirty="0">
                <a:gradFill>
                  <a:gsLst>
                    <a:gs pos="0">
                      <a:srgbClr val="FFFFFF"/>
                    </a:gs>
                    <a:gs pos="100000">
                      <a:srgbClr val="FFFFFF"/>
                    </a:gs>
                  </a:gsLst>
                  <a:lin ang="5400000" scaled="0"/>
                </a:gradFill>
                <a:latin typeface="Segoe UI Light" pitchFamily="34" charset="0"/>
              </a:endParaRPr>
            </a:p>
            <a:p>
              <a:pPr algn="ctr" defTabSz="931804">
                <a:lnSpc>
                  <a:spcPct val="90000"/>
                </a:lnSpc>
                <a:defRPr/>
              </a:pPr>
              <a:endParaRPr lang="en-US" sz="3127" kern="0" spc="-41" dirty="0">
                <a:gradFill>
                  <a:gsLst>
                    <a:gs pos="0">
                      <a:srgbClr val="FFFFFF"/>
                    </a:gs>
                    <a:gs pos="100000">
                      <a:srgbClr val="FFFFFF"/>
                    </a:gs>
                  </a:gsLst>
                  <a:lin ang="5400000" scaled="0"/>
                </a:gradFill>
                <a:latin typeface="Segoe UI Light" pitchFamily="34" charset="0"/>
              </a:endParaRPr>
            </a:p>
          </p:txBody>
        </p:sp>
        <p:pic>
          <p:nvPicPr>
            <p:cNvPr id="19" name="Picture 1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black">
            <a:xfrm>
              <a:off x="7470699" y="1350908"/>
              <a:ext cx="3713312" cy="795445"/>
            </a:xfrm>
            <a:prstGeom prst="rect">
              <a:avLst/>
            </a:prstGeom>
          </p:spPr>
        </p:pic>
      </p:grpSp>
      <p:sp>
        <p:nvSpPr>
          <p:cNvPr id="12" name="Freeform 5"/>
          <p:cNvSpPr>
            <a:spLocks noEditPoints="1"/>
          </p:cNvSpPr>
          <p:nvPr/>
        </p:nvSpPr>
        <p:spPr bwMode="auto">
          <a:xfrm>
            <a:off x="8600171" y="2856553"/>
            <a:ext cx="1453489" cy="1281421"/>
          </a:xfrm>
          <a:custGeom>
            <a:avLst/>
            <a:gdLst>
              <a:gd name="T0" fmla="*/ 1325 w 2468"/>
              <a:gd name="T1" fmla="*/ 1659 h 2176"/>
              <a:gd name="T2" fmla="*/ 1127 w 2468"/>
              <a:gd name="T3" fmla="*/ 1659 h 2176"/>
              <a:gd name="T4" fmla="*/ 1127 w 2468"/>
              <a:gd name="T5" fmla="*/ 1202 h 2176"/>
              <a:gd name="T6" fmla="*/ 686 w 2468"/>
              <a:gd name="T7" fmla="*/ 1202 h 2176"/>
              <a:gd name="T8" fmla="*/ 686 w 2468"/>
              <a:gd name="T9" fmla="*/ 1005 h 2176"/>
              <a:gd name="T10" fmla="*/ 1127 w 2468"/>
              <a:gd name="T11" fmla="*/ 1005 h 2176"/>
              <a:gd name="T12" fmla="*/ 1127 w 2468"/>
              <a:gd name="T13" fmla="*/ 548 h 2176"/>
              <a:gd name="T14" fmla="*/ 1325 w 2468"/>
              <a:gd name="T15" fmla="*/ 548 h 2176"/>
              <a:gd name="T16" fmla="*/ 1325 w 2468"/>
              <a:gd name="T17" fmla="*/ 1005 h 2176"/>
              <a:gd name="T18" fmla="*/ 1782 w 2468"/>
              <a:gd name="T19" fmla="*/ 1005 h 2176"/>
              <a:gd name="T20" fmla="*/ 1782 w 2468"/>
              <a:gd name="T21" fmla="*/ 1202 h 2176"/>
              <a:gd name="T22" fmla="*/ 1325 w 2468"/>
              <a:gd name="T23" fmla="*/ 1202 h 2176"/>
              <a:gd name="T24" fmla="*/ 1325 w 2468"/>
              <a:gd name="T25" fmla="*/ 1659 h 2176"/>
              <a:gd name="T26" fmla="*/ 1325 w 2468"/>
              <a:gd name="T27" fmla="*/ 1659 h 2176"/>
              <a:gd name="T28" fmla="*/ 1889 w 2468"/>
              <a:gd name="T29" fmla="*/ 1963 h 2176"/>
              <a:gd name="T30" fmla="*/ 1234 w 2468"/>
              <a:gd name="T31" fmla="*/ 2176 h 2176"/>
              <a:gd name="T32" fmla="*/ 366 w 2468"/>
              <a:gd name="T33" fmla="*/ 1750 h 2176"/>
              <a:gd name="T34" fmla="*/ 564 w 2468"/>
              <a:gd name="T35" fmla="*/ 213 h 2176"/>
              <a:gd name="T36" fmla="*/ 1234 w 2468"/>
              <a:gd name="T37" fmla="*/ 0 h 2176"/>
              <a:gd name="T38" fmla="*/ 2102 w 2468"/>
              <a:gd name="T39" fmla="*/ 426 h 2176"/>
              <a:gd name="T40" fmla="*/ 1889 w 2468"/>
              <a:gd name="T41" fmla="*/ 1963 h 2176"/>
              <a:gd name="T42" fmla="*/ 1980 w 2468"/>
              <a:gd name="T43" fmla="*/ 518 h 2176"/>
              <a:gd name="T44" fmla="*/ 1234 w 2468"/>
              <a:gd name="T45" fmla="*/ 137 h 2176"/>
              <a:gd name="T46" fmla="*/ 655 w 2468"/>
              <a:gd name="T47" fmla="*/ 335 h 2176"/>
              <a:gd name="T48" fmla="*/ 472 w 2468"/>
              <a:gd name="T49" fmla="*/ 1659 h 2176"/>
              <a:gd name="T50" fmla="*/ 1234 w 2468"/>
              <a:gd name="T51" fmla="*/ 2039 h 2176"/>
              <a:gd name="T52" fmla="*/ 1813 w 2468"/>
              <a:gd name="T53" fmla="*/ 1841 h 2176"/>
              <a:gd name="T54" fmla="*/ 1980 w 2468"/>
              <a:gd name="T55" fmla="*/ 518 h 2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8" h="2176">
                <a:moveTo>
                  <a:pt x="1325" y="1659"/>
                </a:moveTo>
                <a:cubicBezTo>
                  <a:pt x="1127" y="1659"/>
                  <a:pt x="1127" y="1659"/>
                  <a:pt x="1127" y="1659"/>
                </a:cubicBezTo>
                <a:cubicBezTo>
                  <a:pt x="1127" y="1202"/>
                  <a:pt x="1127" y="1202"/>
                  <a:pt x="1127" y="1202"/>
                </a:cubicBezTo>
                <a:cubicBezTo>
                  <a:pt x="686" y="1202"/>
                  <a:pt x="686" y="1202"/>
                  <a:pt x="686" y="1202"/>
                </a:cubicBezTo>
                <a:cubicBezTo>
                  <a:pt x="686" y="1005"/>
                  <a:pt x="686" y="1005"/>
                  <a:pt x="686" y="1005"/>
                </a:cubicBezTo>
                <a:cubicBezTo>
                  <a:pt x="1127" y="1005"/>
                  <a:pt x="1127" y="1005"/>
                  <a:pt x="1127" y="1005"/>
                </a:cubicBezTo>
                <a:cubicBezTo>
                  <a:pt x="1127" y="548"/>
                  <a:pt x="1127" y="548"/>
                  <a:pt x="1127" y="548"/>
                </a:cubicBezTo>
                <a:cubicBezTo>
                  <a:pt x="1325" y="548"/>
                  <a:pt x="1325" y="548"/>
                  <a:pt x="1325" y="548"/>
                </a:cubicBezTo>
                <a:cubicBezTo>
                  <a:pt x="1325" y="1005"/>
                  <a:pt x="1325" y="1005"/>
                  <a:pt x="1325" y="1005"/>
                </a:cubicBezTo>
                <a:cubicBezTo>
                  <a:pt x="1782" y="1005"/>
                  <a:pt x="1782" y="1005"/>
                  <a:pt x="1782" y="1005"/>
                </a:cubicBezTo>
                <a:cubicBezTo>
                  <a:pt x="1782" y="1202"/>
                  <a:pt x="1782" y="1202"/>
                  <a:pt x="1782" y="1202"/>
                </a:cubicBezTo>
                <a:cubicBezTo>
                  <a:pt x="1325" y="1202"/>
                  <a:pt x="1325" y="1202"/>
                  <a:pt x="1325" y="1202"/>
                </a:cubicBezTo>
                <a:cubicBezTo>
                  <a:pt x="1325" y="1659"/>
                  <a:pt x="1325" y="1659"/>
                  <a:pt x="1325" y="1659"/>
                </a:cubicBezTo>
                <a:cubicBezTo>
                  <a:pt x="1325" y="1659"/>
                  <a:pt x="1325" y="1659"/>
                  <a:pt x="1325" y="1659"/>
                </a:cubicBezTo>
                <a:close/>
                <a:moveTo>
                  <a:pt x="1889" y="1963"/>
                </a:moveTo>
                <a:cubicBezTo>
                  <a:pt x="1691" y="2115"/>
                  <a:pt x="1462" y="2176"/>
                  <a:pt x="1234" y="2176"/>
                </a:cubicBezTo>
                <a:cubicBezTo>
                  <a:pt x="899" y="2176"/>
                  <a:pt x="579" y="2039"/>
                  <a:pt x="366" y="1750"/>
                </a:cubicBezTo>
                <a:cubicBezTo>
                  <a:pt x="0" y="1278"/>
                  <a:pt x="92" y="579"/>
                  <a:pt x="564" y="213"/>
                </a:cubicBezTo>
                <a:cubicBezTo>
                  <a:pt x="762" y="61"/>
                  <a:pt x="1005" y="0"/>
                  <a:pt x="1234" y="0"/>
                </a:cubicBezTo>
                <a:cubicBezTo>
                  <a:pt x="1554" y="0"/>
                  <a:pt x="1889" y="137"/>
                  <a:pt x="2102" y="426"/>
                </a:cubicBezTo>
                <a:cubicBezTo>
                  <a:pt x="2468" y="913"/>
                  <a:pt x="2376" y="1598"/>
                  <a:pt x="1889" y="1963"/>
                </a:cubicBezTo>
                <a:close/>
                <a:moveTo>
                  <a:pt x="1980" y="518"/>
                </a:moveTo>
                <a:cubicBezTo>
                  <a:pt x="1813" y="274"/>
                  <a:pt x="1523" y="137"/>
                  <a:pt x="1234" y="137"/>
                </a:cubicBezTo>
                <a:cubicBezTo>
                  <a:pt x="1021" y="137"/>
                  <a:pt x="823" y="213"/>
                  <a:pt x="655" y="335"/>
                </a:cubicBezTo>
                <a:cubicBezTo>
                  <a:pt x="244" y="655"/>
                  <a:pt x="152" y="1248"/>
                  <a:pt x="472" y="1659"/>
                </a:cubicBezTo>
                <a:cubicBezTo>
                  <a:pt x="655" y="1902"/>
                  <a:pt x="929" y="2039"/>
                  <a:pt x="1234" y="2039"/>
                </a:cubicBezTo>
                <a:cubicBezTo>
                  <a:pt x="1447" y="2039"/>
                  <a:pt x="1645" y="1978"/>
                  <a:pt x="1813" y="1841"/>
                </a:cubicBezTo>
                <a:cubicBezTo>
                  <a:pt x="2224" y="1522"/>
                  <a:pt x="2300" y="928"/>
                  <a:pt x="1980" y="518"/>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endParaRPr lang="en-US" dirty="0">
              <a:solidFill>
                <a:srgbClr val="000000"/>
              </a:solidFill>
            </a:endParaRPr>
          </a:p>
        </p:txBody>
      </p:sp>
    </p:spTree>
    <p:extLst>
      <p:ext uri="{BB962C8B-B14F-4D97-AF65-F5344CB8AC3E}">
        <p14:creationId xmlns:p14="http://schemas.microsoft.com/office/powerpoint/2010/main" val="560997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Text Placeholder 2"/>
          <p:cNvSpPr>
            <a:spLocks noGrp="1"/>
          </p:cNvSpPr>
          <p:nvPr>
            <p:ph type="body" sz="quarter" idx="13"/>
          </p:nvPr>
        </p:nvSpPr>
        <p:spPr>
          <a:xfrm>
            <a:off x="613951" y="1225154"/>
            <a:ext cx="10971244" cy="1024684"/>
          </a:xfrm>
        </p:spPr>
        <p:txBody>
          <a:bodyPr/>
          <a:lstStyle/>
          <a:p>
            <a:r>
              <a:rPr lang="en-US" dirty="0">
                <a:solidFill>
                  <a:schemeClr val="accent2"/>
                </a:solidFill>
              </a:rPr>
              <a:t>Customer choice</a:t>
            </a:r>
          </a:p>
          <a:p>
            <a:pPr marL="349724" lvl="1" indent="-349724" defTabSz="932597">
              <a:lnSpc>
                <a:spcPts val="2244"/>
              </a:lnSpc>
              <a:buClr>
                <a:schemeClr val="tx1"/>
              </a:buClr>
              <a:buSzPct val="75000"/>
              <a:buFont typeface="Wingdings" panose="05000000000000000000" pitchFamily="2" charset="2"/>
              <a:buChar char="v"/>
            </a:pPr>
            <a:r>
              <a:rPr lang="en-US" sz="1836" dirty="0">
                <a:solidFill>
                  <a:schemeClr val="tx1">
                    <a:lumMod val="65000"/>
                    <a:lumOff val="35000"/>
                  </a:schemeClr>
                </a:solidFill>
              </a:rPr>
              <a:t>Managed and supported by Microsoft</a:t>
            </a:r>
          </a:p>
          <a:p>
            <a:pPr marL="349724" lvl="1" indent="-349724" defTabSz="932597">
              <a:lnSpc>
                <a:spcPts val="2244"/>
              </a:lnSpc>
              <a:buClr>
                <a:schemeClr val="tx1"/>
              </a:buClr>
              <a:buSzPct val="75000"/>
              <a:buFont typeface="Wingdings" panose="05000000000000000000" pitchFamily="2" charset="2"/>
              <a:buChar char="v"/>
            </a:pPr>
            <a:r>
              <a:rPr lang="en-US" sz="1836" dirty="0">
                <a:solidFill>
                  <a:schemeClr val="tx1">
                    <a:lumMod val="65000"/>
                    <a:lumOff val="35000"/>
                  </a:schemeClr>
                </a:solidFill>
              </a:rPr>
              <a:t>Reuse of common tools, documentation, samples from Hadoop/Linux ecosystem</a:t>
            </a:r>
          </a:p>
          <a:p>
            <a:pPr marL="349724" lvl="1" indent="-349724" defTabSz="932597">
              <a:lnSpc>
                <a:spcPts val="2244"/>
              </a:lnSpc>
              <a:buClr>
                <a:schemeClr val="tx1"/>
              </a:buClr>
              <a:buSzPct val="75000"/>
              <a:buFont typeface="Wingdings" panose="05000000000000000000" pitchFamily="2" charset="2"/>
              <a:buChar char="v"/>
            </a:pPr>
            <a:r>
              <a:rPr lang="en-US" sz="1836" dirty="0">
                <a:solidFill>
                  <a:schemeClr val="tx1">
                    <a:lumMod val="65000"/>
                    <a:lumOff val="35000"/>
                  </a:schemeClr>
                </a:solidFill>
              </a:rPr>
              <a:t>Open source analytics with industry-leading SLA</a:t>
            </a:r>
          </a:p>
          <a:p>
            <a:pPr marL="349724" lvl="1" indent="-349724" defTabSz="932597">
              <a:lnSpc>
                <a:spcPts val="2244"/>
              </a:lnSpc>
              <a:buClr>
                <a:schemeClr val="tx1"/>
              </a:buClr>
              <a:buSzPct val="75000"/>
              <a:buFont typeface="Wingdings" panose="05000000000000000000" pitchFamily="2" charset="2"/>
              <a:buChar char="v"/>
            </a:pPr>
            <a:r>
              <a:rPr lang="en-US" sz="1836" dirty="0">
                <a:solidFill>
                  <a:schemeClr val="tx1">
                    <a:lumMod val="65000"/>
                    <a:lumOff val="35000"/>
                  </a:schemeClr>
                </a:solidFill>
              </a:rPr>
              <a:t>Enterprise-grade security and monitoring</a:t>
            </a:r>
          </a:p>
          <a:p>
            <a:pPr marL="349724" lvl="1" indent="-349724" defTabSz="932597">
              <a:lnSpc>
                <a:spcPts val="2244"/>
              </a:lnSpc>
              <a:buClr>
                <a:schemeClr val="tx1"/>
              </a:buClr>
              <a:buSzPct val="75000"/>
              <a:buFont typeface="Wingdings" panose="05000000000000000000" pitchFamily="2" charset="2"/>
              <a:buChar char="v"/>
            </a:pPr>
            <a:r>
              <a:rPr lang="en-US" sz="1836" dirty="0">
                <a:solidFill>
                  <a:schemeClr val="tx1">
                    <a:lumMod val="65000"/>
                    <a:lumOff val="35000"/>
                  </a:schemeClr>
                </a:solidFill>
              </a:rPr>
              <a:t>Integration with analytics and BI tools</a:t>
            </a:r>
          </a:p>
        </p:txBody>
      </p:sp>
      <p:sp>
        <p:nvSpPr>
          <p:cNvPr id="2" name="Title 1"/>
          <p:cNvSpPr>
            <a:spLocks noGrp="1"/>
          </p:cNvSpPr>
          <p:nvPr>
            <p:ph type="title" idx="4294967295"/>
          </p:nvPr>
        </p:nvSpPr>
        <p:spPr>
          <a:xfrm>
            <a:off x="546520" y="296296"/>
            <a:ext cx="11889073" cy="918031"/>
          </a:xfrm>
        </p:spPr>
        <p:txBody>
          <a:bodyPr>
            <a:normAutofit fontScale="90000"/>
          </a:bodyPr>
          <a:lstStyle/>
          <a:p>
            <a:r>
              <a:rPr lang="en-US" dirty="0"/>
              <a:t>HDInsight: Optimized for the Cloud</a:t>
            </a:r>
          </a:p>
        </p:txBody>
      </p:sp>
      <p:sp>
        <p:nvSpPr>
          <p:cNvPr id="216" name="Rectangle 215"/>
          <p:cNvSpPr/>
          <p:nvPr/>
        </p:nvSpPr>
        <p:spPr>
          <a:xfrm>
            <a:off x="1315239" y="4303752"/>
            <a:ext cx="3901595" cy="871154"/>
          </a:xfrm>
          <a:prstGeom prst="rect">
            <a:avLst/>
          </a:prstGeom>
          <a:noFill/>
          <a:ln w="44450" cap="flat" cmpd="sng" algn="ctr">
            <a:solidFill>
              <a:srgbClr val="0072C6"/>
            </a:solidFill>
            <a:prstDash val="solid"/>
          </a:ln>
          <a:effectLst/>
        </p:spPr>
        <p:txBody>
          <a:bodyPr wrap="square" lIns="179260" tIns="134445" rIns="179260" bIns="134445"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4">
              <a:defRPr/>
            </a:pPr>
            <a:endParaRPr lang="en-US" sz="2745" kern="0" dirty="0">
              <a:gradFill>
                <a:gsLst>
                  <a:gs pos="6299">
                    <a:srgbClr val="FFFFFF"/>
                  </a:gs>
                  <a:gs pos="28000">
                    <a:srgbClr val="FFFFFF"/>
                  </a:gs>
                </a:gsLst>
                <a:lin ang="5400000" scaled="0"/>
              </a:gradFill>
              <a:latin typeface="Segoe UI Light"/>
            </a:endParaRPr>
          </a:p>
        </p:txBody>
      </p:sp>
      <p:pic>
        <p:nvPicPr>
          <p:cNvPr id="219" name="Picture 218"/>
          <p:cNvPicPr>
            <a:picLocks noChangeAspect="1"/>
          </p:cNvPicPr>
          <p:nvPr/>
        </p:nvPicPr>
        <p:blipFill rotWithShape="1">
          <a:blip r:embed="rId3" cstate="email">
            <a:extLst>
              <a:ext uri="{28A0092B-C50C-407E-A947-70E740481C1C}">
                <a14:useLocalDpi xmlns:a14="http://schemas.microsoft.com/office/drawing/2010/main" val="0"/>
              </a:ext>
            </a:extLst>
          </a:blip>
          <a:srcRect t="21607" b="23108"/>
          <a:stretch/>
        </p:blipFill>
        <p:spPr>
          <a:xfrm>
            <a:off x="2477831" y="4360753"/>
            <a:ext cx="2166998" cy="757152"/>
          </a:xfrm>
          <a:prstGeom prst="rect">
            <a:avLst/>
          </a:prstGeom>
        </p:spPr>
      </p:pic>
      <p:sp>
        <p:nvSpPr>
          <p:cNvPr id="222" name="Freeform 221"/>
          <p:cNvSpPr>
            <a:spLocks/>
          </p:cNvSpPr>
          <p:nvPr/>
        </p:nvSpPr>
        <p:spPr bwMode="auto">
          <a:xfrm>
            <a:off x="167921" y="4429461"/>
            <a:ext cx="2193185" cy="1490889"/>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accent6"/>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87"/>
            <a:endParaRPr lang="en-US" dirty="0">
              <a:solidFill>
                <a:srgbClr val="000000"/>
              </a:solidFill>
            </a:endParaRPr>
          </a:p>
        </p:txBody>
      </p:sp>
      <p:sp>
        <p:nvSpPr>
          <p:cNvPr id="223" name="Freeform 222"/>
          <p:cNvSpPr>
            <a:spLocks noEditPoints="1"/>
          </p:cNvSpPr>
          <p:nvPr/>
        </p:nvSpPr>
        <p:spPr bwMode="auto">
          <a:xfrm>
            <a:off x="557089" y="4764488"/>
            <a:ext cx="1312774" cy="988820"/>
          </a:xfrm>
          <a:custGeom>
            <a:avLst/>
            <a:gdLst>
              <a:gd name="T0" fmla="*/ 475 w 718"/>
              <a:gd name="T1" fmla="*/ 424 h 539"/>
              <a:gd name="T2" fmla="*/ 426 w 718"/>
              <a:gd name="T3" fmla="*/ 486 h 539"/>
              <a:gd name="T4" fmla="*/ 515 w 718"/>
              <a:gd name="T5" fmla="*/ 303 h 539"/>
              <a:gd name="T6" fmla="*/ 526 w 718"/>
              <a:gd name="T7" fmla="*/ 369 h 539"/>
              <a:gd name="T8" fmla="*/ 562 w 718"/>
              <a:gd name="T9" fmla="*/ 334 h 539"/>
              <a:gd name="T10" fmla="*/ 493 w 718"/>
              <a:gd name="T11" fmla="*/ 363 h 539"/>
              <a:gd name="T12" fmla="*/ 440 w 718"/>
              <a:gd name="T13" fmla="*/ 416 h 539"/>
              <a:gd name="T14" fmla="*/ 296 w 718"/>
              <a:gd name="T15" fmla="*/ 500 h 539"/>
              <a:gd name="T16" fmla="*/ 327 w 718"/>
              <a:gd name="T17" fmla="*/ 452 h 539"/>
              <a:gd name="T18" fmla="*/ 325 w 718"/>
              <a:gd name="T19" fmla="*/ 423 h 539"/>
              <a:gd name="T20" fmla="*/ 236 w 718"/>
              <a:gd name="T21" fmla="*/ 431 h 539"/>
              <a:gd name="T22" fmla="*/ 211 w 718"/>
              <a:gd name="T23" fmla="*/ 493 h 539"/>
              <a:gd name="T24" fmla="*/ 137 w 718"/>
              <a:gd name="T25" fmla="*/ 440 h 539"/>
              <a:gd name="T26" fmla="*/ 253 w 718"/>
              <a:gd name="T27" fmla="*/ 130 h 539"/>
              <a:gd name="T28" fmla="*/ 219 w 718"/>
              <a:gd name="T29" fmla="*/ 306 h 539"/>
              <a:gd name="T30" fmla="*/ 380 w 718"/>
              <a:gd name="T31" fmla="*/ 328 h 539"/>
              <a:gd name="T32" fmla="*/ 370 w 718"/>
              <a:gd name="T33" fmla="*/ 318 h 539"/>
              <a:gd name="T34" fmla="*/ 235 w 718"/>
              <a:gd name="T35" fmla="*/ 298 h 539"/>
              <a:gd name="T36" fmla="*/ 202 w 718"/>
              <a:gd name="T37" fmla="*/ 222 h 539"/>
              <a:gd name="T38" fmla="*/ 385 w 718"/>
              <a:gd name="T39" fmla="*/ 75 h 539"/>
              <a:gd name="T40" fmla="*/ 535 w 718"/>
              <a:gd name="T41" fmla="*/ 47 h 539"/>
              <a:gd name="T42" fmla="*/ 584 w 718"/>
              <a:gd name="T43" fmla="*/ 85 h 539"/>
              <a:gd name="T44" fmla="*/ 607 w 718"/>
              <a:gd name="T45" fmla="*/ 125 h 539"/>
              <a:gd name="T46" fmla="*/ 589 w 718"/>
              <a:gd name="T47" fmla="*/ 134 h 539"/>
              <a:gd name="T48" fmla="*/ 590 w 718"/>
              <a:gd name="T49" fmla="*/ 151 h 539"/>
              <a:gd name="T50" fmla="*/ 619 w 718"/>
              <a:gd name="T51" fmla="*/ 167 h 539"/>
              <a:gd name="T52" fmla="*/ 566 w 718"/>
              <a:gd name="T53" fmla="*/ 206 h 539"/>
              <a:gd name="T54" fmla="*/ 586 w 718"/>
              <a:gd name="T55" fmla="*/ 223 h 539"/>
              <a:gd name="T56" fmla="*/ 622 w 718"/>
              <a:gd name="T57" fmla="*/ 197 h 539"/>
              <a:gd name="T58" fmla="*/ 655 w 718"/>
              <a:gd name="T59" fmla="*/ 129 h 539"/>
              <a:gd name="T60" fmla="*/ 663 w 718"/>
              <a:gd name="T61" fmla="*/ 319 h 539"/>
              <a:gd name="T62" fmla="*/ 654 w 718"/>
              <a:gd name="T63" fmla="*/ 142 h 539"/>
              <a:gd name="T64" fmla="*/ 379 w 718"/>
              <a:gd name="T65" fmla="*/ 103 h 539"/>
              <a:gd name="T66" fmla="*/ 321 w 718"/>
              <a:gd name="T67" fmla="*/ 124 h 539"/>
              <a:gd name="T68" fmla="*/ 379 w 718"/>
              <a:gd name="T69" fmla="*/ 103 h 539"/>
              <a:gd name="T70" fmla="*/ 478 w 718"/>
              <a:gd name="T71" fmla="*/ 102 h 539"/>
              <a:gd name="T72" fmla="*/ 508 w 718"/>
              <a:gd name="T73" fmla="*/ 151 h 539"/>
              <a:gd name="T74" fmla="*/ 478 w 718"/>
              <a:gd name="T75" fmla="*/ 173 h 539"/>
              <a:gd name="T76" fmla="*/ 543 w 718"/>
              <a:gd name="T77" fmla="*/ 166 h 539"/>
              <a:gd name="T78" fmla="*/ 495 w 718"/>
              <a:gd name="T79" fmla="*/ 322 h 539"/>
              <a:gd name="T80" fmla="*/ 526 w 718"/>
              <a:gd name="T81" fmla="*/ 288 h 539"/>
              <a:gd name="T82" fmla="*/ 79 w 718"/>
              <a:gd name="T83" fmla="*/ 200 h 539"/>
              <a:gd name="T84" fmla="*/ 124 w 718"/>
              <a:gd name="T85" fmla="*/ 442 h 539"/>
              <a:gd name="T86" fmla="*/ 60 w 718"/>
              <a:gd name="T87" fmla="*/ 395 h 539"/>
              <a:gd name="T88" fmla="*/ 620 w 718"/>
              <a:gd name="T89" fmla="*/ 130 h 539"/>
              <a:gd name="T90" fmla="*/ 47 w 718"/>
              <a:gd name="T91" fmla="*/ 233 h 539"/>
              <a:gd name="T92" fmla="*/ 90 w 718"/>
              <a:gd name="T93" fmla="*/ 235 h 539"/>
              <a:gd name="T94" fmla="*/ 70 w 718"/>
              <a:gd name="T95" fmla="*/ 180 h 539"/>
              <a:gd name="T96" fmla="*/ 502 w 718"/>
              <a:gd name="T97" fmla="*/ 181 h 539"/>
              <a:gd name="T98" fmla="*/ 589 w 718"/>
              <a:gd name="T99" fmla="*/ 147 h 539"/>
              <a:gd name="T100" fmla="*/ 597 w 718"/>
              <a:gd name="T101" fmla="*/ 140 h 539"/>
              <a:gd name="T102" fmla="*/ 8 w 718"/>
              <a:gd name="T103" fmla="*/ 233 h 539"/>
              <a:gd name="T104" fmla="*/ 341 w 718"/>
              <a:gd name="T105" fmla="*/ 3 h 539"/>
              <a:gd name="T106" fmla="*/ 1 w 718"/>
              <a:gd name="T107" fmla="*/ 20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8" h="539">
                <a:moveTo>
                  <a:pt x="450" y="420"/>
                </a:moveTo>
                <a:cubicBezTo>
                  <a:pt x="455" y="406"/>
                  <a:pt x="460" y="393"/>
                  <a:pt x="463" y="380"/>
                </a:cubicBezTo>
                <a:cubicBezTo>
                  <a:pt x="465" y="385"/>
                  <a:pt x="466" y="391"/>
                  <a:pt x="469" y="397"/>
                </a:cubicBezTo>
                <a:cubicBezTo>
                  <a:pt x="473" y="407"/>
                  <a:pt x="475" y="413"/>
                  <a:pt x="475" y="424"/>
                </a:cubicBezTo>
                <a:cubicBezTo>
                  <a:pt x="476" y="435"/>
                  <a:pt x="476" y="446"/>
                  <a:pt x="476" y="457"/>
                </a:cubicBezTo>
                <a:cubicBezTo>
                  <a:pt x="480" y="463"/>
                  <a:pt x="480" y="465"/>
                  <a:pt x="480" y="472"/>
                </a:cubicBezTo>
                <a:cubicBezTo>
                  <a:pt x="479" y="486"/>
                  <a:pt x="474" y="487"/>
                  <a:pt x="461" y="487"/>
                </a:cubicBezTo>
                <a:cubicBezTo>
                  <a:pt x="455" y="487"/>
                  <a:pt x="432" y="487"/>
                  <a:pt x="426" y="486"/>
                </a:cubicBezTo>
                <a:cubicBezTo>
                  <a:pt x="418" y="486"/>
                  <a:pt x="413" y="485"/>
                  <a:pt x="410" y="483"/>
                </a:cubicBezTo>
                <a:cubicBezTo>
                  <a:pt x="423" y="474"/>
                  <a:pt x="446" y="434"/>
                  <a:pt x="450" y="420"/>
                </a:cubicBezTo>
                <a:close/>
                <a:moveTo>
                  <a:pt x="536" y="314"/>
                </a:moveTo>
                <a:cubicBezTo>
                  <a:pt x="528" y="312"/>
                  <a:pt x="522" y="307"/>
                  <a:pt x="515" y="303"/>
                </a:cubicBezTo>
                <a:cubicBezTo>
                  <a:pt x="517" y="312"/>
                  <a:pt x="518" y="322"/>
                  <a:pt x="515" y="331"/>
                </a:cubicBezTo>
                <a:cubicBezTo>
                  <a:pt x="511" y="345"/>
                  <a:pt x="504" y="369"/>
                  <a:pt x="523" y="373"/>
                </a:cubicBezTo>
                <a:cubicBezTo>
                  <a:pt x="531" y="375"/>
                  <a:pt x="534" y="374"/>
                  <a:pt x="545" y="369"/>
                </a:cubicBezTo>
                <a:cubicBezTo>
                  <a:pt x="536" y="371"/>
                  <a:pt x="532" y="370"/>
                  <a:pt x="526" y="369"/>
                </a:cubicBezTo>
                <a:cubicBezTo>
                  <a:pt x="521" y="368"/>
                  <a:pt x="518" y="365"/>
                  <a:pt x="516" y="361"/>
                </a:cubicBezTo>
                <a:cubicBezTo>
                  <a:pt x="518" y="362"/>
                  <a:pt x="521" y="363"/>
                  <a:pt x="527" y="364"/>
                </a:cubicBezTo>
                <a:cubicBezTo>
                  <a:pt x="541" y="368"/>
                  <a:pt x="555" y="361"/>
                  <a:pt x="558" y="351"/>
                </a:cubicBezTo>
                <a:cubicBezTo>
                  <a:pt x="559" y="345"/>
                  <a:pt x="559" y="342"/>
                  <a:pt x="562" y="334"/>
                </a:cubicBezTo>
                <a:cubicBezTo>
                  <a:pt x="565" y="335"/>
                  <a:pt x="568" y="336"/>
                  <a:pt x="572" y="336"/>
                </a:cubicBezTo>
                <a:cubicBezTo>
                  <a:pt x="570" y="342"/>
                  <a:pt x="568" y="348"/>
                  <a:pt x="566" y="354"/>
                </a:cubicBezTo>
                <a:cubicBezTo>
                  <a:pt x="561" y="369"/>
                  <a:pt x="543" y="381"/>
                  <a:pt x="527" y="381"/>
                </a:cubicBezTo>
                <a:cubicBezTo>
                  <a:pt x="512" y="381"/>
                  <a:pt x="503" y="372"/>
                  <a:pt x="493" y="363"/>
                </a:cubicBezTo>
                <a:cubicBezTo>
                  <a:pt x="486" y="356"/>
                  <a:pt x="479" y="350"/>
                  <a:pt x="472" y="344"/>
                </a:cubicBezTo>
                <a:cubicBezTo>
                  <a:pt x="454" y="338"/>
                  <a:pt x="439" y="332"/>
                  <a:pt x="422" y="319"/>
                </a:cubicBezTo>
                <a:cubicBezTo>
                  <a:pt x="434" y="333"/>
                  <a:pt x="442" y="341"/>
                  <a:pt x="459" y="348"/>
                </a:cubicBezTo>
                <a:cubicBezTo>
                  <a:pt x="457" y="374"/>
                  <a:pt x="448" y="392"/>
                  <a:pt x="440" y="416"/>
                </a:cubicBezTo>
                <a:cubicBezTo>
                  <a:pt x="437" y="427"/>
                  <a:pt x="410" y="471"/>
                  <a:pt x="403" y="475"/>
                </a:cubicBezTo>
                <a:cubicBezTo>
                  <a:pt x="398" y="478"/>
                  <a:pt x="365" y="506"/>
                  <a:pt x="358" y="510"/>
                </a:cubicBezTo>
                <a:cubicBezTo>
                  <a:pt x="354" y="516"/>
                  <a:pt x="350" y="524"/>
                  <a:pt x="343" y="528"/>
                </a:cubicBezTo>
                <a:cubicBezTo>
                  <a:pt x="322" y="539"/>
                  <a:pt x="308" y="518"/>
                  <a:pt x="296" y="500"/>
                </a:cubicBezTo>
                <a:cubicBezTo>
                  <a:pt x="291" y="491"/>
                  <a:pt x="277" y="468"/>
                  <a:pt x="289" y="461"/>
                </a:cubicBezTo>
                <a:cubicBezTo>
                  <a:pt x="301" y="455"/>
                  <a:pt x="308" y="450"/>
                  <a:pt x="320" y="442"/>
                </a:cubicBezTo>
                <a:cubicBezTo>
                  <a:pt x="322" y="445"/>
                  <a:pt x="325" y="448"/>
                  <a:pt x="327" y="452"/>
                </a:cubicBezTo>
                <a:cubicBezTo>
                  <a:pt x="327" y="452"/>
                  <a:pt x="327" y="452"/>
                  <a:pt x="327" y="452"/>
                </a:cubicBezTo>
                <a:cubicBezTo>
                  <a:pt x="327" y="452"/>
                  <a:pt x="327" y="452"/>
                  <a:pt x="327" y="452"/>
                </a:cubicBezTo>
                <a:cubicBezTo>
                  <a:pt x="327" y="452"/>
                  <a:pt x="327" y="452"/>
                  <a:pt x="327" y="452"/>
                </a:cubicBezTo>
                <a:cubicBezTo>
                  <a:pt x="327" y="448"/>
                  <a:pt x="326" y="445"/>
                  <a:pt x="326" y="441"/>
                </a:cubicBezTo>
                <a:cubicBezTo>
                  <a:pt x="325" y="435"/>
                  <a:pt x="325" y="429"/>
                  <a:pt x="325" y="423"/>
                </a:cubicBezTo>
                <a:cubicBezTo>
                  <a:pt x="326" y="417"/>
                  <a:pt x="326" y="410"/>
                  <a:pt x="327" y="404"/>
                </a:cubicBezTo>
                <a:cubicBezTo>
                  <a:pt x="325" y="410"/>
                  <a:pt x="321" y="417"/>
                  <a:pt x="320" y="423"/>
                </a:cubicBezTo>
                <a:cubicBezTo>
                  <a:pt x="319" y="426"/>
                  <a:pt x="318" y="428"/>
                  <a:pt x="318" y="430"/>
                </a:cubicBezTo>
                <a:cubicBezTo>
                  <a:pt x="291" y="435"/>
                  <a:pt x="264" y="436"/>
                  <a:pt x="236" y="431"/>
                </a:cubicBezTo>
                <a:cubicBezTo>
                  <a:pt x="235" y="421"/>
                  <a:pt x="232" y="410"/>
                  <a:pt x="231" y="403"/>
                </a:cubicBezTo>
                <a:cubicBezTo>
                  <a:pt x="230" y="411"/>
                  <a:pt x="230" y="434"/>
                  <a:pt x="230" y="447"/>
                </a:cubicBezTo>
                <a:cubicBezTo>
                  <a:pt x="230" y="458"/>
                  <a:pt x="230" y="461"/>
                  <a:pt x="225" y="470"/>
                </a:cubicBezTo>
                <a:cubicBezTo>
                  <a:pt x="220" y="478"/>
                  <a:pt x="218" y="480"/>
                  <a:pt x="211" y="493"/>
                </a:cubicBezTo>
                <a:cubicBezTo>
                  <a:pt x="211" y="502"/>
                  <a:pt x="212" y="507"/>
                  <a:pt x="209" y="516"/>
                </a:cubicBezTo>
                <a:cubicBezTo>
                  <a:pt x="205" y="529"/>
                  <a:pt x="167" y="519"/>
                  <a:pt x="157" y="516"/>
                </a:cubicBezTo>
                <a:cubicBezTo>
                  <a:pt x="145" y="513"/>
                  <a:pt x="119" y="507"/>
                  <a:pt x="125" y="491"/>
                </a:cubicBezTo>
                <a:cubicBezTo>
                  <a:pt x="131" y="476"/>
                  <a:pt x="135" y="461"/>
                  <a:pt x="137" y="440"/>
                </a:cubicBezTo>
                <a:cubicBezTo>
                  <a:pt x="115" y="408"/>
                  <a:pt x="93" y="363"/>
                  <a:pt x="89" y="323"/>
                </a:cubicBezTo>
                <a:cubicBezTo>
                  <a:pt x="86" y="292"/>
                  <a:pt x="88" y="273"/>
                  <a:pt x="95" y="254"/>
                </a:cubicBezTo>
                <a:cubicBezTo>
                  <a:pt x="105" y="224"/>
                  <a:pt x="120" y="198"/>
                  <a:pt x="144" y="177"/>
                </a:cubicBezTo>
                <a:cubicBezTo>
                  <a:pt x="176" y="148"/>
                  <a:pt x="206" y="137"/>
                  <a:pt x="253" y="130"/>
                </a:cubicBezTo>
                <a:cubicBezTo>
                  <a:pt x="242" y="143"/>
                  <a:pt x="231" y="156"/>
                  <a:pt x="219" y="170"/>
                </a:cubicBezTo>
                <a:cubicBezTo>
                  <a:pt x="206" y="185"/>
                  <a:pt x="199" y="200"/>
                  <a:pt x="191" y="216"/>
                </a:cubicBezTo>
                <a:cubicBezTo>
                  <a:pt x="180" y="238"/>
                  <a:pt x="180" y="246"/>
                  <a:pt x="195" y="265"/>
                </a:cubicBezTo>
                <a:cubicBezTo>
                  <a:pt x="207" y="282"/>
                  <a:pt x="214" y="289"/>
                  <a:pt x="219" y="306"/>
                </a:cubicBezTo>
                <a:cubicBezTo>
                  <a:pt x="215" y="315"/>
                  <a:pt x="213" y="323"/>
                  <a:pt x="212" y="335"/>
                </a:cubicBezTo>
                <a:cubicBezTo>
                  <a:pt x="227" y="352"/>
                  <a:pt x="238" y="363"/>
                  <a:pt x="253" y="367"/>
                </a:cubicBezTo>
                <a:cubicBezTo>
                  <a:pt x="267" y="370"/>
                  <a:pt x="279" y="369"/>
                  <a:pt x="292" y="363"/>
                </a:cubicBezTo>
                <a:cubicBezTo>
                  <a:pt x="321" y="348"/>
                  <a:pt x="348" y="329"/>
                  <a:pt x="380" y="328"/>
                </a:cubicBezTo>
                <a:cubicBezTo>
                  <a:pt x="395" y="291"/>
                  <a:pt x="393" y="261"/>
                  <a:pt x="386" y="225"/>
                </a:cubicBezTo>
                <a:cubicBezTo>
                  <a:pt x="381" y="201"/>
                  <a:pt x="379" y="178"/>
                  <a:pt x="378" y="153"/>
                </a:cubicBezTo>
                <a:cubicBezTo>
                  <a:pt x="372" y="178"/>
                  <a:pt x="371" y="201"/>
                  <a:pt x="375" y="226"/>
                </a:cubicBezTo>
                <a:cubicBezTo>
                  <a:pt x="381" y="257"/>
                  <a:pt x="385" y="291"/>
                  <a:pt x="370" y="318"/>
                </a:cubicBezTo>
                <a:cubicBezTo>
                  <a:pt x="340" y="320"/>
                  <a:pt x="315" y="338"/>
                  <a:pt x="289" y="352"/>
                </a:cubicBezTo>
                <a:cubicBezTo>
                  <a:pt x="278" y="357"/>
                  <a:pt x="267" y="358"/>
                  <a:pt x="256" y="354"/>
                </a:cubicBezTo>
                <a:cubicBezTo>
                  <a:pt x="245" y="351"/>
                  <a:pt x="237" y="344"/>
                  <a:pt x="226" y="331"/>
                </a:cubicBezTo>
                <a:cubicBezTo>
                  <a:pt x="225" y="317"/>
                  <a:pt x="228" y="311"/>
                  <a:pt x="235" y="298"/>
                </a:cubicBezTo>
                <a:cubicBezTo>
                  <a:pt x="245" y="279"/>
                  <a:pt x="256" y="260"/>
                  <a:pt x="268" y="241"/>
                </a:cubicBezTo>
                <a:cubicBezTo>
                  <a:pt x="253" y="259"/>
                  <a:pt x="239" y="274"/>
                  <a:pt x="227" y="292"/>
                </a:cubicBezTo>
                <a:cubicBezTo>
                  <a:pt x="223" y="279"/>
                  <a:pt x="216" y="273"/>
                  <a:pt x="206" y="258"/>
                </a:cubicBezTo>
                <a:cubicBezTo>
                  <a:pt x="195" y="244"/>
                  <a:pt x="194" y="238"/>
                  <a:pt x="202" y="222"/>
                </a:cubicBezTo>
                <a:cubicBezTo>
                  <a:pt x="210" y="206"/>
                  <a:pt x="216" y="191"/>
                  <a:pt x="230" y="177"/>
                </a:cubicBezTo>
                <a:cubicBezTo>
                  <a:pt x="253" y="152"/>
                  <a:pt x="274" y="125"/>
                  <a:pt x="299" y="100"/>
                </a:cubicBezTo>
                <a:cubicBezTo>
                  <a:pt x="312" y="87"/>
                  <a:pt x="318" y="88"/>
                  <a:pt x="336" y="85"/>
                </a:cubicBezTo>
                <a:cubicBezTo>
                  <a:pt x="352" y="82"/>
                  <a:pt x="368" y="79"/>
                  <a:pt x="385" y="75"/>
                </a:cubicBezTo>
                <a:cubicBezTo>
                  <a:pt x="368" y="77"/>
                  <a:pt x="353" y="78"/>
                  <a:pt x="337" y="78"/>
                </a:cubicBezTo>
                <a:cubicBezTo>
                  <a:pt x="337" y="78"/>
                  <a:pt x="337" y="78"/>
                  <a:pt x="337" y="78"/>
                </a:cubicBezTo>
                <a:cubicBezTo>
                  <a:pt x="352" y="58"/>
                  <a:pt x="361" y="47"/>
                  <a:pt x="386" y="36"/>
                </a:cubicBezTo>
                <a:cubicBezTo>
                  <a:pt x="448" y="10"/>
                  <a:pt x="487" y="7"/>
                  <a:pt x="535" y="47"/>
                </a:cubicBezTo>
                <a:cubicBezTo>
                  <a:pt x="548" y="58"/>
                  <a:pt x="559" y="68"/>
                  <a:pt x="571" y="77"/>
                </a:cubicBezTo>
                <a:cubicBezTo>
                  <a:pt x="567" y="78"/>
                  <a:pt x="563" y="79"/>
                  <a:pt x="557" y="81"/>
                </a:cubicBezTo>
                <a:cubicBezTo>
                  <a:pt x="564" y="79"/>
                  <a:pt x="571" y="81"/>
                  <a:pt x="578" y="82"/>
                </a:cubicBezTo>
                <a:cubicBezTo>
                  <a:pt x="580" y="83"/>
                  <a:pt x="582" y="84"/>
                  <a:pt x="584" y="85"/>
                </a:cubicBezTo>
                <a:cubicBezTo>
                  <a:pt x="593" y="91"/>
                  <a:pt x="598" y="94"/>
                  <a:pt x="604" y="102"/>
                </a:cubicBezTo>
                <a:cubicBezTo>
                  <a:pt x="610" y="111"/>
                  <a:pt x="615" y="120"/>
                  <a:pt x="620" y="130"/>
                </a:cubicBezTo>
                <a:cubicBezTo>
                  <a:pt x="617" y="129"/>
                  <a:pt x="615" y="128"/>
                  <a:pt x="612" y="127"/>
                </a:cubicBezTo>
                <a:cubicBezTo>
                  <a:pt x="611" y="126"/>
                  <a:pt x="609" y="126"/>
                  <a:pt x="607" y="125"/>
                </a:cubicBezTo>
                <a:cubicBezTo>
                  <a:pt x="603" y="125"/>
                  <a:pt x="599" y="126"/>
                  <a:pt x="596" y="128"/>
                </a:cubicBezTo>
                <a:cubicBezTo>
                  <a:pt x="596" y="128"/>
                  <a:pt x="596" y="128"/>
                  <a:pt x="596" y="128"/>
                </a:cubicBezTo>
                <a:cubicBezTo>
                  <a:pt x="591" y="131"/>
                  <a:pt x="583" y="133"/>
                  <a:pt x="578" y="134"/>
                </a:cubicBezTo>
                <a:cubicBezTo>
                  <a:pt x="580" y="135"/>
                  <a:pt x="586" y="135"/>
                  <a:pt x="589" y="134"/>
                </a:cubicBezTo>
                <a:cubicBezTo>
                  <a:pt x="589" y="134"/>
                  <a:pt x="590" y="134"/>
                  <a:pt x="590" y="134"/>
                </a:cubicBezTo>
                <a:cubicBezTo>
                  <a:pt x="589" y="136"/>
                  <a:pt x="588" y="138"/>
                  <a:pt x="588" y="141"/>
                </a:cubicBezTo>
                <a:cubicBezTo>
                  <a:pt x="588" y="144"/>
                  <a:pt x="588" y="148"/>
                  <a:pt x="590" y="151"/>
                </a:cubicBezTo>
                <a:cubicBezTo>
                  <a:pt x="590" y="151"/>
                  <a:pt x="590" y="151"/>
                  <a:pt x="590" y="151"/>
                </a:cubicBezTo>
                <a:cubicBezTo>
                  <a:pt x="590" y="152"/>
                  <a:pt x="591" y="153"/>
                  <a:pt x="592" y="153"/>
                </a:cubicBezTo>
                <a:cubicBezTo>
                  <a:pt x="589" y="154"/>
                  <a:pt x="587" y="155"/>
                  <a:pt x="584" y="156"/>
                </a:cubicBezTo>
                <a:cubicBezTo>
                  <a:pt x="596" y="155"/>
                  <a:pt x="606" y="154"/>
                  <a:pt x="617" y="156"/>
                </a:cubicBezTo>
                <a:cubicBezTo>
                  <a:pt x="618" y="159"/>
                  <a:pt x="619" y="163"/>
                  <a:pt x="619" y="167"/>
                </a:cubicBezTo>
                <a:cubicBezTo>
                  <a:pt x="618" y="167"/>
                  <a:pt x="617" y="167"/>
                  <a:pt x="615" y="167"/>
                </a:cubicBezTo>
                <a:cubicBezTo>
                  <a:pt x="615" y="167"/>
                  <a:pt x="615" y="167"/>
                  <a:pt x="615" y="167"/>
                </a:cubicBezTo>
                <a:cubicBezTo>
                  <a:pt x="610" y="163"/>
                  <a:pt x="604" y="164"/>
                  <a:pt x="596" y="166"/>
                </a:cubicBezTo>
                <a:cubicBezTo>
                  <a:pt x="571" y="171"/>
                  <a:pt x="577" y="185"/>
                  <a:pt x="566" y="206"/>
                </a:cubicBezTo>
                <a:cubicBezTo>
                  <a:pt x="577" y="191"/>
                  <a:pt x="577" y="176"/>
                  <a:pt x="596" y="172"/>
                </a:cubicBezTo>
                <a:cubicBezTo>
                  <a:pt x="600" y="171"/>
                  <a:pt x="603" y="169"/>
                  <a:pt x="606" y="170"/>
                </a:cubicBezTo>
                <a:cubicBezTo>
                  <a:pt x="601" y="173"/>
                  <a:pt x="596" y="177"/>
                  <a:pt x="594" y="182"/>
                </a:cubicBezTo>
                <a:cubicBezTo>
                  <a:pt x="589" y="197"/>
                  <a:pt x="592" y="210"/>
                  <a:pt x="586" y="223"/>
                </a:cubicBezTo>
                <a:cubicBezTo>
                  <a:pt x="594" y="211"/>
                  <a:pt x="594" y="199"/>
                  <a:pt x="600" y="186"/>
                </a:cubicBezTo>
                <a:cubicBezTo>
                  <a:pt x="603" y="181"/>
                  <a:pt x="611" y="174"/>
                  <a:pt x="616" y="174"/>
                </a:cubicBezTo>
                <a:cubicBezTo>
                  <a:pt x="618" y="174"/>
                  <a:pt x="619" y="174"/>
                  <a:pt x="621" y="174"/>
                </a:cubicBezTo>
                <a:cubicBezTo>
                  <a:pt x="622" y="182"/>
                  <a:pt x="623" y="190"/>
                  <a:pt x="622" y="197"/>
                </a:cubicBezTo>
                <a:cubicBezTo>
                  <a:pt x="621" y="209"/>
                  <a:pt x="618" y="228"/>
                  <a:pt x="616" y="235"/>
                </a:cubicBezTo>
                <a:cubicBezTo>
                  <a:pt x="623" y="226"/>
                  <a:pt x="626" y="209"/>
                  <a:pt x="628" y="196"/>
                </a:cubicBezTo>
                <a:cubicBezTo>
                  <a:pt x="631" y="183"/>
                  <a:pt x="631" y="168"/>
                  <a:pt x="628" y="154"/>
                </a:cubicBezTo>
                <a:cubicBezTo>
                  <a:pt x="624" y="135"/>
                  <a:pt x="644" y="138"/>
                  <a:pt x="655" y="129"/>
                </a:cubicBezTo>
                <a:cubicBezTo>
                  <a:pt x="664" y="123"/>
                  <a:pt x="669" y="112"/>
                  <a:pt x="677" y="105"/>
                </a:cubicBezTo>
                <a:cubicBezTo>
                  <a:pt x="685" y="97"/>
                  <a:pt x="697" y="108"/>
                  <a:pt x="700" y="115"/>
                </a:cubicBezTo>
                <a:cubicBezTo>
                  <a:pt x="713" y="147"/>
                  <a:pt x="718" y="196"/>
                  <a:pt x="715" y="228"/>
                </a:cubicBezTo>
                <a:cubicBezTo>
                  <a:pt x="711" y="263"/>
                  <a:pt x="694" y="302"/>
                  <a:pt x="663" y="319"/>
                </a:cubicBezTo>
                <a:cubicBezTo>
                  <a:pt x="623" y="341"/>
                  <a:pt x="576" y="328"/>
                  <a:pt x="536" y="314"/>
                </a:cubicBezTo>
                <a:close/>
                <a:moveTo>
                  <a:pt x="656" y="147"/>
                </a:moveTo>
                <a:cubicBezTo>
                  <a:pt x="675" y="140"/>
                  <a:pt x="685" y="124"/>
                  <a:pt x="690" y="105"/>
                </a:cubicBezTo>
                <a:cubicBezTo>
                  <a:pt x="682" y="121"/>
                  <a:pt x="670" y="134"/>
                  <a:pt x="654" y="142"/>
                </a:cubicBezTo>
                <a:cubicBezTo>
                  <a:pt x="645" y="146"/>
                  <a:pt x="639" y="145"/>
                  <a:pt x="630" y="144"/>
                </a:cubicBezTo>
                <a:cubicBezTo>
                  <a:pt x="640" y="147"/>
                  <a:pt x="646" y="150"/>
                  <a:pt x="656" y="147"/>
                </a:cubicBezTo>
                <a:close/>
                <a:moveTo>
                  <a:pt x="379" y="103"/>
                </a:moveTo>
                <a:cubicBezTo>
                  <a:pt x="379" y="103"/>
                  <a:pt x="379" y="103"/>
                  <a:pt x="379" y="103"/>
                </a:cubicBezTo>
                <a:cubicBezTo>
                  <a:pt x="365" y="105"/>
                  <a:pt x="352" y="106"/>
                  <a:pt x="338" y="108"/>
                </a:cubicBezTo>
                <a:cubicBezTo>
                  <a:pt x="327" y="109"/>
                  <a:pt x="325" y="108"/>
                  <a:pt x="317" y="116"/>
                </a:cubicBezTo>
                <a:cubicBezTo>
                  <a:pt x="305" y="129"/>
                  <a:pt x="293" y="170"/>
                  <a:pt x="289" y="187"/>
                </a:cubicBezTo>
                <a:cubicBezTo>
                  <a:pt x="295" y="173"/>
                  <a:pt x="310" y="134"/>
                  <a:pt x="321" y="124"/>
                </a:cubicBezTo>
                <a:cubicBezTo>
                  <a:pt x="325" y="122"/>
                  <a:pt x="327" y="120"/>
                  <a:pt x="329" y="119"/>
                </a:cubicBezTo>
                <a:cubicBezTo>
                  <a:pt x="321" y="133"/>
                  <a:pt x="322" y="136"/>
                  <a:pt x="324" y="155"/>
                </a:cubicBezTo>
                <a:cubicBezTo>
                  <a:pt x="327" y="136"/>
                  <a:pt x="333" y="129"/>
                  <a:pt x="344" y="115"/>
                </a:cubicBezTo>
                <a:cubicBezTo>
                  <a:pt x="356" y="112"/>
                  <a:pt x="367" y="108"/>
                  <a:pt x="379" y="103"/>
                </a:cubicBezTo>
                <a:cubicBezTo>
                  <a:pt x="379" y="103"/>
                  <a:pt x="379" y="103"/>
                  <a:pt x="379" y="103"/>
                </a:cubicBezTo>
                <a:close/>
                <a:moveTo>
                  <a:pt x="478" y="102"/>
                </a:moveTo>
                <a:cubicBezTo>
                  <a:pt x="445" y="110"/>
                  <a:pt x="438" y="124"/>
                  <a:pt x="443" y="146"/>
                </a:cubicBezTo>
                <a:cubicBezTo>
                  <a:pt x="446" y="129"/>
                  <a:pt x="453" y="114"/>
                  <a:pt x="478" y="102"/>
                </a:cubicBezTo>
                <a:close/>
                <a:moveTo>
                  <a:pt x="543" y="166"/>
                </a:moveTo>
                <a:cubicBezTo>
                  <a:pt x="537" y="166"/>
                  <a:pt x="530" y="167"/>
                  <a:pt x="523" y="170"/>
                </a:cubicBezTo>
                <a:cubicBezTo>
                  <a:pt x="522" y="167"/>
                  <a:pt x="522" y="165"/>
                  <a:pt x="521" y="163"/>
                </a:cubicBezTo>
                <a:cubicBezTo>
                  <a:pt x="518" y="157"/>
                  <a:pt x="513" y="153"/>
                  <a:pt x="508" y="151"/>
                </a:cubicBezTo>
                <a:cubicBezTo>
                  <a:pt x="513" y="149"/>
                  <a:pt x="518" y="146"/>
                  <a:pt x="521" y="142"/>
                </a:cubicBezTo>
                <a:cubicBezTo>
                  <a:pt x="510" y="148"/>
                  <a:pt x="498" y="146"/>
                  <a:pt x="488" y="153"/>
                </a:cubicBezTo>
                <a:cubicBezTo>
                  <a:pt x="480" y="158"/>
                  <a:pt x="469" y="176"/>
                  <a:pt x="460" y="183"/>
                </a:cubicBezTo>
                <a:cubicBezTo>
                  <a:pt x="466" y="181"/>
                  <a:pt x="472" y="177"/>
                  <a:pt x="478" y="173"/>
                </a:cubicBezTo>
                <a:cubicBezTo>
                  <a:pt x="478" y="176"/>
                  <a:pt x="478" y="179"/>
                  <a:pt x="480" y="182"/>
                </a:cubicBezTo>
                <a:cubicBezTo>
                  <a:pt x="482" y="187"/>
                  <a:pt x="486" y="190"/>
                  <a:pt x="490" y="192"/>
                </a:cubicBezTo>
                <a:cubicBezTo>
                  <a:pt x="487" y="196"/>
                  <a:pt x="484" y="201"/>
                  <a:pt x="482" y="206"/>
                </a:cubicBezTo>
                <a:cubicBezTo>
                  <a:pt x="498" y="187"/>
                  <a:pt x="521" y="173"/>
                  <a:pt x="543" y="166"/>
                </a:cubicBezTo>
                <a:close/>
                <a:moveTo>
                  <a:pt x="526" y="288"/>
                </a:moveTo>
                <a:cubicBezTo>
                  <a:pt x="522" y="289"/>
                  <a:pt x="515" y="290"/>
                  <a:pt x="511" y="291"/>
                </a:cubicBezTo>
                <a:cubicBezTo>
                  <a:pt x="500" y="293"/>
                  <a:pt x="499" y="295"/>
                  <a:pt x="498" y="306"/>
                </a:cubicBezTo>
                <a:cubicBezTo>
                  <a:pt x="497" y="311"/>
                  <a:pt x="496" y="317"/>
                  <a:pt x="495" y="322"/>
                </a:cubicBezTo>
                <a:cubicBezTo>
                  <a:pt x="497" y="316"/>
                  <a:pt x="500" y="310"/>
                  <a:pt x="502" y="304"/>
                </a:cubicBezTo>
                <a:cubicBezTo>
                  <a:pt x="505" y="299"/>
                  <a:pt x="506" y="298"/>
                  <a:pt x="511" y="295"/>
                </a:cubicBezTo>
                <a:cubicBezTo>
                  <a:pt x="511" y="295"/>
                  <a:pt x="511" y="295"/>
                  <a:pt x="511" y="295"/>
                </a:cubicBezTo>
                <a:cubicBezTo>
                  <a:pt x="515" y="293"/>
                  <a:pt x="522" y="290"/>
                  <a:pt x="526" y="288"/>
                </a:cubicBezTo>
                <a:close/>
                <a:moveTo>
                  <a:pt x="74" y="189"/>
                </a:moveTo>
                <a:cubicBezTo>
                  <a:pt x="74" y="190"/>
                  <a:pt x="73" y="190"/>
                  <a:pt x="73" y="191"/>
                </a:cubicBezTo>
                <a:cubicBezTo>
                  <a:pt x="73" y="193"/>
                  <a:pt x="72" y="195"/>
                  <a:pt x="72" y="197"/>
                </a:cubicBezTo>
                <a:cubicBezTo>
                  <a:pt x="75" y="196"/>
                  <a:pt x="77" y="198"/>
                  <a:pt x="79" y="200"/>
                </a:cubicBezTo>
                <a:cubicBezTo>
                  <a:pt x="79" y="195"/>
                  <a:pt x="78" y="191"/>
                  <a:pt x="74" y="189"/>
                </a:cubicBezTo>
                <a:close/>
                <a:moveTo>
                  <a:pt x="72" y="438"/>
                </a:moveTo>
                <a:cubicBezTo>
                  <a:pt x="80" y="446"/>
                  <a:pt x="109" y="468"/>
                  <a:pt x="120" y="453"/>
                </a:cubicBezTo>
                <a:cubicBezTo>
                  <a:pt x="122" y="450"/>
                  <a:pt x="123" y="446"/>
                  <a:pt x="124" y="442"/>
                </a:cubicBezTo>
                <a:cubicBezTo>
                  <a:pt x="124" y="442"/>
                  <a:pt x="124" y="442"/>
                  <a:pt x="124" y="442"/>
                </a:cubicBezTo>
                <a:cubicBezTo>
                  <a:pt x="109" y="418"/>
                  <a:pt x="94" y="390"/>
                  <a:pt x="86" y="361"/>
                </a:cubicBezTo>
                <a:cubicBezTo>
                  <a:pt x="85" y="365"/>
                  <a:pt x="83" y="369"/>
                  <a:pt x="81" y="373"/>
                </a:cubicBezTo>
                <a:cubicBezTo>
                  <a:pt x="74" y="381"/>
                  <a:pt x="67" y="388"/>
                  <a:pt x="60" y="395"/>
                </a:cubicBezTo>
                <a:cubicBezTo>
                  <a:pt x="55" y="400"/>
                  <a:pt x="54" y="400"/>
                  <a:pt x="55" y="408"/>
                </a:cubicBezTo>
                <a:cubicBezTo>
                  <a:pt x="57" y="418"/>
                  <a:pt x="63" y="429"/>
                  <a:pt x="72" y="438"/>
                </a:cubicBezTo>
                <a:close/>
                <a:moveTo>
                  <a:pt x="622" y="135"/>
                </a:moveTo>
                <a:cubicBezTo>
                  <a:pt x="622" y="133"/>
                  <a:pt x="621" y="132"/>
                  <a:pt x="620" y="130"/>
                </a:cubicBezTo>
                <a:cubicBezTo>
                  <a:pt x="619" y="130"/>
                  <a:pt x="618" y="130"/>
                  <a:pt x="617" y="130"/>
                </a:cubicBezTo>
                <a:cubicBezTo>
                  <a:pt x="619" y="132"/>
                  <a:pt x="620" y="134"/>
                  <a:pt x="621" y="136"/>
                </a:cubicBezTo>
                <a:cubicBezTo>
                  <a:pt x="621" y="135"/>
                  <a:pt x="622" y="135"/>
                  <a:pt x="622" y="135"/>
                </a:cubicBezTo>
                <a:close/>
                <a:moveTo>
                  <a:pt x="47" y="233"/>
                </a:moveTo>
                <a:cubicBezTo>
                  <a:pt x="49" y="240"/>
                  <a:pt x="50" y="245"/>
                  <a:pt x="53" y="251"/>
                </a:cubicBezTo>
                <a:cubicBezTo>
                  <a:pt x="58" y="262"/>
                  <a:pt x="73" y="259"/>
                  <a:pt x="84" y="255"/>
                </a:cubicBezTo>
                <a:cubicBezTo>
                  <a:pt x="84" y="254"/>
                  <a:pt x="84" y="253"/>
                  <a:pt x="85" y="252"/>
                </a:cubicBezTo>
                <a:cubicBezTo>
                  <a:pt x="86" y="246"/>
                  <a:pt x="88" y="241"/>
                  <a:pt x="90" y="235"/>
                </a:cubicBezTo>
                <a:cubicBezTo>
                  <a:pt x="86" y="239"/>
                  <a:pt x="81" y="242"/>
                  <a:pt x="75" y="245"/>
                </a:cubicBezTo>
                <a:cubicBezTo>
                  <a:pt x="60" y="251"/>
                  <a:pt x="60" y="246"/>
                  <a:pt x="54" y="232"/>
                </a:cubicBezTo>
                <a:cubicBezTo>
                  <a:pt x="68" y="221"/>
                  <a:pt x="61" y="207"/>
                  <a:pt x="66" y="192"/>
                </a:cubicBezTo>
                <a:cubicBezTo>
                  <a:pt x="67" y="188"/>
                  <a:pt x="68" y="185"/>
                  <a:pt x="70" y="180"/>
                </a:cubicBezTo>
                <a:cubicBezTo>
                  <a:pt x="56" y="189"/>
                  <a:pt x="29" y="214"/>
                  <a:pt x="47" y="233"/>
                </a:cubicBezTo>
                <a:close/>
                <a:moveTo>
                  <a:pt x="484" y="187"/>
                </a:moveTo>
                <a:cubicBezTo>
                  <a:pt x="485" y="190"/>
                  <a:pt x="487" y="191"/>
                  <a:pt x="490" y="192"/>
                </a:cubicBezTo>
                <a:cubicBezTo>
                  <a:pt x="493" y="188"/>
                  <a:pt x="497" y="184"/>
                  <a:pt x="502" y="181"/>
                </a:cubicBezTo>
                <a:cubicBezTo>
                  <a:pt x="502" y="180"/>
                  <a:pt x="501" y="180"/>
                  <a:pt x="501" y="179"/>
                </a:cubicBezTo>
                <a:cubicBezTo>
                  <a:pt x="499" y="175"/>
                  <a:pt x="493" y="173"/>
                  <a:pt x="489" y="175"/>
                </a:cubicBezTo>
                <a:cubicBezTo>
                  <a:pt x="484" y="177"/>
                  <a:pt x="482" y="183"/>
                  <a:pt x="484" y="187"/>
                </a:cubicBezTo>
                <a:moveTo>
                  <a:pt x="589" y="147"/>
                </a:moveTo>
                <a:cubicBezTo>
                  <a:pt x="589" y="149"/>
                  <a:pt x="590" y="152"/>
                  <a:pt x="592" y="153"/>
                </a:cubicBezTo>
                <a:cubicBezTo>
                  <a:pt x="595" y="152"/>
                  <a:pt x="599" y="151"/>
                  <a:pt x="602" y="150"/>
                </a:cubicBezTo>
                <a:cubicBezTo>
                  <a:pt x="603" y="150"/>
                  <a:pt x="603" y="149"/>
                  <a:pt x="603" y="148"/>
                </a:cubicBezTo>
                <a:cubicBezTo>
                  <a:pt x="603" y="144"/>
                  <a:pt x="600" y="141"/>
                  <a:pt x="597" y="140"/>
                </a:cubicBezTo>
                <a:cubicBezTo>
                  <a:pt x="593" y="140"/>
                  <a:pt x="589" y="143"/>
                  <a:pt x="589" y="147"/>
                </a:cubicBezTo>
                <a:moveTo>
                  <a:pt x="41" y="162"/>
                </a:moveTo>
                <a:cubicBezTo>
                  <a:pt x="12" y="183"/>
                  <a:pt x="4" y="192"/>
                  <a:pt x="8" y="233"/>
                </a:cubicBezTo>
                <a:cubicBezTo>
                  <a:pt x="8" y="233"/>
                  <a:pt x="8" y="233"/>
                  <a:pt x="8" y="233"/>
                </a:cubicBezTo>
                <a:cubicBezTo>
                  <a:pt x="11" y="201"/>
                  <a:pt x="18" y="187"/>
                  <a:pt x="41" y="162"/>
                </a:cubicBezTo>
                <a:close/>
                <a:moveTo>
                  <a:pt x="341" y="3"/>
                </a:moveTo>
                <a:cubicBezTo>
                  <a:pt x="324" y="7"/>
                  <a:pt x="320" y="10"/>
                  <a:pt x="315" y="27"/>
                </a:cubicBezTo>
                <a:cubicBezTo>
                  <a:pt x="323" y="14"/>
                  <a:pt x="328" y="10"/>
                  <a:pt x="341" y="3"/>
                </a:cubicBezTo>
                <a:close/>
                <a:moveTo>
                  <a:pt x="368" y="0"/>
                </a:moveTo>
                <a:cubicBezTo>
                  <a:pt x="334" y="8"/>
                  <a:pt x="324" y="14"/>
                  <a:pt x="312" y="54"/>
                </a:cubicBezTo>
                <a:cubicBezTo>
                  <a:pt x="327" y="25"/>
                  <a:pt x="338" y="14"/>
                  <a:pt x="368" y="0"/>
                </a:cubicBezTo>
                <a:close/>
                <a:moveTo>
                  <a:pt x="1" y="207"/>
                </a:moveTo>
                <a:cubicBezTo>
                  <a:pt x="4" y="192"/>
                  <a:pt x="7" y="186"/>
                  <a:pt x="16" y="174"/>
                </a:cubicBezTo>
                <a:cubicBezTo>
                  <a:pt x="1" y="185"/>
                  <a:pt x="0" y="189"/>
                  <a:pt x="1" y="207"/>
                </a:cubicBezTo>
                <a:close/>
              </a:path>
            </a:pathLst>
          </a:custGeom>
          <a:solidFill>
            <a:srgbClr val="FFFFFF"/>
          </a:solidFill>
          <a:ln w="19050" cap="flat" cmpd="sng" algn="ctr">
            <a:noFill/>
            <a:prstDash val="solid"/>
            <a:headEnd type="none" w="med" len="med"/>
            <a:tailEnd type="none" w="med" len="med"/>
          </a:ln>
          <a:effectLst/>
        </p:spPr>
        <p:txBody>
          <a:bodyPr rot="0" spcFirstLastPara="0" vert="horz" wrap="square" lIns="175665" tIns="140532" rIns="175665" bIns="140532"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5567">
              <a:lnSpc>
                <a:spcPct val="90000"/>
              </a:lnSpc>
            </a:pPr>
            <a:endParaRPr lang="en-US" sz="1151"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24" name="Picture 223"/>
          <p:cNvPicPr>
            <a:picLocks noChangeAspect="1"/>
          </p:cNvPicPr>
          <p:nvPr/>
        </p:nvPicPr>
        <p:blipFill>
          <a:blip r:embed="rId4"/>
          <a:stretch>
            <a:fillRect/>
          </a:stretch>
        </p:blipFill>
        <p:spPr>
          <a:xfrm>
            <a:off x="5604434" y="4411533"/>
            <a:ext cx="6808856" cy="2438265"/>
          </a:xfrm>
          <a:prstGeom prst="rect">
            <a:avLst/>
          </a:prstGeom>
        </p:spPr>
      </p:pic>
    </p:spTree>
    <p:extLst>
      <p:ext uri="{BB962C8B-B14F-4D97-AF65-F5344CB8AC3E}">
        <p14:creationId xmlns:p14="http://schemas.microsoft.com/office/powerpoint/2010/main" val="278707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8">
                                            <p:txEl>
                                              <p:pRg st="0" end="0"/>
                                            </p:txEl>
                                          </p:spTgt>
                                        </p:tgtEl>
                                        <p:attrNameLst>
                                          <p:attrName>style.visibility</p:attrName>
                                        </p:attrNameLst>
                                      </p:cBhvr>
                                      <p:to>
                                        <p:strVal val="visible"/>
                                      </p:to>
                                    </p:set>
                                    <p:animEffect transition="in" filter="fade">
                                      <p:cBhvr>
                                        <p:cTn id="7" dur="750"/>
                                        <p:tgtEl>
                                          <p:spTgt spid="2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solidFill>
                  <a:schemeClr val="tx1"/>
                </a:solidFill>
              </a:rPr>
              <a:t>HDInsight supports Hive</a:t>
            </a:r>
          </a:p>
        </p:txBody>
      </p:sp>
      <p:sp>
        <p:nvSpPr>
          <p:cNvPr id="143" name="Text Placeholder 2"/>
          <p:cNvSpPr txBox="1">
            <a:spLocks/>
          </p:cNvSpPr>
          <p:nvPr/>
        </p:nvSpPr>
        <p:spPr>
          <a:xfrm>
            <a:off x="275481" y="1187813"/>
            <a:ext cx="11887878" cy="3635952"/>
          </a:xfrm>
          <a:prstGeom prst="rect">
            <a:avLst/>
          </a:prstGeom>
        </p:spPr>
        <p:txBody>
          <a:bodyPr vert="horz" wrap="square" lIns="149217" tIns="93260" rIns="149217" bIns="93260" rtlCol="0">
            <a:spAutoFit/>
          </a:bodyPr>
          <a:lstStyle>
            <a:lvl1pPr marL="0"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3920" kern="1200" spc="0" baseline="0">
                <a:gradFill>
                  <a:gsLst>
                    <a:gs pos="2920">
                      <a:schemeClr val="tx2"/>
                    </a:gs>
                    <a:gs pos="39000">
                      <a:schemeClr val="tx2"/>
                    </a:gs>
                  </a:gsLst>
                  <a:lin ang="5400000" scaled="0"/>
                </a:gradFill>
                <a:latin typeface="+mj-lt"/>
                <a:ea typeface="+mn-ea"/>
                <a:cs typeface="+mn-cs"/>
              </a:defRPr>
            </a:lvl1pPr>
            <a:lvl2pPr marL="28012"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1629" lvl="1" indent="-341629">
              <a:defRPr/>
            </a:pPr>
            <a:r>
              <a:rPr lang="en-US" sz="2400" dirty="0">
                <a:solidFill>
                  <a:schemeClr val="accent2"/>
                </a:solidFill>
              </a:rPr>
              <a:t>SQL-like queries on Hadoop data in HDInsight</a:t>
            </a:r>
          </a:p>
          <a:p>
            <a:pPr marL="349724" indent="-349724" defTabSz="932597">
              <a:lnSpc>
                <a:spcPts val="2244"/>
              </a:lnSpc>
              <a:buClr>
                <a:schemeClr val="tx1"/>
              </a:buClr>
              <a:buSzPct val="75000"/>
              <a:buFont typeface="Wingdings" panose="05000000000000000000" pitchFamily="2" charset="2"/>
              <a:buChar char="v"/>
              <a:defRPr/>
            </a:pPr>
            <a:r>
              <a:rPr lang="en-US" sz="1836" dirty="0">
                <a:solidFill>
                  <a:schemeClr val="tx1">
                    <a:lumMod val="65000"/>
                    <a:lumOff val="35000"/>
                  </a:schemeClr>
                </a:solidFill>
                <a:latin typeface="+mn-lt"/>
              </a:rPr>
              <a:t>HDInsight provides easy-to-use graphical query interface for Hive</a:t>
            </a:r>
          </a:p>
          <a:p>
            <a:pPr marL="349724" indent="-349724" defTabSz="932597">
              <a:lnSpc>
                <a:spcPts val="2244"/>
              </a:lnSpc>
              <a:buClr>
                <a:schemeClr val="tx1"/>
              </a:buClr>
              <a:buSzPct val="75000"/>
              <a:buFont typeface="Wingdings" panose="05000000000000000000" pitchFamily="2" charset="2"/>
              <a:buChar char="v"/>
              <a:defRPr/>
            </a:pPr>
            <a:r>
              <a:rPr lang="en-US" sz="1836" dirty="0">
                <a:solidFill>
                  <a:schemeClr val="tx1">
                    <a:lumMod val="65000"/>
                    <a:lumOff val="35000"/>
                  </a:schemeClr>
                </a:solidFill>
                <a:latin typeface="+mn-lt"/>
              </a:rPr>
              <a:t>HiveQL is a SQL-like language (a dialect of SQL)</a:t>
            </a:r>
          </a:p>
          <a:p>
            <a:pPr marL="349724" indent="-349724" defTabSz="932597">
              <a:lnSpc>
                <a:spcPts val="2244"/>
              </a:lnSpc>
              <a:buClr>
                <a:schemeClr val="tx1"/>
              </a:buClr>
              <a:buSzPct val="75000"/>
              <a:buFont typeface="Wingdings" panose="05000000000000000000" pitchFamily="2" charset="2"/>
              <a:buChar char="v"/>
              <a:defRPr/>
            </a:pPr>
            <a:r>
              <a:rPr lang="en-US" sz="1836" dirty="0">
                <a:solidFill>
                  <a:schemeClr val="tx1">
                    <a:lumMod val="65000"/>
                    <a:lumOff val="35000"/>
                  </a:schemeClr>
                </a:solidFill>
                <a:latin typeface="+mn-lt"/>
              </a:rPr>
              <a:t>Hive structures include well-understood database concepts such as tables, rows, columns, partitions</a:t>
            </a:r>
          </a:p>
          <a:p>
            <a:pPr marL="349724" indent="-349724" defTabSz="932597">
              <a:lnSpc>
                <a:spcPts val="2244"/>
              </a:lnSpc>
              <a:buClr>
                <a:schemeClr val="tx1"/>
              </a:buClr>
              <a:buSzPct val="75000"/>
              <a:buFont typeface="Wingdings" panose="05000000000000000000" pitchFamily="2" charset="2"/>
              <a:buChar char="v"/>
              <a:defRPr/>
            </a:pPr>
            <a:r>
              <a:rPr lang="en-US" sz="1836" dirty="0">
                <a:solidFill>
                  <a:schemeClr val="tx1">
                    <a:lumMod val="65000"/>
                    <a:lumOff val="35000"/>
                  </a:schemeClr>
                </a:solidFill>
                <a:latin typeface="+mn-lt"/>
              </a:rPr>
              <a:t>Compiled into MapReduce jobs that are executed on Hadoop</a:t>
            </a:r>
          </a:p>
          <a:p>
            <a:pPr marL="341629" lvl="1" indent="-341629">
              <a:defRPr/>
            </a:pPr>
            <a:r>
              <a:rPr lang="en-US" sz="2400" dirty="0">
                <a:solidFill>
                  <a:schemeClr val="accent2"/>
                </a:solidFill>
              </a:rPr>
              <a:t>Dramatic performance gains with Stinger/</a:t>
            </a:r>
            <a:r>
              <a:rPr lang="en-US" sz="2400" dirty="0" err="1">
                <a:solidFill>
                  <a:schemeClr val="accent2"/>
                </a:solidFill>
              </a:rPr>
              <a:t>Tez</a:t>
            </a:r>
            <a:r>
              <a:rPr lang="en-US" sz="2400" dirty="0">
                <a:solidFill>
                  <a:schemeClr val="accent2"/>
                </a:solidFill>
              </a:rPr>
              <a:t>, Interactive Mode with Hive LLAP</a:t>
            </a:r>
          </a:p>
          <a:p>
            <a:pPr marL="349724" indent="-349724" defTabSz="932597">
              <a:lnSpc>
                <a:spcPts val="2244"/>
              </a:lnSpc>
              <a:buClr>
                <a:schemeClr val="tx1"/>
              </a:buClr>
              <a:buSzPct val="75000"/>
              <a:buFont typeface="Wingdings" panose="05000000000000000000" pitchFamily="2" charset="2"/>
              <a:buChar char="v"/>
              <a:defRPr/>
            </a:pPr>
            <a:r>
              <a:rPr lang="en-US" sz="1600" dirty="0">
                <a:solidFill>
                  <a:schemeClr val="tx1">
                    <a:lumMod val="65000"/>
                    <a:lumOff val="35000"/>
                  </a:schemeClr>
                </a:solidFill>
                <a:latin typeface="+mn-lt"/>
              </a:rPr>
              <a:t>Stinger is a Microsoft, Hortonworks, and OSS-driven initiative to bring interactive queries with Hive</a:t>
            </a:r>
          </a:p>
          <a:p>
            <a:pPr marL="349724" indent="-349724" defTabSz="932597">
              <a:lnSpc>
                <a:spcPts val="2244"/>
              </a:lnSpc>
              <a:buClr>
                <a:schemeClr val="tx1"/>
              </a:buClr>
              <a:buSzPct val="75000"/>
              <a:buFont typeface="Wingdings" panose="05000000000000000000" pitchFamily="2" charset="2"/>
              <a:buChar char="v"/>
              <a:defRPr/>
            </a:pPr>
            <a:r>
              <a:rPr lang="en-US" sz="1600" dirty="0">
                <a:solidFill>
                  <a:schemeClr val="tx1">
                    <a:lumMod val="65000"/>
                    <a:lumOff val="35000"/>
                  </a:schemeClr>
                </a:solidFill>
                <a:latin typeface="+mn-lt"/>
              </a:rPr>
              <a:t>Query execution engine technology from Microsoft SQL Server to Hive</a:t>
            </a:r>
          </a:p>
          <a:p>
            <a:pPr marL="349724" indent="-349724" defTabSz="932597">
              <a:lnSpc>
                <a:spcPts val="2244"/>
              </a:lnSpc>
              <a:buClr>
                <a:schemeClr val="tx1"/>
              </a:buClr>
              <a:buSzPct val="75000"/>
              <a:buFont typeface="Wingdings" panose="05000000000000000000" pitchFamily="2" charset="2"/>
              <a:buChar char="v"/>
              <a:defRPr/>
            </a:pPr>
            <a:r>
              <a:rPr lang="en-US" sz="1600" dirty="0">
                <a:solidFill>
                  <a:schemeClr val="tx1">
                    <a:lumMod val="65000"/>
                    <a:lumOff val="35000"/>
                  </a:schemeClr>
                </a:solidFill>
                <a:latin typeface="+mn-lt"/>
              </a:rPr>
              <a:t>Performance gains up to 100x</a:t>
            </a:r>
          </a:p>
          <a:p>
            <a:pPr marL="349724" indent="-349724" defTabSz="932597">
              <a:lnSpc>
                <a:spcPts val="2244"/>
              </a:lnSpc>
              <a:buClr>
                <a:schemeClr val="tx1"/>
              </a:buClr>
              <a:buSzPct val="75000"/>
              <a:buFont typeface="Wingdings" panose="05000000000000000000" pitchFamily="2" charset="2"/>
              <a:buChar char="v"/>
              <a:defRPr/>
            </a:pPr>
            <a:r>
              <a:rPr lang="en-US" sz="1600" dirty="0">
                <a:solidFill>
                  <a:schemeClr val="tx1">
                    <a:lumMod val="65000"/>
                    <a:lumOff val="35000"/>
                  </a:schemeClr>
                </a:solidFill>
                <a:latin typeface="+mn-lt"/>
              </a:rPr>
              <a:t>Hive LLAP for in-memory processing for providing real-time interactive data processing and 25x speed-ups</a:t>
            </a:r>
          </a:p>
        </p:txBody>
      </p:sp>
      <p:grpSp>
        <p:nvGrpSpPr>
          <p:cNvPr id="144" name="Group 143"/>
          <p:cNvGrpSpPr/>
          <p:nvPr/>
        </p:nvGrpSpPr>
        <p:grpSpPr>
          <a:xfrm>
            <a:off x="1347126" y="4333360"/>
            <a:ext cx="10265737" cy="2618204"/>
            <a:chOff x="1525136" y="4654063"/>
            <a:chExt cx="10267193" cy="2618575"/>
          </a:xfrm>
        </p:grpSpPr>
        <p:grpSp>
          <p:nvGrpSpPr>
            <p:cNvPr id="145" name="Group 1"/>
            <p:cNvGrpSpPr/>
            <p:nvPr/>
          </p:nvGrpSpPr>
          <p:grpSpPr>
            <a:xfrm>
              <a:off x="1525136" y="4654063"/>
              <a:ext cx="10267193" cy="2618575"/>
              <a:chOff x="6622308" y="3214779"/>
              <a:chExt cx="7011516" cy="2001835"/>
            </a:xfrm>
          </p:grpSpPr>
          <p:sp>
            <p:nvSpPr>
              <p:cNvPr id="149" name="Rectangle 4"/>
              <p:cNvSpPr/>
              <p:nvPr/>
            </p:nvSpPr>
            <p:spPr bwMode="auto">
              <a:xfrm>
                <a:off x="9357223" y="3308121"/>
                <a:ext cx="4276601" cy="1803445"/>
              </a:xfrm>
              <a:prstGeom prst="rect">
                <a:avLst/>
              </a:prstGeom>
              <a:solidFill>
                <a:srgbClr val="505050">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defRPr/>
                </a:pPr>
                <a:endParaRPr lang="en-US" sz="359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Isosceles Triangle 29"/>
              <p:cNvSpPr/>
              <p:nvPr/>
            </p:nvSpPr>
            <p:spPr bwMode="auto">
              <a:xfrm rot="16200000">
                <a:off x="7706277" y="3456373"/>
                <a:ext cx="1801472" cy="1461530"/>
              </a:xfrm>
              <a:custGeom>
                <a:avLst/>
                <a:gdLst>
                  <a:gd name="connsiteX0" fmla="*/ 0 w 1960498"/>
                  <a:gd name="connsiteY0" fmla="*/ 1481026 h 1481026"/>
                  <a:gd name="connsiteX1" fmla="*/ 930335 w 1960498"/>
                  <a:gd name="connsiteY1" fmla="*/ 0 h 1481026"/>
                  <a:gd name="connsiteX2" fmla="*/ 1960498 w 1960498"/>
                  <a:gd name="connsiteY2" fmla="*/ 1481026 h 1481026"/>
                  <a:gd name="connsiteX3" fmla="*/ 0 w 1960498"/>
                  <a:gd name="connsiteY3" fmla="*/ 1481026 h 1481026"/>
                  <a:gd name="connsiteX0" fmla="*/ 0 w 1801472"/>
                  <a:gd name="connsiteY0" fmla="*/ 1490965 h 1490965"/>
                  <a:gd name="connsiteX1" fmla="*/ 771309 w 1801472"/>
                  <a:gd name="connsiteY1" fmla="*/ 0 h 1490965"/>
                  <a:gd name="connsiteX2" fmla="*/ 1801472 w 1801472"/>
                  <a:gd name="connsiteY2" fmla="*/ 1481026 h 1490965"/>
                  <a:gd name="connsiteX3" fmla="*/ 0 w 1801472"/>
                  <a:gd name="connsiteY3" fmla="*/ 1490965 h 1490965"/>
                </a:gdLst>
                <a:ahLst/>
                <a:cxnLst>
                  <a:cxn ang="0">
                    <a:pos x="connsiteX0" y="connsiteY0"/>
                  </a:cxn>
                  <a:cxn ang="0">
                    <a:pos x="connsiteX1" y="connsiteY1"/>
                  </a:cxn>
                  <a:cxn ang="0">
                    <a:pos x="connsiteX2" y="connsiteY2"/>
                  </a:cxn>
                  <a:cxn ang="0">
                    <a:pos x="connsiteX3" y="connsiteY3"/>
                  </a:cxn>
                </a:cxnLst>
                <a:rect l="l" t="t" r="r" b="b"/>
                <a:pathLst>
                  <a:path w="1801472" h="1490965">
                    <a:moveTo>
                      <a:pt x="0" y="1490965"/>
                    </a:moveTo>
                    <a:lnTo>
                      <a:pt x="771309" y="0"/>
                    </a:lnTo>
                    <a:lnTo>
                      <a:pt x="1801472" y="1481026"/>
                    </a:lnTo>
                    <a:lnTo>
                      <a:pt x="0" y="1490965"/>
                    </a:lnTo>
                    <a:close/>
                  </a:path>
                </a:pathLst>
              </a:custGeom>
              <a:solidFill>
                <a:srgbClr val="505050">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defRPr/>
                </a:pPr>
                <a:endParaRPr lang="en-US" sz="359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1" name="Rectangle 2"/>
              <p:cNvSpPr/>
              <p:nvPr/>
            </p:nvSpPr>
            <p:spPr bwMode="auto">
              <a:xfrm>
                <a:off x="6730443" y="4598770"/>
                <a:ext cx="1288040" cy="449188"/>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defRPr/>
                </a:pPr>
                <a:endParaRPr lang="en-US" sz="359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2" name="TextBox 763"/>
              <p:cNvSpPr txBox="1"/>
              <p:nvPr/>
            </p:nvSpPr>
            <p:spPr>
              <a:xfrm>
                <a:off x="7815688" y="3357443"/>
                <a:ext cx="1197206" cy="237405"/>
              </a:xfrm>
              <a:prstGeom prst="rect">
                <a:avLst/>
              </a:prstGeom>
              <a:noFill/>
            </p:spPr>
            <p:txBody>
              <a:bodyPr wrap="square" lIns="0" tIns="0" rIns="0" bIns="0" rtlCol="0">
                <a:spAutoFit/>
              </a:bodyPr>
              <a:lstStyle>
                <a:defPPr>
                  <a:defRPr lang="en-US"/>
                </a:defPPr>
                <a:lvl1pPr algn="r">
                  <a:lnSpc>
                    <a:spcPct val="90000"/>
                  </a:lnSpc>
                  <a:defRPr sz="2400">
                    <a:gradFill>
                      <a:gsLst>
                        <a:gs pos="2917">
                          <a:srgbClr val="505050"/>
                        </a:gs>
                        <a:gs pos="30000">
                          <a:srgbClr val="505050"/>
                        </a:gs>
                      </a:gsLst>
                      <a:lin ang="5400000" scaled="0"/>
                    </a:gradFill>
                  </a:defRPr>
                </a:lvl1pPr>
              </a:lstStyle>
              <a:p>
                <a:pPr algn="l" defTabSz="932597">
                  <a:defRPr/>
                </a:pPr>
                <a:r>
                  <a:rPr lang="en-US" sz="1099" kern="0" dirty="0"/>
                  <a:t>Microsoft contribution to Apache code</a:t>
                </a:r>
              </a:p>
            </p:txBody>
          </p:sp>
          <p:cxnSp>
            <p:nvCxnSpPr>
              <p:cNvPr id="153" name="Elbow Connector 10"/>
              <p:cNvCxnSpPr>
                <a:endCxn id="237" idx="2"/>
              </p:cNvCxnSpPr>
              <p:nvPr/>
            </p:nvCxnSpPr>
            <p:spPr>
              <a:xfrm rot="5400000">
                <a:off x="7768131" y="3889443"/>
                <a:ext cx="774544" cy="273845"/>
              </a:xfrm>
              <a:prstGeom prst="bentConnector2">
                <a:avLst/>
              </a:prstGeom>
              <a:noFill/>
              <a:ln w="9525" cap="flat" cmpd="sng" algn="ctr">
                <a:solidFill>
                  <a:srgbClr val="FFFFFF"/>
                </a:solidFill>
                <a:prstDash val="solid"/>
                <a:headEnd type="none" w="med" len="med"/>
                <a:tailEnd type="none" w="med" len="med"/>
              </a:ln>
              <a:effectLst/>
            </p:spPr>
          </p:cxnSp>
          <p:sp>
            <p:nvSpPr>
              <p:cNvPr id="154" name="TextBox 5"/>
              <p:cNvSpPr txBox="1"/>
              <p:nvPr/>
            </p:nvSpPr>
            <p:spPr>
              <a:xfrm>
                <a:off x="6622308" y="4853180"/>
                <a:ext cx="1274956" cy="344578"/>
              </a:xfrm>
              <a:prstGeom prst="rect">
                <a:avLst/>
              </a:prstGeom>
              <a:noFill/>
            </p:spPr>
            <p:txBody>
              <a:bodyPr wrap="square" lIns="182854" tIns="146283" rIns="182854" bIns="146283" rtlCol="0">
                <a:spAutoFit/>
              </a:bodyPr>
              <a:lstStyle/>
              <a:p>
                <a:pPr defTabSz="932597">
                  <a:lnSpc>
                    <a:spcPct val="90000"/>
                  </a:lnSpc>
                  <a:defRPr/>
                </a:pPr>
                <a:r>
                  <a:rPr lang="en-US" sz="1099" kern="0" dirty="0">
                    <a:solidFill>
                      <a:srgbClr val="FFFFFF"/>
                    </a:solidFill>
                  </a:rPr>
                  <a:t>Hadoop 2.0</a:t>
                </a:r>
              </a:p>
            </p:txBody>
          </p:sp>
          <p:sp>
            <p:nvSpPr>
              <p:cNvPr id="155" name="Rectangle 6"/>
              <p:cNvSpPr/>
              <p:nvPr/>
            </p:nvSpPr>
            <p:spPr bwMode="auto">
              <a:xfrm>
                <a:off x="9510272" y="3570970"/>
                <a:ext cx="517236" cy="1079387"/>
              </a:xfrm>
              <a:prstGeom prst="rect">
                <a:avLst/>
              </a:prstGeom>
              <a:solidFill>
                <a:srgbClr val="287E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a:lnSpc>
                    <a:spcPct val="90000"/>
                  </a:lnSpc>
                  <a:defRPr/>
                </a:pPr>
                <a:r>
                  <a:rPr lang="en-US" sz="1399" kern="0" dirty="0">
                    <a:gradFill>
                      <a:gsLst>
                        <a:gs pos="0">
                          <a:srgbClr val="FFFFFF"/>
                        </a:gs>
                        <a:gs pos="100000">
                          <a:srgbClr val="FFFFFF"/>
                        </a:gs>
                      </a:gsLst>
                      <a:lin ang="5400000" scaled="0"/>
                    </a:gradFill>
                    <a:latin typeface="Segoe UI"/>
                    <a:ea typeface="Segoe UI" pitchFamily="34" charset="0"/>
                    <a:cs typeface="Segoe UI" pitchFamily="34" charset="0"/>
                  </a:rPr>
                  <a:t>1400s</a:t>
                </a:r>
              </a:p>
            </p:txBody>
          </p:sp>
          <p:sp>
            <p:nvSpPr>
              <p:cNvPr id="156" name="Rectangle 7"/>
              <p:cNvSpPr/>
              <p:nvPr/>
            </p:nvSpPr>
            <p:spPr bwMode="auto">
              <a:xfrm>
                <a:off x="10391131" y="4115314"/>
                <a:ext cx="517236" cy="535041"/>
              </a:xfrm>
              <a:prstGeom prst="rect">
                <a:avLst/>
              </a:prstGeom>
              <a:solidFill>
                <a:srgbClr val="287E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a:lnSpc>
                    <a:spcPct val="90000"/>
                  </a:lnSpc>
                  <a:defRPr/>
                </a:pPr>
                <a:r>
                  <a:rPr lang="en-US" sz="1399" kern="0" dirty="0">
                    <a:gradFill>
                      <a:gsLst>
                        <a:gs pos="0">
                          <a:srgbClr val="FFFFFF"/>
                        </a:gs>
                        <a:gs pos="100000">
                          <a:srgbClr val="FFFFFF"/>
                        </a:gs>
                      </a:gsLst>
                      <a:lin ang="5400000" scaled="0"/>
                    </a:gradFill>
                    <a:latin typeface="Segoe UI"/>
                    <a:ea typeface="Segoe UI" pitchFamily="34" charset="0"/>
                    <a:cs typeface="Segoe UI" pitchFamily="34" charset="0"/>
                  </a:rPr>
                  <a:t>44.3s</a:t>
                </a:r>
              </a:p>
            </p:txBody>
          </p:sp>
          <p:sp>
            <p:nvSpPr>
              <p:cNvPr id="157" name="Rectangle 8"/>
              <p:cNvSpPr/>
              <p:nvPr/>
            </p:nvSpPr>
            <p:spPr bwMode="auto">
              <a:xfrm>
                <a:off x="11271990" y="4360348"/>
                <a:ext cx="517236" cy="290009"/>
              </a:xfrm>
              <a:prstGeom prst="rect">
                <a:avLst/>
              </a:prstGeom>
              <a:solidFill>
                <a:srgbClr val="287E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a:lnSpc>
                    <a:spcPct val="90000"/>
                  </a:lnSpc>
                  <a:defRPr/>
                </a:pPr>
                <a:r>
                  <a:rPr lang="en-US" sz="1399" kern="0" dirty="0">
                    <a:gradFill>
                      <a:gsLst>
                        <a:gs pos="0">
                          <a:srgbClr val="FFFFFF"/>
                        </a:gs>
                        <a:gs pos="100000">
                          <a:srgbClr val="FFFFFF"/>
                        </a:gs>
                      </a:gsLst>
                      <a:lin ang="5400000" scaled="0"/>
                    </a:gradFill>
                    <a:latin typeface="Segoe UI"/>
                    <a:ea typeface="Segoe UI" pitchFamily="34" charset="0"/>
                    <a:cs typeface="Segoe UI" pitchFamily="34" charset="0"/>
                  </a:rPr>
                  <a:t>35.1s</a:t>
                </a:r>
              </a:p>
            </p:txBody>
          </p:sp>
          <p:sp>
            <p:nvSpPr>
              <p:cNvPr id="158" name="TextBox 9"/>
              <p:cNvSpPr txBox="1"/>
              <p:nvPr/>
            </p:nvSpPr>
            <p:spPr>
              <a:xfrm>
                <a:off x="9329239" y="3214779"/>
                <a:ext cx="2715470" cy="398580"/>
              </a:xfrm>
              <a:prstGeom prst="rect">
                <a:avLst/>
              </a:prstGeom>
              <a:noFill/>
            </p:spPr>
            <p:txBody>
              <a:bodyPr wrap="square" lIns="182854" tIns="146283" rIns="182854" bIns="146283" rtlCol="0">
                <a:spAutoFit/>
              </a:bodyPr>
              <a:lstStyle/>
              <a:p>
                <a:pPr defTabSz="932597">
                  <a:lnSpc>
                    <a:spcPct val="90000"/>
                  </a:lnSpc>
                  <a:defRPr/>
                </a:pPr>
                <a:r>
                  <a:rPr lang="en-US" sz="1599" kern="0" dirty="0">
                    <a:solidFill>
                      <a:schemeClr val="bg1"/>
                    </a:solidFill>
                  </a:rPr>
                  <a:t>Sample Query</a:t>
                </a:r>
              </a:p>
            </p:txBody>
          </p:sp>
          <p:sp>
            <p:nvSpPr>
              <p:cNvPr id="159" name="TextBox 10"/>
              <p:cNvSpPr txBox="1"/>
              <p:nvPr/>
            </p:nvSpPr>
            <p:spPr>
              <a:xfrm>
                <a:off x="9337775" y="4645330"/>
                <a:ext cx="876665" cy="398580"/>
              </a:xfrm>
              <a:prstGeom prst="rect">
                <a:avLst/>
              </a:prstGeom>
              <a:noFill/>
            </p:spPr>
            <p:txBody>
              <a:bodyPr wrap="square" lIns="182854" tIns="146283" rIns="182854" bIns="146283" rtlCol="0">
                <a:spAutoFit/>
              </a:bodyPr>
              <a:lstStyle/>
              <a:p>
                <a:pPr defTabSz="932597">
                  <a:lnSpc>
                    <a:spcPct val="90000"/>
                  </a:lnSpc>
                  <a:defRPr/>
                </a:pPr>
                <a:r>
                  <a:rPr lang="en-US" sz="1599" kern="0" dirty="0">
                    <a:solidFill>
                      <a:srgbClr val="F8F8F8"/>
                    </a:solidFill>
                  </a:rPr>
                  <a:t>Hive 10</a:t>
                </a:r>
              </a:p>
            </p:txBody>
          </p:sp>
          <p:sp>
            <p:nvSpPr>
              <p:cNvPr id="160" name="TextBox 11"/>
              <p:cNvSpPr txBox="1"/>
              <p:nvPr/>
            </p:nvSpPr>
            <p:spPr>
              <a:xfrm>
                <a:off x="10151421" y="4645330"/>
                <a:ext cx="964195" cy="571284"/>
              </a:xfrm>
              <a:prstGeom prst="rect">
                <a:avLst/>
              </a:prstGeom>
              <a:noFill/>
            </p:spPr>
            <p:txBody>
              <a:bodyPr wrap="square" lIns="182854" tIns="146283" rIns="182854" bIns="146283" rtlCol="0">
                <a:spAutoFit/>
              </a:bodyPr>
              <a:lstStyle/>
              <a:p>
                <a:pPr algn="ctr" defTabSz="932597">
                  <a:lnSpc>
                    <a:spcPct val="90000"/>
                  </a:lnSpc>
                  <a:defRPr/>
                </a:pPr>
                <a:r>
                  <a:rPr lang="en-US" sz="1599" kern="0" dirty="0">
                    <a:solidFill>
                      <a:srgbClr val="F8F8F8"/>
                    </a:solidFill>
                  </a:rPr>
                  <a:t>HDP 1.3 /</a:t>
                </a:r>
                <a:br>
                  <a:rPr lang="en-US" sz="1599" kern="0" dirty="0">
                    <a:solidFill>
                      <a:srgbClr val="F8F8F8"/>
                    </a:solidFill>
                  </a:rPr>
                </a:br>
                <a:r>
                  <a:rPr lang="en-US" sz="1599" kern="0" dirty="0">
                    <a:solidFill>
                      <a:srgbClr val="F8F8F8"/>
                    </a:solidFill>
                  </a:rPr>
                  <a:t>Hive 11</a:t>
                </a:r>
              </a:p>
            </p:txBody>
          </p:sp>
          <p:sp>
            <p:nvSpPr>
              <p:cNvPr id="161" name="TextBox 12"/>
              <p:cNvSpPr txBox="1"/>
              <p:nvPr/>
            </p:nvSpPr>
            <p:spPr>
              <a:xfrm>
                <a:off x="11070255" y="4645330"/>
                <a:ext cx="964195" cy="398580"/>
              </a:xfrm>
              <a:prstGeom prst="rect">
                <a:avLst/>
              </a:prstGeom>
              <a:noFill/>
            </p:spPr>
            <p:txBody>
              <a:bodyPr wrap="square" lIns="182854" tIns="146283" rIns="182854" bIns="146283" rtlCol="0">
                <a:spAutoFit/>
              </a:bodyPr>
              <a:lstStyle/>
              <a:p>
                <a:pPr algn="ctr" defTabSz="932597">
                  <a:lnSpc>
                    <a:spcPct val="90000"/>
                  </a:lnSpc>
                  <a:defRPr/>
                </a:pPr>
                <a:r>
                  <a:rPr lang="en-US" sz="1599" kern="0" dirty="0">
                    <a:solidFill>
                      <a:srgbClr val="F8F8F8"/>
                    </a:solidFill>
                  </a:rPr>
                  <a:t>HDP 2.0</a:t>
                </a:r>
              </a:p>
            </p:txBody>
          </p:sp>
          <p:cxnSp>
            <p:nvCxnSpPr>
              <p:cNvPr id="162" name="Straight Connector 13"/>
              <p:cNvCxnSpPr/>
              <p:nvPr/>
            </p:nvCxnSpPr>
            <p:spPr>
              <a:xfrm>
                <a:off x="9395882" y="4645331"/>
                <a:ext cx="3988356" cy="1096"/>
              </a:xfrm>
              <a:prstGeom prst="line">
                <a:avLst/>
              </a:prstGeom>
              <a:noFill/>
              <a:ln w="9525" cap="flat" cmpd="sng" algn="ctr">
                <a:solidFill>
                  <a:srgbClr val="505050">
                    <a:lumMod val="75000"/>
                  </a:srgbClr>
                </a:solidFill>
                <a:prstDash val="solid"/>
                <a:headEnd type="none"/>
                <a:tailEnd type="none"/>
              </a:ln>
              <a:effectLst/>
            </p:spPr>
          </p:cxnSp>
          <p:sp>
            <p:nvSpPr>
              <p:cNvPr id="163" name="TextBox 14"/>
              <p:cNvSpPr txBox="1"/>
              <p:nvPr/>
            </p:nvSpPr>
            <p:spPr>
              <a:xfrm>
                <a:off x="10374691" y="3978633"/>
                <a:ext cx="728039" cy="118703"/>
              </a:xfrm>
              <a:prstGeom prst="rect">
                <a:avLst/>
              </a:prstGeom>
              <a:noFill/>
            </p:spPr>
            <p:txBody>
              <a:bodyPr wrap="square" lIns="0" tIns="0" rIns="0" bIns="0" rtlCol="0">
                <a:spAutoFit/>
              </a:bodyPr>
              <a:lstStyle/>
              <a:p>
                <a:pPr defTabSz="932597">
                  <a:lnSpc>
                    <a:spcPct val="90000"/>
                  </a:lnSpc>
                  <a:defRPr/>
                </a:pPr>
                <a:r>
                  <a:rPr lang="en-US" sz="1099" kern="0" dirty="0">
                    <a:solidFill>
                      <a:schemeClr val="bg1"/>
                    </a:solidFill>
                  </a:rPr>
                  <a:t>32x Speedup</a:t>
                </a:r>
              </a:p>
            </p:txBody>
          </p:sp>
          <p:sp>
            <p:nvSpPr>
              <p:cNvPr id="164" name="TextBox 15"/>
              <p:cNvSpPr txBox="1"/>
              <p:nvPr/>
            </p:nvSpPr>
            <p:spPr>
              <a:xfrm>
                <a:off x="11282951" y="4113927"/>
                <a:ext cx="728039" cy="237405"/>
              </a:xfrm>
              <a:prstGeom prst="rect">
                <a:avLst/>
              </a:prstGeom>
              <a:noFill/>
            </p:spPr>
            <p:txBody>
              <a:bodyPr wrap="square" lIns="0" tIns="0" rIns="0" bIns="0" rtlCol="0">
                <a:spAutoFit/>
              </a:bodyPr>
              <a:lstStyle/>
              <a:p>
                <a:pPr defTabSz="932597">
                  <a:lnSpc>
                    <a:spcPct val="90000"/>
                  </a:lnSpc>
                  <a:defRPr/>
                </a:pPr>
                <a:r>
                  <a:rPr lang="en-US" sz="1099" kern="0" dirty="0">
                    <a:solidFill>
                      <a:schemeClr val="bg1"/>
                    </a:solidFill>
                  </a:rPr>
                  <a:t>40X</a:t>
                </a:r>
              </a:p>
              <a:p>
                <a:pPr defTabSz="932597">
                  <a:lnSpc>
                    <a:spcPct val="90000"/>
                  </a:lnSpc>
                  <a:defRPr/>
                </a:pPr>
                <a:r>
                  <a:rPr lang="en-US" sz="1099" kern="0" dirty="0">
                    <a:solidFill>
                      <a:schemeClr val="bg1"/>
                    </a:solidFill>
                  </a:rPr>
                  <a:t>Speedup</a:t>
                </a:r>
              </a:p>
            </p:txBody>
          </p:sp>
          <p:grpSp>
            <p:nvGrpSpPr>
              <p:cNvPr id="165" name="Group 73"/>
              <p:cNvGrpSpPr/>
              <p:nvPr/>
            </p:nvGrpSpPr>
            <p:grpSpPr>
              <a:xfrm>
                <a:off x="6730443" y="4115315"/>
                <a:ext cx="1288043" cy="934525"/>
                <a:chOff x="-1148535" y="2797985"/>
                <a:chExt cx="1421075" cy="1031045"/>
              </a:xfrm>
            </p:grpSpPr>
            <p:grpSp>
              <p:nvGrpSpPr>
                <p:cNvPr id="245" name="Group 541"/>
                <p:cNvGrpSpPr/>
                <p:nvPr/>
              </p:nvGrpSpPr>
              <p:grpSpPr>
                <a:xfrm>
                  <a:off x="-603453" y="2797985"/>
                  <a:ext cx="330913" cy="380741"/>
                  <a:chOff x="732997" y="4287556"/>
                  <a:chExt cx="469611" cy="540324"/>
                </a:xfrm>
              </p:grpSpPr>
              <p:sp>
                <p:nvSpPr>
                  <p:cNvPr id="280" name="Freeform 14"/>
                  <p:cNvSpPr>
                    <a:spLocks/>
                  </p:cNvSpPr>
                  <p:nvPr/>
                </p:nvSpPr>
                <p:spPr bwMode="auto">
                  <a:xfrm>
                    <a:off x="732997" y="44228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81" name="Freeform 15"/>
                  <p:cNvSpPr>
                    <a:spLocks/>
                  </p:cNvSpPr>
                  <p:nvPr/>
                </p:nvSpPr>
                <p:spPr bwMode="auto">
                  <a:xfrm>
                    <a:off x="968183" y="44228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00188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82" name="Freeform 16"/>
                  <p:cNvSpPr>
                    <a:spLocks/>
                  </p:cNvSpPr>
                  <p:nvPr/>
                </p:nvSpPr>
                <p:spPr bwMode="auto">
                  <a:xfrm>
                    <a:off x="732997" y="42875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grpSp>
            <p:grpSp>
              <p:nvGrpSpPr>
                <p:cNvPr id="246" name="Group 542"/>
                <p:cNvGrpSpPr/>
                <p:nvPr/>
              </p:nvGrpSpPr>
              <p:grpSpPr>
                <a:xfrm>
                  <a:off x="-330913" y="2959181"/>
                  <a:ext cx="330913" cy="380741"/>
                  <a:chOff x="885397" y="4439956"/>
                  <a:chExt cx="469611" cy="540324"/>
                </a:xfrm>
              </p:grpSpPr>
              <p:sp>
                <p:nvSpPr>
                  <p:cNvPr id="277"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78"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00188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79" name="Freeform 16"/>
                  <p:cNvSpPr>
                    <a:spLocks/>
                  </p:cNvSpPr>
                  <p:nvPr/>
                </p:nvSpPr>
                <p:spPr bwMode="auto">
                  <a:xfrm>
                    <a:off x="885397" y="44399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grpSp>
            <p:grpSp>
              <p:nvGrpSpPr>
                <p:cNvPr id="247" name="Group 543"/>
                <p:cNvGrpSpPr/>
                <p:nvPr/>
              </p:nvGrpSpPr>
              <p:grpSpPr>
                <a:xfrm>
                  <a:off x="-58373" y="3134132"/>
                  <a:ext cx="330913" cy="371399"/>
                  <a:chOff x="885397" y="4453213"/>
                  <a:chExt cx="469611" cy="527067"/>
                </a:xfrm>
              </p:grpSpPr>
              <p:sp>
                <p:nvSpPr>
                  <p:cNvPr id="274"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75"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00188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76" name="Freeform 16"/>
                  <p:cNvSpPr>
                    <a:spLocks/>
                  </p:cNvSpPr>
                  <p:nvPr/>
                </p:nvSpPr>
                <p:spPr bwMode="auto">
                  <a:xfrm>
                    <a:off x="885397" y="4453213"/>
                    <a:ext cx="469611" cy="269775"/>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grpSp>
            <p:grpSp>
              <p:nvGrpSpPr>
                <p:cNvPr id="248" name="Group 74"/>
                <p:cNvGrpSpPr/>
                <p:nvPr/>
              </p:nvGrpSpPr>
              <p:grpSpPr>
                <a:xfrm>
                  <a:off x="-869886" y="2959494"/>
                  <a:ext cx="875993" cy="707553"/>
                  <a:chOff x="-860361" y="2988069"/>
                  <a:chExt cx="875993" cy="707553"/>
                </a:xfrm>
              </p:grpSpPr>
              <p:grpSp>
                <p:nvGrpSpPr>
                  <p:cNvPr id="262" name="Group 558"/>
                  <p:cNvGrpSpPr/>
                  <p:nvPr/>
                </p:nvGrpSpPr>
                <p:grpSpPr>
                  <a:xfrm>
                    <a:off x="-860361" y="2988069"/>
                    <a:ext cx="330913" cy="380741"/>
                    <a:chOff x="732997" y="4287556"/>
                    <a:chExt cx="469611" cy="540324"/>
                  </a:xfrm>
                </p:grpSpPr>
                <p:sp>
                  <p:nvSpPr>
                    <p:cNvPr id="271" name="Freeform 14"/>
                    <p:cNvSpPr>
                      <a:spLocks/>
                    </p:cNvSpPr>
                    <p:nvPr/>
                  </p:nvSpPr>
                  <p:spPr bwMode="auto">
                    <a:xfrm>
                      <a:off x="732997" y="44228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72" name="Freeform 15"/>
                    <p:cNvSpPr>
                      <a:spLocks/>
                    </p:cNvSpPr>
                    <p:nvPr/>
                  </p:nvSpPr>
                  <p:spPr bwMode="auto">
                    <a:xfrm>
                      <a:off x="968183" y="44228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00188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73" name="Freeform 16"/>
                    <p:cNvSpPr>
                      <a:spLocks/>
                    </p:cNvSpPr>
                    <p:nvPr/>
                  </p:nvSpPr>
                  <p:spPr bwMode="auto">
                    <a:xfrm>
                      <a:off x="732997" y="42875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grpSp>
              <p:grpSp>
                <p:nvGrpSpPr>
                  <p:cNvPr id="263" name="Group 559"/>
                  <p:cNvGrpSpPr/>
                  <p:nvPr/>
                </p:nvGrpSpPr>
                <p:grpSpPr>
                  <a:xfrm>
                    <a:off x="-587821" y="3149265"/>
                    <a:ext cx="330913" cy="380741"/>
                    <a:chOff x="885397" y="4439956"/>
                    <a:chExt cx="469611" cy="540324"/>
                  </a:xfrm>
                </p:grpSpPr>
                <p:sp>
                  <p:nvSpPr>
                    <p:cNvPr id="268"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69"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00188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70" name="Freeform 16"/>
                    <p:cNvSpPr>
                      <a:spLocks/>
                    </p:cNvSpPr>
                    <p:nvPr/>
                  </p:nvSpPr>
                  <p:spPr bwMode="auto">
                    <a:xfrm>
                      <a:off x="885397" y="44399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grpSp>
              <p:grpSp>
                <p:nvGrpSpPr>
                  <p:cNvPr id="264" name="Group 560"/>
                  <p:cNvGrpSpPr/>
                  <p:nvPr/>
                </p:nvGrpSpPr>
                <p:grpSpPr>
                  <a:xfrm>
                    <a:off x="-315281" y="3318585"/>
                    <a:ext cx="330913" cy="377037"/>
                    <a:chOff x="885397" y="4445213"/>
                    <a:chExt cx="469611" cy="535067"/>
                  </a:xfrm>
                </p:grpSpPr>
                <p:sp>
                  <p:nvSpPr>
                    <p:cNvPr id="265"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66"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00188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67" name="Freeform 16"/>
                    <p:cNvSpPr>
                      <a:spLocks/>
                    </p:cNvSpPr>
                    <p:nvPr/>
                  </p:nvSpPr>
                  <p:spPr bwMode="auto">
                    <a:xfrm>
                      <a:off x="885397" y="4445213"/>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grpSp>
            </p:grpSp>
            <p:grpSp>
              <p:nvGrpSpPr>
                <p:cNvPr id="249" name="Group 545"/>
                <p:cNvGrpSpPr/>
                <p:nvPr/>
              </p:nvGrpSpPr>
              <p:grpSpPr>
                <a:xfrm>
                  <a:off x="-1148535" y="3121480"/>
                  <a:ext cx="875993" cy="707550"/>
                  <a:chOff x="-860361" y="2988069"/>
                  <a:chExt cx="875993" cy="707550"/>
                </a:xfrm>
              </p:grpSpPr>
              <p:grpSp>
                <p:nvGrpSpPr>
                  <p:cNvPr id="250" name="Group 546"/>
                  <p:cNvGrpSpPr/>
                  <p:nvPr/>
                </p:nvGrpSpPr>
                <p:grpSpPr>
                  <a:xfrm>
                    <a:off x="-860361" y="2988069"/>
                    <a:ext cx="330913" cy="380741"/>
                    <a:chOff x="732997" y="4287556"/>
                    <a:chExt cx="469611" cy="540324"/>
                  </a:xfrm>
                </p:grpSpPr>
                <p:sp>
                  <p:nvSpPr>
                    <p:cNvPr id="259" name="Freeform 14"/>
                    <p:cNvSpPr>
                      <a:spLocks/>
                    </p:cNvSpPr>
                    <p:nvPr/>
                  </p:nvSpPr>
                  <p:spPr bwMode="auto">
                    <a:xfrm>
                      <a:off x="732997" y="44228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60" name="Freeform 15"/>
                    <p:cNvSpPr>
                      <a:spLocks/>
                    </p:cNvSpPr>
                    <p:nvPr/>
                  </p:nvSpPr>
                  <p:spPr bwMode="auto">
                    <a:xfrm>
                      <a:off x="968183" y="44228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00188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61" name="Freeform 16"/>
                    <p:cNvSpPr>
                      <a:spLocks/>
                    </p:cNvSpPr>
                    <p:nvPr/>
                  </p:nvSpPr>
                  <p:spPr bwMode="auto">
                    <a:xfrm>
                      <a:off x="732997" y="42875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grpSp>
              <p:grpSp>
                <p:nvGrpSpPr>
                  <p:cNvPr id="251" name="Group 547"/>
                  <p:cNvGrpSpPr/>
                  <p:nvPr/>
                </p:nvGrpSpPr>
                <p:grpSpPr>
                  <a:xfrm>
                    <a:off x="-587821" y="3152972"/>
                    <a:ext cx="330913" cy="377037"/>
                    <a:chOff x="885397" y="4445213"/>
                    <a:chExt cx="469611" cy="535067"/>
                  </a:xfrm>
                </p:grpSpPr>
                <p:sp>
                  <p:nvSpPr>
                    <p:cNvPr id="256"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57"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00188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58" name="Freeform 16"/>
                    <p:cNvSpPr>
                      <a:spLocks/>
                    </p:cNvSpPr>
                    <p:nvPr/>
                  </p:nvSpPr>
                  <p:spPr bwMode="auto">
                    <a:xfrm>
                      <a:off x="885397" y="4445213"/>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grpSp>
              <p:grpSp>
                <p:nvGrpSpPr>
                  <p:cNvPr id="252" name="Group 548"/>
                  <p:cNvGrpSpPr/>
                  <p:nvPr/>
                </p:nvGrpSpPr>
                <p:grpSpPr>
                  <a:xfrm>
                    <a:off x="-315281" y="3314878"/>
                    <a:ext cx="330913" cy="380741"/>
                    <a:chOff x="885397" y="4439956"/>
                    <a:chExt cx="469611" cy="540324"/>
                  </a:xfrm>
                </p:grpSpPr>
                <p:sp>
                  <p:nvSpPr>
                    <p:cNvPr id="253"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54"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00188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55" name="Freeform 16"/>
                    <p:cNvSpPr>
                      <a:spLocks/>
                    </p:cNvSpPr>
                    <p:nvPr/>
                  </p:nvSpPr>
                  <p:spPr bwMode="auto">
                    <a:xfrm>
                      <a:off x="885397" y="44399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grpSp>
            </p:grpSp>
          </p:grpSp>
          <p:grpSp>
            <p:nvGrpSpPr>
              <p:cNvPr id="166" name="Group 73"/>
              <p:cNvGrpSpPr/>
              <p:nvPr/>
            </p:nvGrpSpPr>
            <p:grpSpPr>
              <a:xfrm>
                <a:off x="6730440" y="3858721"/>
                <a:ext cx="1288043" cy="934525"/>
                <a:chOff x="-1148535" y="2797985"/>
                <a:chExt cx="1421075" cy="1031045"/>
              </a:xfrm>
            </p:grpSpPr>
            <p:grpSp>
              <p:nvGrpSpPr>
                <p:cNvPr id="207" name="Group 541"/>
                <p:cNvGrpSpPr/>
                <p:nvPr/>
              </p:nvGrpSpPr>
              <p:grpSpPr>
                <a:xfrm>
                  <a:off x="-603453" y="2797985"/>
                  <a:ext cx="330913" cy="380741"/>
                  <a:chOff x="732997" y="4287556"/>
                  <a:chExt cx="469611" cy="540324"/>
                </a:xfrm>
              </p:grpSpPr>
              <p:sp>
                <p:nvSpPr>
                  <p:cNvPr id="242" name="Freeform 14"/>
                  <p:cNvSpPr>
                    <a:spLocks/>
                  </p:cNvSpPr>
                  <p:nvPr/>
                </p:nvSpPr>
                <p:spPr bwMode="auto">
                  <a:xfrm>
                    <a:off x="732997" y="44228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43" name="Freeform 15"/>
                  <p:cNvSpPr>
                    <a:spLocks/>
                  </p:cNvSpPr>
                  <p:nvPr/>
                </p:nvSpPr>
                <p:spPr bwMode="auto">
                  <a:xfrm>
                    <a:off x="968183" y="44228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00188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44" name="Freeform 16"/>
                  <p:cNvSpPr>
                    <a:spLocks/>
                  </p:cNvSpPr>
                  <p:nvPr/>
                </p:nvSpPr>
                <p:spPr bwMode="auto">
                  <a:xfrm>
                    <a:off x="732997" y="42875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grpSp>
            <p:grpSp>
              <p:nvGrpSpPr>
                <p:cNvPr id="208" name="Group 542"/>
                <p:cNvGrpSpPr/>
                <p:nvPr/>
              </p:nvGrpSpPr>
              <p:grpSpPr>
                <a:xfrm>
                  <a:off x="-330913" y="2959181"/>
                  <a:ext cx="330913" cy="380741"/>
                  <a:chOff x="885397" y="4439956"/>
                  <a:chExt cx="469611" cy="540324"/>
                </a:xfrm>
              </p:grpSpPr>
              <p:sp>
                <p:nvSpPr>
                  <p:cNvPr id="239"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40"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00188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41" name="Freeform 16"/>
                  <p:cNvSpPr>
                    <a:spLocks/>
                  </p:cNvSpPr>
                  <p:nvPr/>
                </p:nvSpPr>
                <p:spPr bwMode="auto">
                  <a:xfrm>
                    <a:off x="885397" y="44399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grpSp>
            <p:grpSp>
              <p:nvGrpSpPr>
                <p:cNvPr id="209" name="Group 543"/>
                <p:cNvGrpSpPr/>
                <p:nvPr/>
              </p:nvGrpSpPr>
              <p:grpSpPr>
                <a:xfrm>
                  <a:off x="-58373" y="3124794"/>
                  <a:ext cx="330913" cy="380741"/>
                  <a:chOff x="885397" y="4439956"/>
                  <a:chExt cx="469611" cy="540324"/>
                </a:xfrm>
              </p:grpSpPr>
              <p:sp>
                <p:nvSpPr>
                  <p:cNvPr id="236"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37"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DC3C00">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38" name="Freeform 16"/>
                  <p:cNvSpPr>
                    <a:spLocks/>
                  </p:cNvSpPr>
                  <p:nvPr/>
                </p:nvSpPr>
                <p:spPr bwMode="auto">
                  <a:xfrm>
                    <a:off x="885397" y="44399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DC3C0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grpSp>
            <p:grpSp>
              <p:nvGrpSpPr>
                <p:cNvPr id="210" name="Group 74"/>
                <p:cNvGrpSpPr/>
                <p:nvPr/>
              </p:nvGrpSpPr>
              <p:grpSpPr>
                <a:xfrm>
                  <a:off x="-869886" y="2959494"/>
                  <a:ext cx="875993" cy="707553"/>
                  <a:chOff x="-860361" y="2988069"/>
                  <a:chExt cx="875993" cy="707553"/>
                </a:xfrm>
              </p:grpSpPr>
              <p:grpSp>
                <p:nvGrpSpPr>
                  <p:cNvPr id="224" name="Group 558"/>
                  <p:cNvGrpSpPr/>
                  <p:nvPr/>
                </p:nvGrpSpPr>
                <p:grpSpPr>
                  <a:xfrm>
                    <a:off x="-860361" y="2988069"/>
                    <a:ext cx="330913" cy="380741"/>
                    <a:chOff x="732997" y="4287556"/>
                    <a:chExt cx="469611" cy="540324"/>
                  </a:xfrm>
                </p:grpSpPr>
                <p:sp>
                  <p:nvSpPr>
                    <p:cNvPr id="233" name="Freeform 14"/>
                    <p:cNvSpPr>
                      <a:spLocks/>
                    </p:cNvSpPr>
                    <p:nvPr/>
                  </p:nvSpPr>
                  <p:spPr bwMode="auto">
                    <a:xfrm>
                      <a:off x="732997" y="44228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34" name="Freeform 15"/>
                    <p:cNvSpPr>
                      <a:spLocks/>
                    </p:cNvSpPr>
                    <p:nvPr/>
                  </p:nvSpPr>
                  <p:spPr bwMode="auto">
                    <a:xfrm>
                      <a:off x="968183" y="44228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00188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35" name="Freeform 16"/>
                    <p:cNvSpPr>
                      <a:spLocks/>
                    </p:cNvSpPr>
                    <p:nvPr/>
                  </p:nvSpPr>
                  <p:spPr bwMode="auto">
                    <a:xfrm>
                      <a:off x="732997" y="42875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grpSp>
              <p:grpSp>
                <p:nvGrpSpPr>
                  <p:cNvPr id="225" name="Group 559"/>
                  <p:cNvGrpSpPr/>
                  <p:nvPr/>
                </p:nvGrpSpPr>
                <p:grpSpPr>
                  <a:xfrm>
                    <a:off x="-587821" y="3149265"/>
                    <a:ext cx="330913" cy="380741"/>
                    <a:chOff x="885397" y="4439956"/>
                    <a:chExt cx="469611" cy="540324"/>
                  </a:xfrm>
                </p:grpSpPr>
                <p:sp>
                  <p:nvSpPr>
                    <p:cNvPr id="230"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31"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00188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32" name="Freeform 16"/>
                    <p:cNvSpPr>
                      <a:spLocks/>
                    </p:cNvSpPr>
                    <p:nvPr/>
                  </p:nvSpPr>
                  <p:spPr bwMode="auto">
                    <a:xfrm>
                      <a:off x="885397" y="44399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grpSp>
              <p:grpSp>
                <p:nvGrpSpPr>
                  <p:cNvPr id="226" name="Group 560"/>
                  <p:cNvGrpSpPr/>
                  <p:nvPr/>
                </p:nvGrpSpPr>
                <p:grpSpPr>
                  <a:xfrm>
                    <a:off x="-315281" y="3318585"/>
                    <a:ext cx="330913" cy="377037"/>
                    <a:chOff x="885397" y="4445213"/>
                    <a:chExt cx="469611" cy="535067"/>
                  </a:xfrm>
                </p:grpSpPr>
                <p:sp>
                  <p:nvSpPr>
                    <p:cNvPr id="227"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28"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00188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29" name="Freeform 16"/>
                    <p:cNvSpPr>
                      <a:spLocks/>
                    </p:cNvSpPr>
                    <p:nvPr/>
                  </p:nvSpPr>
                  <p:spPr bwMode="auto">
                    <a:xfrm>
                      <a:off x="885397" y="4445213"/>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grpSp>
            </p:grpSp>
            <p:grpSp>
              <p:nvGrpSpPr>
                <p:cNvPr id="211" name="Group 545"/>
                <p:cNvGrpSpPr/>
                <p:nvPr/>
              </p:nvGrpSpPr>
              <p:grpSpPr>
                <a:xfrm>
                  <a:off x="-1148535" y="3131993"/>
                  <a:ext cx="875993" cy="697037"/>
                  <a:chOff x="-860361" y="2998582"/>
                  <a:chExt cx="875993" cy="697037"/>
                </a:xfrm>
              </p:grpSpPr>
              <p:grpSp>
                <p:nvGrpSpPr>
                  <p:cNvPr id="212" name="Group 546"/>
                  <p:cNvGrpSpPr/>
                  <p:nvPr/>
                </p:nvGrpSpPr>
                <p:grpSpPr>
                  <a:xfrm>
                    <a:off x="-860361" y="2998582"/>
                    <a:ext cx="330913" cy="370233"/>
                    <a:chOff x="732997" y="4302469"/>
                    <a:chExt cx="469611" cy="525411"/>
                  </a:xfrm>
                </p:grpSpPr>
                <p:sp>
                  <p:nvSpPr>
                    <p:cNvPr id="221" name="Freeform 14"/>
                    <p:cNvSpPr>
                      <a:spLocks/>
                    </p:cNvSpPr>
                    <p:nvPr/>
                  </p:nvSpPr>
                  <p:spPr bwMode="auto">
                    <a:xfrm>
                      <a:off x="732997" y="44228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22" name="Freeform 15"/>
                    <p:cNvSpPr>
                      <a:spLocks/>
                    </p:cNvSpPr>
                    <p:nvPr/>
                  </p:nvSpPr>
                  <p:spPr bwMode="auto">
                    <a:xfrm>
                      <a:off x="968183" y="44228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00188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23" name="Freeform 16"/>
                    <p:cNvSpPr>
                      <a:spLocks/>
                    </p:cNvSpPr>
                    <p:nvPr/>
                  </p:nvSpPr>
                  <p:spPr bwMode="auto">
                    <a:xfrm>
                      <a:off x="732997" y="4302469"/>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grpSp>
              <p:grpSp>
                <p:nvGrpSpPr>
                  <p:cNvPr id="213" name="Group 547"/>
                  <p:cNvGrpSpPr/>
                  <p:nvPr/>
                </p:nvGrpSpPr>
                <p:grpSpPr>
                  <a:xfrm>
                    <a:off x="-587821" y="3152972"/>
                    <a:ext cx="330913" cy="377037"/>
                    <a:chOff x="885397" y="4445213"/>
                    <a:chExt cx="469611" cy="535067"/>
                  </a:xfrm>
                </p:grpSpPr>
                <p:sp>
                  <p:nvSpPr>
                    <p:cNvPr id="218"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19"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00188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20" name="Freeform 16"/>
                    <p:cNvSpPr>
                      <a:spLocks/>
                    </p:cNvSpPr>
                    <p:nvPr/>
                  </p:nvSpPr>
                  <p:spPr bwMode="auto">
                    <a:xfrm>
                      <a:off x="885397" y="4445213"/>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grpSp>
              <p:grpSp>
                <p:nvGrpSpPr>
                  <p:cNvPr id="214" name="Group 548"/>
                  <p:cNvGrpSpPr/>
                  <p:nvPr/>
                </p:nvGrpSpPr>
                <p:grpSpPr>
                  <a:xfrm>
                    <a:off x="-315281" y="3314878"/>
                    <a:ext cx="330913" cy="380741"/>
                    <a:chOff x="885397" y="4439956"/>
                    <a:chExt cx="469611" cy="540324"/>
                  </a:xfrm>
                </p:grpSpPr>
                <p:sp>
                  <p:nvSpPr>
                    <p:cNvPr id="215"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16"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00188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17" name="Freeform 16"/>
                    <p:cNvSpPr>
                      <a:spLocks/>
                    </p:cNvSpPr>
                    <p:nvPr/>
                  </p:nvSpPr>
                  <p:spPr bwMode="auto">
                    <a:xfrm>
                      <a:off x="885397" y="44399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grpSp>
            </p:grpSp>
          </p:grpSp>
          <p:grpSp>
            <p:nvGrpSpPr>
              <p:cNvPr id="167" name="Group 73"/>
              <p:cNvGrpSpPr/>
              <p:nvPr/>
            </p:nvGrpSpPr>
            <p:grpSpPr>
              <a:xfrm>
                <a:off x="6737930" y="3585083"/>
                <a:ext cx="1288043" cy="934525"/>
                <a:chOff x="-1148535" y="2797985"/>
                <a:chExt cx="1421075" cy="1031045"/>
              </a:xfrm>
            </p:grpSpPr>
            <p:grpSp>
              <p:nvGrpSpPr>
                <p:cNvPr id="169" name="Group 541"/>
                <p:cNvGrpSpPr/>
                <p:nvPr/>
              </p:nvGrpSpPr>
              <p:grpSpPr>
                <a:xfrm>
                  <a:off x="-603453" y="2797985"/>
                  <a:ext cx="330913" cy="380741"/>
                  <a:chOff x="732997" y="4287556"/>
                  <a:chExt cx="469611" cy="540324"/>
                </a:xfrm>
              </p:grpSpPr>
              <p:sp>
                <p:nvSpPr>
                  <p:cNvPr id="204" name="Freeform 14"/>
                  <p:cNvSpPr>
                    <a:spLocks/>
                  </p:cNvSpPr>
                  <p:nvPr/>
                </p:nvSpPr>
                <p:spPr bwMode="auto">
                  <a:xfrm>
                    <a:off x="732997" y="44228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05" name="Freeform 15"/>
                  <p:cNvSpPr>
                    <a:spLocks/>
                  </p:cNvSpPr>
                  <p:nvPr/>
                </p:nvSpPr>
                <p:spPr bwMode="auto">
                  <a:xfrm>
                    <a:off x="968183" y="44228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00188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06" name="Freeform 16"/>
                  <p:cNvSpPr>
                    <a:spLocks/>
                  </p:cNvSpPr>
                  <p:nvPr/>
                </p:nvSpPr>
                <p:spPr bwMode="auto">
                  <a:xfrm>
                    <a:off x="732997" y="42875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grpSp>
            <p:grpSp>
              <p:nvGrpSpPr>
                <p:cNvPr id="170" name="Group 542"/>
                <p:cNvGrpSpPr/>
                <p:nvPr/>
              </p:nvGrpSpPr>
              <p:grpSpPr>
                <a:xfrm>
                  <a:off x="-330913" y="2959181"/>
                  <a:ext cx="330913" cy="380741"/>
                  <a:chOff x="885397" y="4439956"/>
                  <a:chExt cx="469611" cy="540324"/>
                </a:xfrm>
              </p:grpSpPr>
              <p:sp>
                <p:nvSpPr>
                  <p:cNvPr id="201"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02"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00188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03" name="Freeform 16"/>
                  <p:cNvSpPr>
                    <a:spLocks/>
                  </p:cNvSpPr>
                  <p:nvPr/>
                </p:nvSpPr>
                <p:spPr bwMode="auto">
                  <a:xfrm>
                    <a:off x="885397" y="44399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grpSp>
            <p:grpSp>
              <p:nvGrpSpPr>
                <p:cNvPr id="171" name="Group 543"/>
                <p:cNvGrpSpPr/>
                <p:nvPr/>
              </p:nvGrpSpPr>
              <p:grpSpPr>
                <a:xfrm>
                  <a:off x="-58373" y="3124794"/>
                  <a:ext cx="330913" cy="380741"/>
                  <a:chOff x="885397" y="4439956"/>
                  <a:chExt cx="469611" cy="540324"/>
                </a:xfrm>
              </p:grpSpPr>
              <p:sp>
                <p:nvSpPr>
                  <p:cNvPr id="198"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199"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00188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00" name="Freeform 16"/>
                  <p:cNvSpPr>
                    <a:spLocks/>
                  </p:cNvSpPr>
                  <p:nvPr/>
                </p:nvSpPr>
                <p:spPr bwMode="auto">
                  <a:xfrm>
                    <a:off x="885397" y="44399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grpSp>
            <p:grpSp>
              <p:nvGrpSpPr>
                <p:cNvPr id="172" name="Group 171"/>
                <p:cNvGrpSpPr/>
                <p:nvPr/>
              </p:nvGrpSpPr>
              <p:grpSpPr>
                <a:xfrm>
                  <a:off x="-869886" y="2959494"/>
                  <a:ext cx="875993" cy="707553"/>
                  <a:chOff x="-860361" y="2988069"/>
                  <a:chExt cx="875993" cy="707553"/>
                </a:xfrm>
              </p:grpSpPr>
              <p:grpSp>
                <p:nvGrpSpPr>
                  <p:cNvPr id="186" name="Group 558"/>
                  <p:cNvGrpSpPr/>
                  <p:nvPr/>
                </p:nvGrpSpPr>
                <p:grpSpPr>
                  <a:xfrm>
                    <a:off x="-860361" y="2988069"/>
                    <a:ext cx="330913" cy="380741"/>
                    <a:chOff x="732997" y="4287556"/>
                    <a:chExt cx="469611" cy="540324"/>
                  </a:xfrm>
                </p:grpSpPr>
                <p:sp>
                  <p:nvSpPr>
                    <p:cNvPr id="195" name="Freeform 14"/>
                    <p:cNvSpPr>
                      <a:spLocks/>
                    </p:cNvSpPr>
                    <p:nvPr/>
                  </p:nvSpPr>
                  <p:spPr bwMode="auto">
                    <a:xfrm>
                      <a:off x="732997" y="44228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196" name="Freeform 15"/>
                    <p:cNvSpPr>
                      <a:spLocks/>
                    </p:cNvSpPr>
                    <p:nvPr/>
                  </p:nvSpPr>
                  <p:spPr bwMode="auto">
                    <a:xfrm>
                      <a:off x="968183" y="44228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00188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197" name="Freeform 16"/>
                    <p:cNvSpPr>
                      <a:spLocks/>
                    </p:cNvSpPr>
                    <p:nvPr/>
                  </p:nvSpPr>
                  <p:spPr bwMode="auto">
                    <a:xfrm>
                      <a:off x="732997" y="42875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grpSp>
              <p:grpSp>
                <p:nvGrpSpPr>
                  <p:cNvPr id="187" name="Group 559"/>
                  <p:cNvGrpSpPr/>
                  <p:nvPr/>
                </p:nvGrpSpPr>
                <p:grpSpPr>
                  <a:xfrm>
                    <a:off x="-587821" y="3149265"/>
                    <a:ext cx="330913" cy="380741"/>
                    <a:chOff x="885397" y="4439956"/>
                    <a:chExt cx="469611" cy="540324"/>
                  </a:xfrm>
                </p:grpSpPr>
                <p:sp>
                  <p:nvSpPr>
                    <p:cNvPr id="192"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193"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00188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194" name="Freeform 16"/>
                    <p:cNvSpPr>
                      <a:spLocks/>
                    </p:cNvSpPr>
                    <p:nvPr/>
                  </p:nvSpPr>
                  <p:spPr bwMode="auto">
                    <a:xfrm>
                      <a:off x="885397" y="44399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grpSp>
              <p:grpSp>
                <p:nvGrpSpPr>
                  <p:cNvPr id="188" name="Group 560"/>
                  <p:cNvGrpSpPr/>
                  <p:nvPr/>
                </p:nvGrpSpPr>
                <p:grpSpPr>
                  <a:xfrm>
                    <a:off x="-315281" y="3318585"/>
                    <a:ext cx="330913" cy="377037"/>
                    <a:chOff x="885397" y="4445213"/>
                    <a:chExt cx="469611" cy="535067"/>
                  </a:xfrm>
                </p:grpSpPr>
                <p:sp>
                  <p:nvSpPr>
                    <p:cNvPr id="189"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190"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00188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191" name="Freeform 16"/>
                    <p:cNvSpPr>
                      <a:spLocks/>
                    </p:cNvSpPr>
                    <p:nvPr/>
                  </p:nvSpPr>
                  <p:spPr bwMode="auto">
                    <a:xfrm>
                      <a:off x="885397" y="4445213"/>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grpSp>
            </p:grpSp>
            <p:grpSp>
              <p:nvGrpSpPr>
                <p:cNvPr id="173" name="Group 545"/>
                <p:cNvGrpSpPr/>
                <p:nvPr/>
              </p:nvGrpSpPr>
              <p:grpSpPr>
                <a:xfrm>
                  <a:off x="-1148535" y="3121480"/>
                  <a:ext cx="875993" cy="707550"/>
                  <a:chOff x="-860361" y="2988069"/>
                  <a:chExt cx="875993" cy="707550"/>
                </a:xfrm>
              </p:grpSpPr>
              <p:grpSp>
                <p:nvGrpSpPr>
                  <p:cNvPr id="174" name="Group 546"/>
                  <p:cNvGrpSpPr/>
                  <p:nvPr/>
                </p:nvGrpSpPr>
                <p:grpSpPr>
                  <a:xfrm>
                    <a:off x="-860361" y="2988069"/>
                    <a:ext cx="330913" cy="380741"/>
                    <a:chOff x="732997" y="4287556"/>
                    <a:chExt cx="469611" cy="540324"/>
                  </a:xfrm>
                </p:grpSpPr>
                <p:sp>
                  <p:nvSpPr>
                    <p:cNvPr id="183" name="Freeform 14"/>
                    <p:cNvSpPr>
                      <a:spLocks/>
                    </p:cNvSpPr>
                    <p:nvPr/>
                  </p:nvSpPr>
                  <p:spPr bwMode="auto">
                    <a:xfrm>
                      <a:off x="732997" y="44228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184" name="Freeform 15"/>
                    <p:cNvSpPr>
                      <a:spLocks/>
                    </p:cNvSpPr>
                    <p:nvPr/>
                  </p:nvSpPr>
                  <p:spPr bwMode="auto">
                    <a:xfrm>
                      <a:off x="968183" y="44228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00188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185" name="Freeform 16"/>
                    <p:cNvSpPr>
                      <a:spLocks/>
                    </p:cNvSpPr>
                    <p:nvPr/>
                  </p:nvSpPr>
                  <p:spPr bwMode="auto">
                    <a:xfrm>
                      <a:off x="732997" y="42875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grpSp>
              <p:grpSp>
                <p:nvGrpSpPr>
                  <p:cNvPr id="175" name="Group 547"/>
                  <p:cNvGrpSpPr/>
                  <p:nvPr/>
                </p:nvGrpSpPr>
                <p:grpSpPr>
                  <a:xfrm>
                    <a:off x="-587821" y="3152972"/>
                    <a:ext cx="330913" cy="377037"/>
                    <a:chOff x="885397" y="4445213"/>
                    <a:chExt cx="469611" cy="535067"/>
                  </a:xfrm>
                </p:grpSpPr>
                <p:sp>
                  <p:nvSpPr>
                    <p:cNvPr id="180"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181"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00188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182" name="Freeform 16"/>
                    <p:cNvSpPr>
                      <a:spLocks/>
                    </p:cNvSpPr>
                    <p:nvPr/>
                  </p:nvSpPr>
                  <p:spPr bwMode="auto">
                    <a:xfrm>
                      <a:off x="885397" y="4445213"/>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grpSp>
              <p:grpSp>
                <p:nvGrpSpPr>
                  <p:cNvPr id="176" name="Group 548"/>
                  <p:cNvGrpSpPr/>
                  <p:nvPr/>
                </p:nvGrpSpPr>
                <p:grpSpPr>
                  <a:xfrm>
                    <a:off x="-315281" y="3314878"/>
                    <a:ext cx="330913" cy="380741"/>
                    <a:chOff x="885397" y="4439956"/>
                    <a:chExt cx="469611" cy="540324"/>
                  </a:xfrm>
                </p:grpSpPr>
                <p:sp>
                  <p:nvSpPr>
                    <p:cNvPr id="177"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178"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00188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179" name="Freeform 16"/>
                    <p:cNvSpPr>
                      <a:spLocks/>
                    </p:cNvSpPr>
                    <p:nvPr/>
                  </p:nvSpPr>
                  <p:spPr bwMode="auto">
                    <a:xfrm>
                      <a:off x="885397" y="44399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grpSp>
            </p:grpSp>
          </p:grpSp>
          <p:sp>
            <p:nvSpPr>
              <p:cNvPr id="168" name="Rectangle 717"/>
              <p:cNvSpPr/>
              <p:nvPr/>
            </p:nvSpPr>
            <p:spPr bwMode="auto">
              <a:xfrm>
                <a:off x="6739542" y="3428665"/>
                <a:ext cx="1279167" cy="921548"/>
              </a:xfrm>
              <a:custGeom>
                <a:avLst/>
                <a:gdLst>
                  <a:gd name="connsiteX0" fmla="*/ 0 w 2541414"/>
                  <a:gd name="connsiteY0" fmla="*/ 0 h 2541414"/>
                  <a:gd name="connsiteX1" fmla="*/ 2541414 w 2541414"/>
                  <a:gd name="connsiteY1" fmla="*/ 0 h 2541414"/>
                  <a:gd name="connsiteX2" fmla="*/ 2541414 w 2541414"/>
                  <a:gd name="connsiteY2" fmla="*/ 2541414 h 2541414"/>
                  <a:gd name="connsiteX3" fmla="*/ 0 w 2541414"/>
                  <a:gd name="connsiteY3" fmla="*/ 2541414 h 2541414"/>
                  <a:gd name="connsiteX4" fmla="*/ 0 w 2541414"/>
                  <a:gd name="connsiteY4" fmla="*/ 0 h 2541414"/>
                  <a:gd name="connsiteX0" fmla="*/ 0 w 2541414"/>
                  <a:gd name="connsiteY0" fmla="*/ 871671 h 3413085"/>
                  <a:gd name="connsiteX1" fmla="*/ 1533011 w 2541414"/>
                  <a:gd name="connsiteY1" fmla="*/ 0 h 3413085"/>
                  <a:gd name="connsiteX2" fmla="*/ 2541414 w 2541414"/>
                  <a:gd name="connsiteY2" fmla="*/ 3413085 h 3413085"/>
                  <a:gd name="connsiteX3" fmla="*/ 0 w 2541414"/>
                  <a:gd name="connsiteY3" fmla="*/ 3413085 h 3413085"/>
                  <a:gd name="connsiteX4" fmla="*/ 0 w 2541414"/>
                  <a:gd name="connsiteY4" fmla="*/ 871671 h 3413085"/>
                  <a:gd name="connsiteX0" fmla="*/ 0 w 3011433"/>
                  <a:gd name="connsiteY0" fmla="*/ 871671 h 3413085"/>
                  <a:gd name="connsiteX1" fmla="*/ 1533011 w 3011433"/>
                  <a:gd name="connsiteY1" fmla="*/ 0 h 3413085"/>
                  <a:gd name="connsiteX2" fmla="*/ 3011433 w 3011433"/>
                  <a:gd name="connsiteY2" fmla="*/ 934804 h 3413085"/>
                  <a:gd name="connsiteX3" fmla="*/ 0 w 3011433"/>
                  <a:gd name="connsiteY3" fmla="*/ 3413085 h 3413085"/>
                  <a:gd name="connsiteX4" fmla="*/ 0 w 3011433"/>
                  <a:gd name="connsiteY4" fmla="*/ 871671 h 3413085"/>
                  <a:gd name="connsiteX0" fmla="*/ 0 w 3011433"/>
                  <a:gd name="connsiteY0" fmla="*/ 871671 h 1558647"/>
                  <a:gd name="connsiteX1" fmla="*/ 1533011 w 3011433"/>
                  <a:gd name="connsiteY1" fmla="*/ 0 h 1558647"/>
                  <a:gd name="connsiteX2" fmla="*/ 3011433 w 3011433"/>
                  <a:gd name="connsiteY2" fmla="*/ 934804 h 1558647"/>
                  <a:gd name="connsiteX3" fmla="*/ 1563880 w 3011433"/>
                  <a:gd name="connsiteY3" fmla="*/ 1558647 h 1558647"/>
                  <a:gd name="connsiteX4" fmla="*/ 0 w 3011433"/>
                  <a:gd name="connsiteY4" fmla="*/ 871671 h 1558647"/>
                  <a:gd name="connsiteX0" fmla="*/ 0 w 3011433"/>
                  <a:gd name="connsiteY0" fmla="*/ 871671 h 1797929"/>
                  <a:gd name="connsiteX1" fmla="*/ 1533011 w 3011433"/>
                  <a:gd name="connsiteY1" fmla="*/ 0 h 1797929"/>
                  <a:gd name="connsiteX2" fmla="*/ 3011433 w 3011433"/>
                  <a:gd name="connsiteY2" fmla="*/ 934804 h 1797929"/>
                  <a:gd name="connsiteX3" fmla="*/ 1486968 w 3011433"/>
                  <a:gd name="connsiteY3" fmla="*/ 1797929 h 1797929"/>
                  <a:gd name="connsiteX4" fmla="*/ 0 w 3011433"/>
                  <a:gd name="connsiteY4" fmla="*/ 871671 h 1797929"/>
                  <a:gd name="connsiteX0" fmla="*/ 0 w 3011433"/>
                  <a:gd name="connsiteY0" fmla="*/ 854579 h 1780837"/>
                  <a:gd name="connsiteX1" fmla="*/ 1498827 w 3011433"/>
                  <a:gd name="connsiteY1" fmla="*/ 0 h 1780837"/>
                  <a:gd name="connsiteX2" fmla="*/ 3011433 w 3011433"/>
                  <a:gd name="connsiteY2" fmla="*/ 917712 h 1780837"/>
                  <a:gd name="connsiteX3" fmla="*/ 1486968 w 3011433"/>
                  <a:gd name="connsiteY3" fmla="*/ 1780837 h 1780837"/>
                  <a:gd name="connsiteX4" fmla="*/ 0 w 3011433"/>
                  <a:gd name="connsiteY4" fmla="*/ 854579 h 1780837"/>
                  <a:gd name="connsiteX0" fmla="*/ 0 w 3011433"/>
                  <a:gd name="connsiteY0" fmla="*/ 854579 h 1780837"/>
                  <a:gd name="connsiteX1" fmla="*/ 1498827 w 3011433"/>
                  <a:gd name="connsiteY1" fmla="*/ 0 h 1780837"/>
                  <a:gd name="connsiteX2" fmla="*/ 3011433 w 3011433"/>
                  <a:gd name="connsiteY2" fmla="*/ 917712 h 1780837"/>
                  <a:gd name="connsiteX3" fmla="*/ 1486968 w 3011433"/>
                  <a:gd name="connsiteY3" fmla="*/ 1780837 h 1780837"/>
                  <a:gd name="connsiteX4" fmla="*/ 0 w 3011433"/>
                  <a:gd name="connsiteY4" fmla="*/ 854579 h 1780837"/>
                  <a:gd name="connsiteX0" fmla="*/ 0 w 3011433"/>
                  <a:gd name="connsiteY0" fmla="*/ 854579 h 1780837"/>
                  <a:gd name="connsiteX1" fmla="*/ 1498827 w 3011433"/>
                  <a:gd name="connsiteY1" fmla="*/ 0 h 1780837"/>
                  <a:gd name="connsiteX2" fmla="*/ 3011433 w 3011433"/>
                  <a:gd name="connsiteY2" fmla="*/ 917712 h 1780837"/>
                  <a:gd name="connsiteX3" fmla="*/ 1521151 w 3011433"/>
                  <a:gd name="connsiteY3" fmla="*/ 1780837 h 1780837"/>
                  <a:gd name="connsiteX4" fmla="*/ 0 w 3011433"/>
                  <a:gd name="connsiteY4" fmla="*/ 854579 h 1780837"/>
                  <a:gd name="connsiteX0" fmla="*/ 0 w 2994342"/>
                  <a:gd name="connsiteY0" fmla="*/ 854579 h 1780837"/>
                  <a:gd name="connsiteX1" fmla="*/ 1498827 w 2994342"/>
                  <a:gd name="connsiteY1" fmla="*/ 0 h 1780837"/>
                  <a:gd name="connsiteX2" fmla="*/ 2994342 w 2994342"/>
                  <a:gd name="connsiteY2" fmla="*/ 909166 h 1780837"/>
                  <a:gd name="connsiteX3" fmla="*/ 1521151 w 2994342"/>
                  <a:gd name="connsiteY3" fmla="*/ 1780837 h 1780837"/>
                  <a:gd name="connsiteX4" fmla="*/ 0 w 2994342"/>
                  <a:gd name="connsiteY4" fmla="*/ 854579 h 1780837"/>
                  <a:gd name="connsiteX0" fmla="*/ 0 w 2994342"/>
                  <a:gd name="connsiteY0" fmla="*/ 871413 h 1780837"/>
                  <a:gd name="connsiteX1" fmla="*/ 1498827 w 2994342"/>
                  <a:gd name="connsiteY1" fmla="*/ 0 h 1780837"/>
                  <a:gd name="connsiteX2" fmla="*/ 2994342 w 2994342"/>
                  <a:gd name="connsiteY2" fmla="*/ 909166 h 1780837"/>
                  <a:gd name="connsiteX3" fmla="*/ 1521151 w 2994342"/>
                  <a:gd name="connsiteY3" fmla="*/ 1780837 h 1780837"/>
                  <a:gd name="connsiteX4" fmla="*/ 0 w 2994342"/>
                  <a:gd name="connsiteY4" fmla="*/ 871413 h 1780837"/>
                  <a:gd name="connsiteX0" fmla="*/ 0 w 2994342"/>
                  <a:gd name="connsiteY0" fmla="*/ 871413 h 1780837"/>
                  <a:gd name="connsiteX1" fmla="*/ 1498827 w 2994342"/>
                  <a:gd name="connsiteY1" fmla="*/ 0 h 1780837"/>
                  <a:gd name="connsiteX2" fmla="*/ 2994342 w 2994342"/>
                  <a:gd name="connsiteY2" fmla="*/ 909166 h 1780837"/>
                  <a:gd name="connsiteX3" fmla="*/ 1512666 w 2994342"/>
                  <a:gd name="connsiteY3" fmla="*/ 1780837 h 1780837"/>
                  <a:gd name="connsiteX4" fmla="*/ 0 w 2994342"/>
                  <a:gd name="connsiteY4" fmla="*/ 871413 h 1780837"/>
                  <a:gd name="connsiteX0" fmla="*/ 0 w 2994342"/>
                  <a:gd name="connsiteY0" fmla="*/ 856944 h 1766368"/>
                  <a:gd name="connsiteX1" fmla="*/ 1517058 w 2994342"/>
                  <a:gd name="connsiteY1" fmla="*/ 0 h 1766368"/>
                  <a:gd name="connsiteX2" fmla="*/ 2994342 w 2994342"/>
                  <a:gd name="connsiteY2" fmla="*/ 894697 h 1766368"/>
                  <a:gd name="connsiteX3" fmla="*/ 1512666 w 2994342"/>
                  <a:gd name="connsiteY3" fmla="*/ 1766368 h 1766368"/>
                  <a:gd name="connsiteX4" fmla="*/ 0 w 2994342"/>
                  <a:gd name="connsiteY4" fmla="*/ 856944 h 1766368"/>
                  <a:gd name="connsiteX0" fmla="*/ 0 w 2987049"/>
                  <a:gd name="connsiteY0" fmla="*/ 864178 h 1766368"/>
                  <a:gd name="connsiteX1" fmla="*/ 1509765 w 2987049"/>
                  <a:gd name="connsiteY1" fmla="*/ 0 h 1766368"/>
                  <a:gd name="connsiteX2" fmla="*/ 2987049 w 2987049"/>
                  <a:gd name="connsiteY2" fmla="*/ 894697 h 1766368"/>
                  <a:gd name="connsiteX3" fmla="*/ 1505373 w 2987049"/>
                  <a:gd name="connsiteY3" fmla="*/ 1766368 h 1766368"/>
                  <a:gd name="connsiteX4" fmla="*/ 0 w 2987049"/>
                  <a:gd name="connsiteY4" fmla="*/ 864178 h 1766368"/>
                  <a:gd name="connsiteX0" fmla="*/ 0 w 2987049"/>
                  <a:gd name="connsiteY0" fmla="*/ 864178 h 1755516"/>
                  <a:gd name="connsiteX1" fmla="*/ 1509765 w 2987049"/>
                  <a:gd name="connsiteY1" fmla="*/ 0 h 1755516"/>
                  <a:gd name="connsiteX2" fmla="*/ 2987049 w 2987049"/>
                  <a:gd name="connsiteY2" fmla="*/ 894697 h 1755516"/>
                  <a:gd name="connsiteX3" fmla="*/ 1501727 w 2987049"/>
                  <a:gd name="connsiteY3" fmla="*/ 1755516 h 1755516"/>
                  <a:gd name="connsiteX4" fmla="*/ 0 w 2987049"/>
                  <a:gd name="connsiteY4" fmla="*/ 864178 h 1755516"/>
                  <a:gd name="connsiteX0" fmla="*/ 0 w 2987049"/>
                  <a:gd name="connsiteY0" fmla="*/ 864178 h 1755516"/>
                  <a:gd name="connsiteX1" fmla="*/ 1509765 w 2987049"/>
                  <a:gd name="connsiteY1" fmla="*/ 0 h 1755516"/>
                  <a:gd name="connsiteX2" fmla="*/ 2987049 w 2987049"/>
                  <a:gd name="connsiteY2" fmla="*/ 891080 h 1755516"/>
                  <a:gd name="connsiteX3" fmla="*/ 1501727 w 2987049"/>
                  <a:gd name="connsiteY3" fmla="*/ 1755516 h 1755516"/>
                  <a:gd name="connsiteX4" fmla="*/ 0 w 2987049"/>
                  <a:gd name="connsiteY4" fmla="*/ 864178 h 17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7049" h="1755516">
                    <a:moveTo>
                      <a:pt x="0" y="864178"/>
                    </a:moveTo>
                    <a:lnTo>
                      <a:pt x="1509765" y="0"/>
                    </a:lnTo>
                    <a:lnTo>
                      <a:pt x="2987049" y="891080"/>
                    </a:lnTo>
                    <a:lnTo>
                      <a:pt x="1501727" y="1755516"/>
                    </a:lnTo>
                    <a:lnTo>
                      <a:pt x="0" y="864178"/>
                    </a:lnTo>
                    <a:close/>
                  </a:path>
                </a:pathLst>
              </a:custGeom>
              <a:solidFill>
                <a:srgbClr val="008272">
                  <a:lumMod val="50000"/>
                  <a:alpha val="60000"/>
                </a:srgbClr>
              </a:solidFill>
              <a:ln w="9525" cap="flat" cmpd="sng" algn="ctr">
                <a:noFill/>
                <a:prstDash val="solid"/>
                <a:headEnd type="none" w="med" len="med"/>
                <a:tailEnd type="none" w="med" len="med"/>
              </a:ln>
              <a:effectLst/>
              <a:scene3d>
                <a:camera prst="perspectiveRelaxedModerately"/>
                <a:lightRig rig="threePt" dir="t"/>
              </a:scene3d>
              <a:sp3d extrusionH="139700">
                <a:bevelT w="0" h="0" prst="coolSlant"/>
                <a:contourClr>
                  <a:srgbClr val="00B294"/>
                </a:contourClr>
              </a:sp3d>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defRPr/>
                </a:pPr>
                <a:endParaRPr lang="en-US" sz="359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46" name="TextBox 12"/>
            <p:cNvSpPr txBox="1"/>
            <p:nvPr/>
          </p:nvSpPr>
          <p:spPr>
            <a:xfrm>
              <a:off x="9339308" y="6401101"/>
              <a:ext cx="1411902" cy="517065"/>
            </a:xfrm>
            <a:prstGeom prst="rect">
              <a:avLst/>
            </a:prstGeom>
            <a:noFill/>
          </p:spPr>
          <p:txBody>
            <a:bodyPr wrap="square" lIns="182854" tIns="146283" rIns="182854" bIns="146283" rtlCol="0">
              <a:spAutoFit/>
            </a:bodyPr>
            <a:lstStyle/>
            <a:p>
              <a:pPr algn="ctr" defTabSz="932597">
                <a:lnSpc>
                  <a:spcPct val="90000"/>
                </a:lnSpc>
                <a:defRPr/>
              </a:pPr>
              <a:r>
                <a:rPr lang="en-US" sz="1599" kern="0" dirty="0">
                  <a:solidFill>
                    <a:srgbClr val="F8F8F8"/>
                  </a:solidFill>
                </a:rPr>
                <a:t>HDP 2.1</a:t>
              </a:r>
            </a:p>
          </p:txBody>
        </p:sp>
        <p:sp>
          <p:nvSpPr>
            <p:cNvPr id="147" name="Rectangle 8"/>
            <p:cNvSpPr/>
            <p:nvPr/>
          </p:nvSpPr>
          <p:spPr bwMode="auto">
            <a:xfrm>
              <a:off x="9635163" y="6295308"/>
              <a:ext cx="757406" cy="204256"/>
            </a:xfrm>
            <a:prstGeom prst="rect">
              <a:avLst/>
            </a:prstGeom>
            <a:solidFill>
              <a:srgbClr val="287E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a:lnSpc>
                  <a:spcPct val="90000"/>
                </a:lnSpc>
                <a:defRPr/>
              </a:pPr>
              <a:r>
                <a:rPr lang="en-US" sz="1399" kern="0" dirty="0">
                  <a:gradFill>
                    <a:gsLst>
                      <a:gs pos="0">
                        <a:srgbClr val="FFFFFF"/>
                      </a:gs>
                      <a:gs pos="100000">
                        <a:srgbClr val="FFFFFF"/>
                      </a:gs>
                    </a:gsLst>
                    <a:lin ang="5400000" scaled="0"/>
                  </a:gradFill>
                  <a:latin typeface="Segoe UI"/>
                  <a:ea typeface="Segoe UI" pitchFamily="34" charset="0"/>
                  <a:cs typeface="Segoe UI" pitchFamily="34" charset="0"/>
                </a:rPr>
                <a:t>15s</a:t>
              </a:r>
            </a:p>
          </p:txBody>
        </p:sp>
        <p:sp>
          <p:nvSpPr>
            <p:cNvPr id="148" name="TextBox 15"/>
            <p:cNvSpPr txBox="1"/>
            <p:nvPr/>
          </p:nvSpPr>
          <p:spPr>
            <a:xfrm>
              <a:off x="9635163" y="5982510"/>
              <a:ext cx="1066091" cy="310547"/>
            </a:xfrm>
            <a:prstGeom prst="rect">
              <a:avLst/>
            </a:prstGeom>
            <a:noFill/>
          </p:spPr>
          <p:txBody>
            <a:bodyPr wrap="square" lIns="0" tIns="0" rIns="0" bIns="0" rtlCol="0">
              <a:spAutoFit/>
            </a:bodyPr>
            <a:lstStyle/>
            <a:p>
              <a:pPr defTabSz="932597">
                <a:lnSpc>
                  <a:spcPct val="90000"/>
                </a:lnSpc>
                <a:defRPr/>
              </a:pPr>
              <a:r>
                <a:rPr lang="en-US" sz="1099" kern="0" dirty="0">
                  <a:solidFill>
                    <a:schemeClr val="bg1"/>
                  </a:solidFill>
                </a:rPr>
                <a:t>100x</a:t>
              </a:r>
            </a:p>
            <a:p>
              <a:pPr defTabSz="932597">
                <a:lnSpc>
                  <a:spcPct val="90000"/>
                </a:lnSpc>
                <a:defRPr/>
              </a:pPr>
              <a:r>
                <a:rPr lang="en-US" sz="1099" kern="0" dirty="0">
                  <a:solidFill>
                    <a:schemeClr val="bg1"/>
                  </a:solidFill>
                </a:rPr>
                <a:t>Speedup</a:t>
              </a:r>
            </a:p>
          </p:txBody>
        </p:sp>
      </p:grpSp>
      <p:sp>
        <p:nvSpPr>
          <p:cNvPr id="283" name="Rectangle 8"/>
          <p:cNvSpPr/>
          <p:nvPr/>
        </p:nvSpPr>
        <p:spPr bwMode="auto">
          <a:xfrm>
            <a:off x="10378514" y="6138415"/>
            <a:ext cx="764495" cy="45719"/>
          </a:xfrm>
          <a:prstGeom prst="rect">
            <a:avLst/>
          </a:prstGeom>
          <a:solidFill>
            <a:srgbClr val="287E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a:lnSpc>
                <a:spcPct val="90000"/>
              </a:lnSpc>
              <a:defRPr/>
            </a:pPr>
            <a:endParaRPr lang="en-US" sz="1399" kern="0" dirty="0">
              <a:solidFill>
                <a:schemeClr val="bg1"/>
              </a:solidFill>
              <a:latin typeface="Segoe UI"/>
              <a:ea typeface="Segoe UI" pitchFamily="34" charset="0"/>
              <a:cs typeface="Segoe UI" pitchFamily="34" charset="0"/>
            </a:endParaRPr>
          </a:p>
        </p:txBody>
      </p:sp>
      <p:sp>
        <p:nvSpPr>
          <p:cNvPr id="284" name="TextBox 12"/>
          <p:cNvSpPr txBox="1"/>
          <p:nvPr/>
        </p:nvSpPr>
        <p:spPr>
          <a:xfrm>
            <a:off x="10089897" y="6086587"/>
            <a:ext cx="1411702" cy="516992"/>
          </a:xfrm>
          <a:prstGeom prst="rect">
            <a:avLst/>
          </a:prstGeom>
          <a:noFill/>
        </p:spPr>
        <p:txBody>
          <a:bodyPr wrap="square" lIns="182854" tIns="146283" rIns="182854" bIns="146283" rtlCol="0">
            <a:spAutoFit/>
          </a:bodyPr>
          <a:lstStyle/>
          <a:p>
            <a:pPr algn="ctr" defTabSz="932597">
              <a:lnSpc>
                <a:spcPct val="90000"/>
              </a:lnSpc>
              <a:defRPr/>
            </a:pPr>
            <a:r>
              <a:rPr lang="en-US" sz="1599" kern="0" dirty="0">
                <a:solidFill>
                  <a:schemeClr val="bg1"/>
                </a:solidFill>
              </a:rPr>
              <a:t>Hive LLAP</a:t>
            </a:r>
          </a:p>
        </p:txBody>
      </p:sp>
      <p:sp>
        <p:nvSpPr>
          <p:cNvPr id="4" name="TextBox 3"/>
          <p:cNvSpPr txBox="1"/>
          <p:nvPr/>
        </p:nvSpPr>
        <p:spPr>
          <a:xfrm>
            <a:off x="10427697" y="5634807"/>
            <a:ext cx="674031" cy="1015406"/>
          </a:xfrm>
          <a:prstGeom prst="rect">
            <a:avLst/>
          </a:prstGeom>
          <a:noFill/>
        </p:spPr>
        <p:txBody>
          <a:bodyPr wrap="square" lIns="182880" tIns="146304" rIns="182880" bIns="146304" rtlCol="0">
            <a:spAutoFit/>
          </a:bodyPr>
          <a:lstStyle/>
          <a:p>
            <a:pPr lvl="0" algn="ctr" defTabSz="932293">
              <a:lnSpc>
                <a:spcPct val="90000"/>
              </a:lnSpc>
              <a:defRPr/>
            </a:pPr>
            <a:endParaRPr lang="en-US" sz="1399" kern="0" dirty="0">
              <a:solidFill>
                <a:schemeClr val="bg1"/>
              </a:solidFill>
              <a:ea typeface="Segoe UI" pitchFamily="34" charset="0"/>
              <a:cs typeface="Segoe UI" pitchFamily="34" charset="0"/>
            </a:endParaRPr>
          </a:p>
          <a:p>
            <a:pPr lvl="0" algn="ctr" defTabSz="932293">
              <a:lnSpc>
                <a:spcPct val="90000"/>
              </a:lnSpc>
              <a:defRPr/>
            </a:pPr>
            <a:r>
              <a:rPr lang="en-US" sz="1399" kern="0" dirty="0">
                <a:solidFill>
                  <a:schemeClr val="bg1"/>
                </a:solidFill>
                <a:ea typeface="Segoe UI" pitchFamily="34" charset="0"/>
                <a:cs typeface="Segoe UI" pitchFamily="34" charset="0"/>
              </a:rPr>
              <a:t>0.7s</a:t>
            </a:r>
          </a:p>
          <a:p>
            <a:pPr>
              <a:lnSpc>
                <a:spcPct val="90000"/>
              </a:lnSpc>
              <a:spcAft>
                <a:spcPts val="600"/>
              </a:spcAft>
            </a:pPr>
            <a:endParaRPr lang="en-US" sz="2400" dirty="0">
              <a:solidFill>
                <a:schemeClr val="bg1"/>
              </a:solidFill>
            </a:endParaRPr>
          </a:p>
        </p:txBody>
      </p:sp>
    </p:spTree>
    <p:extLst>
      <p:ext uri="{BB962C8B-B14F-4D97-AF65-F5344CB8AC3E}">
        <p14:creationId xmlns:p14="http://schemas.microsoft.com/office/powerpoint/2010/main" val="1263934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1000"/>
                                        <p:tgtEl>
                                          <p:spTgt spid="144"/>
                                        </p:tgtEl>
                                      </p:cBhvr>
                                    </p:animEffect>
                                    <p:anim calcmode="lin" valueType="num">
                                      <p:cBhvr>
                                        <p:cTn id="8" dur="1000" fill="hold"/>
                                        <p:tgtEl>
                                          <p:spTgt spid="144"/>
                                        </p:tgtEl>
                                        <p:attrNameLst>
                                          <p:attrName>ppt_x</p:attrName>
                                        </p:attrNameLst>
                                      </p:cBhvr>
                                      <p:tavLst>
                                        <p:tav tm="0">
                                          <p:val>
                                            <p:strVal val="#ppt_x"/>
                                          </p:val>
                                        </p:tav>
                                        <p:tav tm="100000">
                                          <p:val>
                                            <p:strVal val="#ppt_x"/>
                                          </p:val>
                                        </p:tav>
                                      </p:tavLst>
                                    </p:anim>
                                    <p:anim calcmode="lin" valueType="num">
                                      <p:cBhvr>
                                        <p:cTn id="9" dur="1000" fill="hold"/>
                                        <p:tgtEl>
                                          <p:spTgt spid="1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217193" y="369116"/>
            <a:ext cx="10971244" cy="1024684"/>
          </a:xfrm>
        </p:spPr>
        <p:txBody>
          <a:bodyPr/>
          <a:lstStyle/>
          <a:p>
            <a:r>
              <a:rPr lang="en-US" dirty="0">
                <a:solidFill>
                  <a:schemeClr val="tx1"/>
                </a:solidFill>
              </a:rPr>
              <a:t>HDInsight supports HBase</a:t>
            </a:r>
          </a:p>
        </p:txBody>
      </p:sp>
      <p:grpSp>
        <p:nvGrpSpPr>
          <p:cNvPr id="283" name="Group 282"/>
          <p:cNvGrpSpPr/>
          <p:nvPr/>
        </p:nvGrpSpPr>
        <p:grpSpPr>
          <a:xfrm>
            <a:off x="-43472" y="3135282"/>
            <a:ext cx="12286472" cy="3253240"/>
            <a:chOff x="-44361" y="3792000"/>
            <a:chExt cx="12288215" cy="3253702"/>
          </a:xfrm>
        </p:grpSpPr>
        <p:grpSp>
          <p:nvGrpSpPr>
            <p:cNvPr id="284" name="Group 334"/>
            <p:cNvGrpSpPr/>
            <p:nvPr/>
          </p:nvGrpSpPr>
          <p:grpSpPr>
            <a:xfrm>
              <a:off x="4873485" y="4390797"/>
              <a:ext cx="465114" cy="711041"/>
              <a:chOff x="11312677" y="4385379"/>
              <a:chExt cx="420734" cy="643192"/>
            </a:xfrm>
          </p:grpSpPr>
          <p:sp>
            <p:nvSpPr>
              <p:cNvPr id="437" name="Rectangle 48"/>
              <p:cNvSpPr>
                <a:spLocks noChangeArrowheads="1"/>
              </p:cNvSpPr>
              <p:nvPr/>
            </p:nvSpPr>
            <p:spPr bwMode="auto">
              <a:xfrm>
                <a:off x="11312677" y="4385379"/>
                <a:ext cx="420734" cy="64319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438"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439"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440"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441"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442"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443" name="Oval 54"/>
              <p:cNvSpPr>
                <a:spLocks noChangeArrowheads="1"/>
              </p:cNvSpPr>
              <p:nvPr/>
            </p:nvSpPr>
            <p:spPr bwMode="auto">
              <a:xfrm>
                <a:off x="11625810" y="4466383"/>
                <a:ext cx="32643" cy="326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444" name="Oval 55"/>
              <p:cNvSpPr>
                <a:spLocks noChangeArrowheads="1"/>
              </p:cNvSpPr>
              <p:nvPr/>
            </p:nvSpPr>
            <p:spPr bwMode="auto">
              <a:xfrm>
                <a:off x="11625810" y="4571566"/>
                <a:ext cx="32643" cy="326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445" name="Oval 56"/>
              <p:cNvSpPr>
                <a:spLocks noChangeArrowheads="1"/>
              </p:cNvSpPr>
              <p:nvPr/>
            </p:nvSpPr>
            <p:spPr bwMode="auto">
              <a:xfrm>
                <a:off x="11625810" y="4671914"/>
                <a:ext cx="32643" cy="326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446" name="Oval 57"/>
              <p:cNvSpPr>
                <a:spLocks noChangeArrowheads="1"/>
              </p:cNvSpPr>
              <p:nvPr/>
            </p:nvSpPr>
            <p:spPr bwMode="auto">
              <a:xfrm>
                <a:off x="11625810" y="4777097"/>
                <a:ext cx="32643" cy="326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447" name="Oval 58"/>
              <p:cNvSpPr>
                <a:spLocks noChangeArrowheads="1"/>
              </p:cNvSpPr>
              <p:nvPr/>
            </p:nvSpPr>
            <p:spPr bwMode="auto">
              <a:xfrm>
                <a:off x="11625810" y="4881072"/>
                <a:ext cx="32643" cy="326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grpSp>
        <p:sp>
          <p:nvSpPr>
            <p:cNvPr id="285" name="Freeform 29"/>
            <p:cNvSpPr>
              <a:spLocks/>
            </p:cNvSpPr>
            <p:nvPr/>
          </p:nvSpPr>
          <p:spPr bwMode="auto">
            <a:xfrm>
              <a:off x="2384720" y="4708747"/>
              <a:ext cx="6675240" cy="2296788"/>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29" tIns="44815" rIns="89629" bIns="44815" numCol="1" anchor="t" anchorCtr="0" compatLnSpc="1">
              <a:prstTxWarp prst="textNoShape">
                <a:avLst/>
              </a:prstTxWarp>
            </a:bodyPr>
            <a:lstStyle/>
            <a:p>
              <a:pPr defTabSz="913773"/>
              <a:endParaRPr lang="en-US" dirty="0">
                <a:solidFill>
                  <a:srgbClr val="000000"/>
                </a:solidFill>
              </a:endParaRPr>
            </a:p>
          </p:txBody>
        </p:sp>
        <p:sp>
          <p:nvSpPr>
            <p:cNvPr id="286" name="Freeform 29"/>
            <p:cNvSpPr>
              <a:spLocks/>
            </p:cNvSpPr>
            <p:nvPr/>
          </p:nvSpPr>
          <p:spPr bwMode="auto">
            <a:xfrm>
              <a:off x="6796972" y="5045804"/>
              <a:ext cx="5446882" cy="1970177"/>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9BD200"/>
            </a:solidFill>
            <a:ln>
              <a:noFill/>
            </a:ln>
            <a:extLst/>
          </p:spPr>
          <p:txBody>
            <a:bodyPr vert="horz" wrap="square" lIns="89629" tIns="44815" rIns="89629" bIns="44815" numCol="1" anchor="t" anchorCtr="0" compatLnSpc="1">
              <a:prstTxWarp prst="textNoShape">
                <a:avLst/>
              </a:prstTxWarp>
            </a:bodyPr>
            <a:lstStyle/>
            <a:p>
              <a:pPr defTabSz="913773"/>
              <a:endParaRPr lang="en-US" dirty="0">
                <a:solidFill>
                  <a:srgbClr val="000000"/>
                </a:solidFill>
              </a:endParaRPr>
            </a:p>
          </p:txBody>
        </p:sp>
        <p:sp>
          <p:nvSpPr>
            <p:cNvPr id="287" name="Freeform 29"/>
            <p:cNvSpPr>
              <a:spLocks/>
            </p:cNvSpPr>
            <p:nvPr/>
          </p:nvSpPr>
          <p:spPr bwMode="auto">
            <a:xfrm>
              <a:off x="1835460" y="6290490"/>
              <a:ext cx="4201248" cy="75521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29" tIns="44815" rIns="89629" bIns="44815" numCol="1" anchor="t" anchorCtr="0" compatLnSpc="1">
              <a:prstTxWarp prst="textNoShape">
                <a:avLst/>
              </a:prstTxWarp>
            </a:bodyPr>
            <a:lstStyle/>
            <a:p>
              <a:pPr defTabSz="913773"/>
              <a:endParaRPr lang="en-US" dirty="0">
                <a:solidFill>
                  <a:srgbClr val="000000"/>
                </a:solidFill>
              </a:endParaRPr>
            </a:p>
          </p:txBody>
        </p:sp>
        <p:sp>
          <p:nvSpPr>
            <p:cNvPr id="288" name="Freeform 29"/>
            <p:cNvSpPr>
              <a:spLocks/>
            </p:cNvSpPr>
            <p:nvPr/>
          </p:nvSpPr>
          <p:spPr bwMode="auto">
            <a:xfrm>
              <a:off x="-44361" y="6248821"/>
              <a:ext cx="5559119" cy="75521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9BD200"/>
            </a:solidFill>
            <a:ln>
              <a:noFill/>
            </a:ln>
            <a:extLst/>
          </p:spPr>
          <p:txBody>
            <a:bodyPr vert="horz" wrap="square" lIns="89629" tIns="44815" rIns="89629" bIns="44815" numCol="1" anchor="t" anchorCtr="0" compatLnSpc="1">
              <a:prstTxWarp prst="textNoShape">
                <a:avLst/>
              </a:prstTxWarp>
            </a:bodyPr>
            <a:lstStyle/>
            <a:p>
              <a:pPr defTabSz="913773"/>
              <a:endParaRPr lang="en-US" dirty="0">
                <a:solidFill>
                  <a:srgbClr val="000000"/>
                </a:solidFill>
              </a:endParaRPr>
            </a:p>
          </p:txBody>
        </p:sp>
        <p:grpSp>
          <p:nvGrpSpPr>
            <p:cNvPr id="289" name="Group 334"/>
            <p:cNvGrpSpPr/>
            <p:nvPr/>
          </p:nvGrpSpPr>
          <p:grpSpPr>
            <a:xfrm>
              <a:off x="5971322" y="4325929"/>
              <a:ext cx="496839" cy="759540"/>
              <a:chOff x="11312677" y="4385379"/>
              <a:chExt cx="420734" cy="643192"/>
            </a:xfrm>
          </p:grpSpPr>
          <p:sp>
            <p:nvSpPr>
              <p:cNvPr id="426" name="Rectangle 48"/>
              <p:cNvSpPr>
                <a:spLocks noChangeArrowheads="1"/>
              </p:cNvSpPr>
              <p:nvPr/>
            </p:nvSpPr>
            <p:spPr bwMode="auto">
              <a:xfrm>
                <a:off x="11312677" y="4385379"/>
                <a:ext cx="420734" cy="64319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427"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428"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429"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430"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431"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432" name="Oval 54"/>
              <p:cNvSpPr>
                <a:spLocks noChangeArrowheads="1"/>
              </p:cNvSpPr>
              <p:nvPr/>
            </p:nvSpPr>
            <p:spPr bwMode="auto">
              <a:xfrm>
                <a:off x="11625810" y="4466383"/>
                <a:ext cx="32643" cy="326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433" name="Oval 55"/>
              <p:cNvSpPr>
                <a:spLocks noChangeArrowheads="1"/>
              </p:cNvSpPr>
              <p:nvPr/>
            </p:nvSpPr>
            <p:spPr bwMode="auto">
              <a:xfrm>
                <a:off x="11625810" y="4571566"/>
                <a:ext cx="32643" cy="326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434" name="Oval 56"/>
              <p:cNvSpPr>
                <a:spLocks noChangeArrowheads="1"/>
              </p:cNvSpPr>
              <p:nvPr/>
            </p:nvSpPr>
            <p:spPr bwMode="auto">
              <a:xfrm>
                <a:off x="11625810" y="4671914"/>
                <a:ext cx="32643" cy="326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435" name="Oval 57"/>
              <p:cNvSpPr>
                <a:spLocks noChangeArrowheads="1"/>
              </p:cNvSpPr>
              <p:nvPr/>
            </p:nvSpPr>
            <p:spPr bwMode="auto">
              <a:xfrm>
                <a:off x="11625810" y="4777097"/>
                <a:ext cx="32643" cy="326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436" name="Oval 58"/>
              <p:cNvSpPr>
                <a:spLocks noChangeArrowheads="1"/>
              </p:cNvSpPr>
              <p:nvPr/>
            </p:nvSpPr>
            <p:spPr bwMode="auto">
              <a:xfrm>
                <a:off x="11625810" y="4881072"/>
                <a:ext cx="32643" cy="326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grpSp>
        <p:grpSp>
          <p:nvGrpSpPr>
            <p:cNvPr id="290" name="Group 332"/>
            <p:cNvGrpSpPr/>
            <p:nvPr/>
          </p:nvGrpSpPr>
          <p:grpSpPr>
            <a:xfrm>
              <a:off x="2842681" y="5918480"/>
              <a:ext cx="715124" cy="1093238"/>
              <a:chOff x="11312677" y="4385379"/>
              <a:chExt cx="420734" cy="643192"/>
            </a:xfrm>
          </p:grpSpPr>
          <p:sp>
            <p:nvSpPr>
              <p:cNvPr id="415"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416"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417"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418"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419"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420"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421"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422"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423"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424"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425"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grpSp>
        <p:grpSp>
          <p:nvGrpSpPr>
            <p:cNvPr id="291" name="Group 290"/>
            <p:cNvGrpSpPr/>
            <p:nvPr/>
          </p:nvGrpSpPr>
          <p:grpSpPr>
            <a:xfrm>
              <a:off x="4382852" y="4878493"/>
              <a:ext cx="161865" cy="313735"/>
              <a:chOff x="8018355" y="6002801"/>
              <a:chExt cx="145517" cy="282046"/>
            </a:xfrm>
          </p:grpSpPr>
          <p:sp>
            <p:nvSpPr>
              <p:cNvPr id="412" name="Freeform 14"/>
              <p:cNvSpPr>
                <a:spLocks/>
              </p:cNvSpPr>
              <p:nvPr/>
            </p:nvSpPr>
            <p:spPr bwMode="auto">
              <a:xfrm>
                <a:off x="8076990" y="6174854"/>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3773"/>
                <a:endParaRPr lang="en-US" dirty="0">
                  <a:solidFill>
                    <a:srgbClr val="000000"/>
                  </a:solidFill>
                </a:endParaRPr>
              </a:p>
            </p:txBody>
          </p:sp>
          <p:sp>
            <p:nvSpPr>
              <p:cNvPr id="413" name="Freeform 15"/>
              <p:cNvSpPr>
                <a:spLocks/>
              </p:cNvSpPr>
              <p:nvPr/>
            </p:nvSpPr>
            <p:spPr bwMode="auto">
              <a:xfrm>
                <a:off x="8018355" y="6078127"/>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3773"/>
                <a:endParaRPr lang="en-US" dirty="0">
                  <a:solidFill>
                    <a:srgbClr val="000000"/>
                  </a:solidFill>
                </a:endParaRPr>
              </a:p>
            </p:txBody>
          </p:sp>
          <p:sp>
            <p:nvSpPr>
              <p:cNvPr id="414" name="Freeform 16"/>
              <p:cNvSpPr>
                <a:spLocks/>
              </p:cNvSpPr>
              <p:nvPr/>
            </p:nvSpPr>
            <p:spPr bwMode="auto">
              <a:xfrm>
                <a:off x="8037615" y="6002801"/>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3773"/>
                <a:endParaRPr lang="en-US" dirty="0">
                  <a:solidFill>
                    <a:srgbClr val="000000"/>
                  </a:solidFill>
                </a:endParaRPr>
              </a:p>
            </p:txBody>
          </p:sp>
        </p:grpSp>
        <p:grpSp>
          <p:nvGrpSpPr>
            <p:cNvPr id="292" name="Group 291"/>
            <p:cNvGrpSpPr/>
            <p:nvPr/>
          </p:nvGrpSpPr>
          <p:grpSpPr>
            <a:xfrm>
              <a:off x="5416056" y="6418024"/>
              <a:ext cx="161865" cy="313735"/>
              <a:chOff x="8018355" y="6002801"/>
              <a:chExt cx="145517" cy="282046"/>
            </a:xfrm>
          </p:grpSpPr>
          <p:sp>
            <p:nvSpPr>
              <p:cNvPr id="409" name="Freeform 14"/>
              <p:cNvSpPr>
                <a:spLocks/>
              </p:cNvSpPr>
              <p:nvPr/>
            </p:nvSpPr>
            <p:spPr bwMode="auto">
              <a:xfrm>
                <a:off x="8076990" y="6174854"/>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3773"/>
                <a:endParaRPr lang="en-US" dirty="0">
                  <a:solidFill>
                    <a:srgbClr val="000000"/>
                  </a:solidFill>
                </a:endParaRPr>
              </a:p>
            </p:txBody>
          </p:sp>
          <p:sp>
            <p:nvSpPr>
              <p:cNvPr id="410" name="Freeform 15"/>
              <p:cNvSpPr>
                <a:spLocks/>
              </p:cNvSpPr>
              <p:nvPr/>
            </p:nvSpPr>
            <p:spPr bwMode="auto">
              <a:xfrm>
                <a:off x="8018355" y="6078127"/>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3773"/>
                <a:endParaRPr lang="en-US" dirty="0">
                  <a:solidFill>
                    <a:srgbClr val="000000"/>
                  </a:solidFill>
                </a:endParaRPr>
              </a:p>
            </p:txBody>
          </p:sp>
          <p:sp>
            <p:nvSpPr>
              <p:cNvPr id="411" name="Freeform 16"/>
              <p:cNvSpPr>
                <a:spLocks/>
              </p:cNvSpPr>
              <p:nvPr/>
            </p:nvSpPr>
            <p:spPr bwMode="auto">
              <a:xfrm>
                <a:off x="8037615" y="6002801"/>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3773"/>
                <a:endParaRPr lang="en-US" dirty="0">
                  <a:solidFill>
                    <a:srgbClr val="000000"/>
                  </a:solidFill>
                </a:endParaRPr>
              </a:p>
            </p:txBody>
          </p:sp>
        </p:grpSp>
        <p:grpSp>
          <p:nvGrpSpPr>
            <p:cNvPr id="293" name="Group 292"/>
            <p:cNvGrpSpPr/>
            <p:nvPr/>
          </p:nvGrpSpPr>
          <p:grpSpPr>
            <a:xfrm>
              <a:off x="2530903" y="6028215"/>
              <a:ext cx="161865" cy="313735"/>
              <a:chOff x="6089354" y="5313902"/>
              <a:chExt cx="161865" cy="313735"/>
            </a:xfrm>
          </p:grpSpPr>
          <p:sp>
            <p:nvSpPr>
              <p:cNvPr id="406" name="Freeform 14"/>
              <p:cNvSpPr>
                <a:spLocks/>
              </p:cNvSpPr>
              <p:nvPr/>
            </p:nvSpPr>
            <p:spPr bwMode="auto">
              <a:xfrm>
                <a:off x="6154576" y="5505286"/>
                <a:ext cx="33325" cy="122351"/>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3773"/>
                <a:endParaRPr lang="en-US" dirty="0">
                  <a:solidFill>
                    <a:srgbClr val="000000"/>
                  </a:solidFill>
                </a:endParaRPr>
              </a:p>
            </p:txBody>
          </p:sp>
          <p:sp>
            <p:nvSpPr>
              <p:cNvPr id="407" name="Freeform 15"/>
              <p:cNvSpPr>
                <a:spLocks/>
              </p:cNvSpPr>
              <p:nvPr/>
            </p:nvSpPr>
            <p:spPr bwMode="auto">
              <a:xfrm>
                <a:off x="6089354" y="5397691"/>
                <a:ext cx="161865" cy="162819"/>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9BD200"/>
              </a:solidFill>
              <a:ln>
                <a:noFill/>
              </a:ln>
              <a:extLst/>
            </p:spPr>
            <p:txBody>
              <a:bodyPr vert="horz" wrap="square" lIns="89629" tIns="44815" rIns="89629" bIns="44815" numCol="1" anchor="t" anchorCtr="0" compatLnSpc="1">
                <a:prstTxWarp prst="textNoShape">
                  <a:avLst/>
                </a:prstTxWarp>
              </a:bodyPr>
              <a:lstStyle/>
              <a:p>
                <a:pPr defTabSz="913773"/>
                <a:endParaRPr lang="en-US" dirty="0">
                  <a:solidFill>
                    <a:srgbClr val="000000"/>
                  </a:solidFill>
                </a:endParaRPr>
              </a:p>
            </p:txBody>
          </p:sp>
          <p:sp>
            <p:nvSpPr>
              <p:cNvPr id="408" name="Freeform 16"/>
              <p:cNvSpPr>
                <a:spLocks/>
              </p:cNvSpPr>
              <p:nvPr/>
            </p:nvSpPr>
            <p:spPr bwMode="auto">
              <a:xfrm>
                <a:off x="6110778" y="5313902"/>
                <a:ext cx="118543" cy="119019"/>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9BD200"/>
              </a:solidFill>
              <a:ln>
                <a:noFill/>
              </a:ln>
              <a:extLst/>
            </p:spPr>
            <p:txBody>
              <a:bodyPr vert="horz" wrap="square" lIns="89629" tIns="44815" rIns="89629" bIns="44815" numCol="1" anchor="t" anchorCtr="0" compatLnSpc="1">
                <a:prstTxWarp prst="textNoShape">
                  <a:avLst/>
                </a:prstTxWarp>
              </a:bodyPr>
              <a:lstStyle/>
              <a:p>
                <a:pPr defTabSz="913773"/>
                <a:endParaRPr lang="en-US" dirty="0">
                  <a:solidFill>
                    <a:srgbClr val="000000"/>
                  </a:solidFill>
                </a:endParaRPr>
              </a:p>
            </p:txBody>
          </p:sp>
        </p:grpSp>
        <p:grpSp>
          <p:nvGrpSpPr>
            <p:cNvPr id="294" name="Group 293"/>
            <p:cNvGrpSpPr/>
            <p:nvPr/>
          </p:nvGrpSpPr>
          <p:grpSpPr>
            <a:xfrm>
              <a:off x="6827154" y="4888396"/>
              <a:ext cx="161865" cy="313735"/>
              <a:chOff x="8018355" y="6002801"/>
              <a:chExt cx="145517" cy="282046"/>
            </a:xfrm>
          </p:grpSpPr>
          <p:sp>
            <p:nvSpPr>
              <p:cNvPr id="403" name="Freeform 14"/>
              <p:cNvSpPr>
                <a:spLocks/>
              </p:cNvSpPr>
              <p:nvPr/>
            </p:nvSpPr>
            <p:spPr bwMode="auto">
              <a:xfrm>
                <a:off x="8076990" y="6174854"/>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3773"/>
                <a:endParaRPr lang="en-US" dirty="0">
                  <a:solidFill>
                    <a:srgbClr val="000000"/>
                  </a:solidFill>
                </a:endParaRPr>
              </a:p>
            </p:txBody>
          </p:sp>
          <p:sp>
            <p:nvSpPr>
              <p:cNvPr id="404" name="Freeform 15"/>
              <p:cNvSpPr>
                <a:spLocks/>
              </p:cNvSpPr>
              <p:nvPr/>
            </p:nvSpPr>
            <p:spPr bwMode="auto">
              <a:xfrm>
                <a:off x="8018355" y="6078127"/>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3773"/>
                <a:endParaRPr lang="en-US" dirty="0">
                  <a:solidFill>
                    <a:srgbClr val="000000"/>
                  </a:solidFill>
                </a:endParaRPr>
              </a:p>
            </p:txBody>
          </p:sp>
          <p:sp>
            <p:nvSpPr>
              <p:cNvPr id="405" name="Freeform 16"/>
              <p:cNvSpPr>
                <a:spLocks/>
              </p:cNvSpPr>
              <p:nvPr/>
            </p:nvSpPr>
            <p:spPr bwMode="auto">
              <a:xfrm>
                <a:off x="8037615" y="6002801"/>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3773"/>
                <a:endParaRPr lang="en-US" dirty="0">
                  <a:solidFill>
                    <a:srgbClr val="000000"/>
                  </a:solidFill>
                </a:endParaRPr>
              </a:p>
            </p:txBody>
          </p:sp>
        </p:grpSp>
        <p:grpSp>
          <p:nvGrpSpPr>
            <p:cNvPr id="295" name="Group 294"/>
            <p:cNvGrpSpPr/>
            <p:nvPr/>
          </p:nvGrpSpPr>
          <p:grpSpPr>
            <a:xfrm>
              <a:off x="11077418" y="6463686"/>
              <a:ext cx="161865" cy="313735"/>
              <a:chOff x="8018355" y="6002801"/>
              <a:chExt cx="145517" cy="282046"/>
            </a:xfrm>
          </p:grpSpPr>
          <p:sp>
            <p:nvSpPr>
              <p:cNvPr id="400" name="Freeform 14"/>
              <p:cNvSpPr>
                <a:spLocks/>
              </p:cNvSpPr>
              <p:nvPr/>
            </p:nvSpPr>
            <p:spPr bwMode="auto">
              <a:xfrm>
                <a:off x="8076990" y="6174854"/>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3773"/>
                <a:endParaRPr lang="en-US" dirty="0">
                  <a:solidFill>
                    <a:srgbClr val="000000"/>
                  </a:solidFill>
                </a:endParaRPr>
              </a:p>
            </p:txBody>
          </p:sp>
          <p:sp>
            <p:nvSpPr>
              <p:cNvPr id="401" name="Freeform 15"/>
              <p:cNvSpPr>
                <a:spLocks/>
              </p:cNvSpPr>
              <p:nvPr/>
            </p:nvSpPr>
            <p:spPr bwMode="auto">
              <a:xfrm>
                <a:off x="8018355" y="6078127"/>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3773"/>
                <a:endParaRPr lang="en-US" dirty="0">
                  <a:solidFill>
                    <a:srgbClr val="000000"/>
                  </a:solidFill>
                </a:endParaRPr>
              </a:p>
            </p:txBody>
          </p:sp>
          <p:sp>
            <p:nvSpPr>
              <p:cNvPr id="402" name="Freeform 16"/>
              <p:cNvSpPr>
                <a:spLocks/>
              </p:cNvSpPr>
              <p:nvPr/>
            </p:nvSpPr>
            <p:spPr bwMode="auto">
              <a:xfrm>
                <a:off x="8037615" y="6002801"/>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3773"/>
                <a:endParaRPr lang="en-US" dirty="0">
                  <a:solidFill>
                    <a:srgbClr val="000000"/>
                  </a:solidFill>
                </a:endParaRPr>
              </a:p>
            </p:txBody>
          </p:sp>
        </p:grpSp>
        <p:sp>
          <p:nvSpPr>
            <p:cNvPr id="296" name="Rounded Rectangle 295"/>
            <p:cNvSpPr/>
            <p:nvPr/>
          </p:nvSpPr>
          <p:spPr>
            <a:xfrm>
              <a:off x="3623041" y="6276078"/>
              <a:ext cx="1005840" cy="327808"/>
            </a:xfrm>
            <a:prstGeom prst="roundRect">
              <a:avLst/>
            </a:prstGeom>
            <a:solidFill>
              <a:schemeClr val="accent4"/>
            </a:solidFill>
            <a:ln w="12700">
              <a:noFill/>
            </a:ln>
          </p:spPr>
          <p:style>
            <a:lnRef idx="3">
              <a:schemeClr val="lt1"/>
            </a:lnRef>
            <a:fillRef idx="1">
              <a:schemeClr val="accent5"/>
            </a:fillRef>
            <a:effectRef idx="1">
              <a:schemeClr val="accent5"/>
            </a:effectRef>
            <a:fontRef idx="minor">
              <a:schemeClr val="lt1"/>
            </a:fontRef>
          </p:style>
          <p:txBody>
            <a:bodyPr lIns="35995" tIns="35995" rIns="35995" bIns="35995" rtlCol="0" anchor="ctr"/>
            <a:lstStyle/>
            <a:p>
              <a:pPr algn="ctr"/>
              <a:r>
                <a:rPr lang="en-US" sz="1049" dirty="0">
                  <a:solidFill>
                    <a:srgbClr val="FFFFFF"/>
                  </a:solidFill>
                  <a:latin typeface="Arial" pitchFamily="34" charset="0"/>
                  <a:cs typeface="Arial" pitchFamily="34" charset="0"/>
                </a:rPr>
                <a:t>Data node</a:t>
              </a:r>
              <a:endParaRPr lang="en-US" sz="1099" dirty="0">
                <a:solidFill>
                  <a:srgbClr val="FFFFFF"/>
                </a:solidFill>
                <a:latin typeface="Arial" pitchFamily="34" charset="0"/>
                <a:cs typeface="Arial" pitchFamily="34" charset="0"/>
              </a:endParaRPr>
            </a:p>
          </p:txBody>
        </p:sp>
        <p:sp>
          <p:nvSpPr>
            <p:cNvPr id="297" name="Rounded Rectangle 296"/>
            <p:cNvSpPr/>
            <p:nvPr/>
          </p:nvSpPr>
          <p:spPr>
            <a:xfrm>
              <a:off x="5902247" y="6276078"/>
              <a:ext cx="1005840" cy="327808"/>
            </a:xfrm>
            <a:prstGeom prst="roundRect">
              <a:avLst/>
            </a:prstGeom>
            <a:solidFill>
              <a:schemeClr val="accent4"/>
            </a:solidFill>
            <a:ln w="12700">
              <a:noFill/>
            </a:ln>
          </p:spPr>
          <p:style>
            <a:lnRef idx="3">
              <a:schemeClr val="lt1"/>
            </a:lnRef>
            <a:fillRef idx="1">
              <a:schemeClr val="accent5"/>
            </a:fillRef>
            <a:effectRef idx="1">
              <a:schemeClr val="accent5"/>
            </a:effectRef>
            <a:fontRef idx="minor">
              <a:schemeClr val="lt1"/>
            </a:fontRef>
          </p:style>
          <p:txBody>
            <a:bodyPr lIns="35995" tIns="35995" rIns="35995" bIns="35995" rtlCol="0" anchor="ctr"/>
            <a:lstStyle/>
            <a:p>
              <a:pPr algn="ctr"/>
              <a:r>
                <a:rPr lang="en-US" sz="1049" dirty="0">
                  <a:solidFill>
                    <a:srgbClr val="FFFFFF"/>
                  </a:solidFill>
                  <a:latin typeface="Arial" pitchFamily="34" charset="0"/>
                  <a:cs typeface="Arial" pitchFamily="34" charset="0"/>
                </a:rPr>
                <a:t>Data node</a:t>
              </a:r>
              <a:endParaRPr lang="en-US" sz="1099" dirty="0">
                <a:solidFill>
                  <a:srgbClr val="FFFFFF"/>
                </a:solidFill>
                <a:latin typeface="Arial" pitchFamily="34" charset="0"/>
                <a:cs typeface="Arial" pitchFamily="34" charset="0"/>
              </a:endParaRPr>
            </a:p>
          </p:txBody>
        </p:sp>
        <p:sp>
          <p:nvSpPr>
            <p:cNvPr id="298" name="Rounded Rectangle 297"/>
            <p:cNvSpPr/>
            <p:nvPr/>
          </p:nvSpPr>
          <p:spPr>
            <a:xfrm>
              <a:off x="8058347" y="6276078"/>
              <a:ext cx="1005840" cy="327808"/>
            </a:xfrm>
            <a:prstGeom prst="roundRect">
              <a:avLst/>
            </a:prstGeom>
            <a:solidFill>
              <a:schemeClr val="accent4"/>
            </a:solidFill>
            <a:ln w="12700">
              <a:noFill/>
            </a:ln>
          </p:spPr>
          <p:style>
            <a:lnRef idx="3">
              <a:schemeClr val="lt1"/>
            </a:lnRef>
            <a:fillRef idx="1">
              <a:schemeClr val="accent5"/>
            </a:fillRef>
            <a:effectRef idx="1">
              <a:schemeClr val="accent5"/>
            </a:effectRef>
            <a:fontRef idx="minor">
              <a:schemeClr val="lt1"/>
            </a:fontRef>
          </p:style>
          <p:txBody>
            <a:bodyPr lIns="35995" tIns="35995" rIns="35995" bIns="35995" rtlCol="0" anchor="ctr"/>
            <a:lstStyle/>
            <a:p>
              <a:pPr algn="ctr"/>
              <a:r>
                <a:rPr lang="en-US" sz="1049" dirty="0">
                  <a:solidFill>
                    <a:srgbClr val="FFFFFF"/>
                  </a:solidFill>
                  <a:latin typeface="Arial" pitchFamily="34" charset="0"/>
                  <a:cs typeface="Arial" pitchFamily="34" charset="0"/>
                </a:rPr>
                <a:t>Data node</a:t>
              </a:r>
              <a:endParaRPr lang="en-US" sz="1099" dirty="0">
                <a:solidFill>
                  <a:srgbClr val="FFFFFF"/>
                </a:solidFill>
                <a:latin typeface="Arial" pitchFamily="34" charset="0"/>
                <a:cs typeface="Arial" pitchFamily="34" charset="0"/>
              </a:endParaRPr>
            </a:p>
          </p:txBody>
        </p:sp>
        <p:sp>
          <p:nvSpPr>
            <p:cNvPr id="299" name="Rounded Rectangle 298"/>
            <p:cNvSpPr/>
            <p:nvPr/>
          </p:nvSpPr>
          <p:spPr>
            <a:xfrm>
              <a:off x="10318863" y="6276078"/>
              <a:ext cx="1005840" cy="327808"/>
            </a:xfrm>
            <a:prstGeom prst="roundRect">
              <a:avLst/>
            </a:prstGeom>
            <a:solidFill>
              <a:schemeClr val="accent4"/>
            </a:solidFill>
            <a:ln w="12700">
              <a:noFill/>
            </a:ln>
          </p:spPr>
          <p:style>
            <a:lnRef idx="3">
              <a:schemeClr val="lt1"/>
            </a:lnRef>
            <a:fillRef idx="1">
              <a:schemeClr val="accent5"/>
            </a:fillRef>
            <a:effectRef idx="1">
              <a:schemeClr val="accent5"/>
            </a:effectRef>
            <a:fontRef idx="minor">
              <a:schemeClr val="lt1"/>
            </a:fontRef>
          </p:style>
          <p:txBody>
            <a:bodyPr lIns="35995" tIns="35995" rIns="35995" bIns="35995" rtlCol="0" anchor="ctr"/>
            <a:lstStyle/>
            <a:p>
              <a:pPr algn="ctr"/>
              <a:r>
                <a:rPr lang="en-US" sz="1049" dirty="0">
                  <a:solidFill>
                    <a:srgbClr val="FFFFFF"/>
                  </a:solidFill>
                  <a:latin typeface="Arial" pitchFamily="34" charset="0"/>
                  <a:cs typeface="Arial" pitchFamily="34" charset="0"/>
                </a:rPr>
                <a:t>Data node</a:t>
              </a:r>
              <a:endParaRPr lang="en-US" sz="1099" dirty="0">
                <a:solidFill>
                  <a:srgbClr val="FFFFFF"/>
                </a:solidFill>
                <a:latin typeface="Arial" pitchFamily="34" charset="0"/>
                <a:cs typeface="Arial" pitchFamily="34" charset="0"/>
              </a:endParaRPr>
            </a:p>
          </p:txBody>
        </p:sp>
        <p:sp>
          <p:nvSpPr>
            <p:cNvPr id="300" name="Rounded Rectangle 299"/>
            <p:cNvSpPr/>
            <p:nvPr/>
          </p:nvSpPr>
          <p:spPr>
            <a:xfrm>
              <a:off x="3623041" y="6646392"/>
              <a:ext cx="1005840" cy="327808"/>
            </a:xfrm>
            <a:prstGeom prst="roundRect">
              <a:avLst/>
            </a:prstGeom>
            <a:solidFill>
              <a:schemeClr val="accent6"/>
            </a:solidFill>
            <a:ln w="12700">
              <a:noFill/>
            </a:ln>
          </p:spPr>
          <p:style>
            <a:lnRef idx="3">
              <a:schemeClr val="lt1"/>
            </a:lnRef>
            <a:fillRef idx="1">
              <a:schemeClr val="accent5"/>
            </a:fillRef>
            <a:effectRef idx="1">
              <a:schemeClr val="accent5"/>
            </a:effectRef>
            <a:fontRef idx="minor">
              <a:schemeClr val="lt1"/>
            </a:fontRef>
          </p:style>
          <p:txBody>
            <a:bodyPr lIns="35995" tIns="35995" rIns="35995" bIns="35995" rtlCol="0" anchor="ctr"/>
            <a:lstStyle/>
            <a:p>
              <a:pPr algn="ctr"/>
              <a:r>
                <a:rPr lang="en-US" sz="1049" dirty="0">
                  <a:solidFill>
                    <a:srgbClr val="FFFFFF"/>
                  </a:solidFill>
                  <a:latin typeface="Arial" pitchFamily="34" charset="0"/>
                  <a:cs typeface="Arial" pitchFamily="34" charset="0"/>
                </a:rPr>
                <a:t>TaskTracker</a:t>
              </a:r>
              <a:endParaRPr lang="en-US" sz="1099" dirty="0">
                <a:solidFill>
                  <a:srgbClr val="FFFFFF"/>
                </a:solidFill>
                <a:latin typeface="Arial" pitchFamily="34" charset="0"/>
                <a:cs typeface="Arial" pitchFamily="34" charset="0"/>
              </a:endParaRPr>
            </a:p>
          </p:txBody>
        </p:sp>
        <p:sp>
          <p:nvSpPr>
            <p:cNvPr id="301" name="Rounded Rectangle 300"/>
            <p:cNvSpPr/>
            <p:nvPr/>
          </p:nvSpPr>
          <p:spPr>
            <a:xfrm>
              <a:off x="5902247" y="6646392"/>
              <a:ext cx="1005840" cy="327808"/>
            </a:xfrm>
            <a:prstGeom prst="roundRect">
              <a:avLst/>
            </a:prstGeom>
            <a:solidFill>
              <a:schemeClr val="accent6"/>
            </a:solidFill>
            <a:ln w="12700">
              <a:noFill/>
            </a:ln>
          </p:spPr>
          <p:style>
            <a:lnRef idx="3">
              <a:schemeClr val="lt1"/>
            </a:lnRef>
            <a:fillRef idx="1">
              <a:schemeClr val="accent5"/>
            </a:fillRef>
            <a:effectRef idx="1">
              <a:schemeClr val="accent5"/>
            </a:effectRef>
            <a:fontRef idx="minor">
              <a:schemeClr val="lt1"/>
            </a:fontRef>
          </p:style>
          <p:txBody>
            <a:bodyPr lIns="35995" tIns="35995" rIns="35995" bIns="35995" rtlCol="0" anchor="ctr"/>
            <a:lstStyle/>
            <a:p>
              <a:pPr algn="ctr"/>
              <a:r>
                <a:rPr lang="en-US" sz="1049" dirty="0">
                  <a:solidFill>
                    <a:srgbClr val="FFFFFF"/>
                  </a:solidFill>
                  <a:latin typeface="Arial" pitchFamily="34" charset="0"/>
                  <a:cs typeface="Arial" pitchFamily="34" charset="0"/>
                </a:rPr>
                <a:t>TaskTracker</a:t>
              </a:r>
              <a:endParaRPr lang="en-US" sz="1099" dirty="0">
                <a:solidFill>
                  <a:srgbClr val="FFFFFF"/>
                </a:solidFill>
                <a:latin typeface="Arial" pitchFamily="34" charset="0"/>
                <a:cs typeface="Arial" pitchFamily="34" charset="0"/>
              </a:endParaRPr>
            </a:p>
          </p:txBody>
        </p:sp>
        <p:sp>
          <p:nvSpPr>
            <p:cNvPr id="302" name="Rounded Rectangle 301"/>
            <p:cNvSpPr/>
            <p:nvPr/>
          </p:nvSpPr>
          <p:spPr>
            <a:xfrm>
              <a:off x="8058347" y="6646392"/>
              <a:ext cx="1005840" cy="327808"/>
            </a:xfrm>
            <a:prstGeom prst="roundRect">
              <a:avLst/>
            </a:prstGeom>
            <a:solidFill>
              <a:schemeClr val="accent6"/>
            </a:solidFill>
            <a:ln w="12700">
              <a:noFill/>
            </a:ln>
          </p:spPr>
          <p:style>
            <a:lnRef idx="3">
              <a:schemeClr val="lt1"/>
            </a:lnRef>
            <a:fillRef idx="1">
              <a:schemeClr val="accent5"/>
            </a:fillRef>
            <a:effectRef idx="1">
              <a:schemeClr val="accent5"/>
            </a:effectRef>
            <a:fontRef idx="minor">
              <a:schemeClr val="lt1"/>
            </a:fontRef>
          </p:style>
          <p:txBody>
            <a:bodyPr lIns="35995" tIns="35995" rIns="35995" bIns="35995" rtlCol="0" anchor="ctr"/>
            <a:lstStyle/>
            <a:p>
              <a:pPr algn="ctr"/>
              <a:r>
                <a:rPr lang="en-US" sz="1049" dirty="0">
                  <a:solidFill>
                    <a:srgbClr val="FFFFFF"/>
                  </a:solidFill>
                  <a:latin typeface="Arial" pitchFamily="34" charset="0"/>
                  <a:cs typeface="Arial" pitchFamily="34" charset="0"/>
                </a:rPr>
                <a:t>TaskTracker</a:t>
              </a:r>
              <a:endParaRPr lang="en-US" sz="1099" dirty="0">
                <a:solidFill>
                  <a:srgbClr val="FFFFFF"/>
                </a:solidFill>
                <a:latin typeface="Arial" pitchFamily="34" charset="0"/>
                <a:cs typeface="Arial" pitchFamily="34" charset="0"/>
              </a:endParaRPr>
            </a:p>
          </p:txBody>
        </p:sp>
        <p:sp>
          <p:nvSpPr>
            <p:cNvPr id="303" name="Rounded Rectangle 302"/>
            <p:cNvSpPr/>
            <p:nvPr/>
          </p:nvSpPr>
          <p:spPr>
            <a:xfrm>
              <a:off x="10318863" y="6646392"/>
              <a:ext cx="1005840" cy="327808"/>
            </a:xfrm>
            <a:prstGeom prst="roundRect">
              <a:avLst/>
            </a:prstGeom>
            <a:solidFill>
              <a:schemeClr val="accent6"/>
            </a:solidFill>
            <a:ln w="12700">
              <a:noFill/>
            </a:ln>
          </p:spPr>
          <p:style>
            <a:lnRef idx="3">
              <a:schemeClr val="lt1"/>
            </a:lnRef>
            <a:fillRef idx="1">
              <a:schemeClr val="accent5"/>
            </a:fillRef>
            <a:effectRef idx="1">
              <a:schemeClr val="accent5"/>
            </a:effectRef>
            <a:fontRef idx="minor">
              <a:schemeClr val="lt1"/>
            </a:fontRef>
          </p:style>
          <p:txBody>
            <a:bodyPr lIns="35995" tIns="35995" rIns="35995" bIns="35995" rtlCol="0" anchor="ctr"/>
            <a:lstStyle/>
            <a:p>
              <a:pPr algn="ctr"/>
              <a:r>
                <a:rPr lang="en-US" sz="1049" dirty="0">
                  <a:solidFill>
                    <a:srgbClr val="FFFFFF"/>
                  </a:solidFill>
                  <a:latin typeface="Arial" pitchFamily="34" charset="0"/>
                  <a:cs typeface="Arial" pitchFamily="34" charset="0"/>
                </a:rPr>
                <a:t>TaskTracker</a:t>
              </a:r>
              <a:endParaRPr lang="en-US" sz="1099" dirty="0">
                <a:solidFill>
                  <a:srgbClr val="FFFFFF"/>
                </a:solidFill>
                <a:latin typeface="Arial" pitchFamily="34" charset="0"/>
                <a:cs typeface="Arial" pitchFamily="34" charset="0"/>
              </a:endParaRPr>
            </a:p>
          </p:txBody>
        </p:sp>
        <p:grpSp>
          <p:nvGrpSpPr>
            <p:cNvPr id="304" name="Group 332"/>
            <p:cNvGrpSpPr/>
            <p:nvPr/>
          </p:nvGrpSpPr>
          <p:grpSpPr>
            <a:xfrm>
              <a:off x="1586777" y="5304274"/>
              <a:ext cx="815611" cy="1246856"/>
              <a:chOff x="11312677" y="4385379"/>
              <a:chExt cx="420734" cy="643192"/>
            </a:xfrm>
          </p:grpSpPr>
          <p:sp>
            <p:nvSpPr>
              <p:cNvPr id="389" name="Rectangle 48"/>
              <p:cNvSpPr>
                <a:spLocks noChangeArrowheads="1"/>
              </p:cNvSpPr>
              <p:nvPr/>
            </p:nvSpPr>
            <p:spPr bwMode="auto">
              <a:xfrm>
                <a:off x="11312677" y="4385379"/>
                <a:ext cx="420734" cy="64319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90"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91"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92"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93"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94"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95" name="Oval 54"/>
              <p:cNvSpPr>
                <a:spLocks noChangeArrowheads="1"/>
              </p:cNvSpPr>
              <p:nvPr/>
            </p:nvSpPr>
            <p:spPr bwMode="auto">
              <a:xfrm>
                <a:off x="11625810" y="4466383"/>
                <a:ext cx="32643" cy="3264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96" name="Oval 55"/>
              <p:cNvSpPr>
                <a:spLocks noChangeArrowheads="1"/>
              </p:cNvSpPr>
              <p:nvPr/>
            </p:nvSpPr>
            <p:spPr bwMode="auto">
              <a:xfrm>
                <a:off x="11625810" y="4571566"/>
                <a:ext cx="32643" cy="3264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97" name="Oval 56"/>
              <p:cNvSpPr>
                <a:spLocks noChangeArrowheads="1"/>
              </p:cNvSpPr>
              <p:nvPr/>
            </p:nvSpPr>
            <p:spPr bwMode="auto">
              <a:xfrm>
                <a:off x="11625810" y="4671914"/>
                <a:ext cx="32643" cy="3264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98" name="Oval 57"/>
              <p:cNvSpPr>
                <a:spLocks noChangeArrowheads="1"/>
              </p:cNvSpPr>
              <p:nvPr/>
            </p:nvSpPr>
            <p:spPr bwMode="auto">
              <a:xfrm>
                <a:off x="11625810" y="4777097"/>
                <a:ext cx="32643" cy="3264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99" name="Oval 58"/>
              <p:cNvSpPr>
                <a:spLocks noChangeArrowheads="1"/>
              </p:cNvSpPr>
              <p:nvPr/>
            </p:nvSpPr>
            <p:spPr bwMode="auto">
              <a:xfrm>
                <a:off x="11625810" y="4881072"/>
                <a:ext cx="32643" cy="3264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grpSp>
        <p:sp>
          <p:nvSpPr>
            <p:cNvPr id="305" name="Rounded Rectangle 304"/>
            <p:cNvSpPr/>
            <p:nvPr/>
          </p:nvSpPr>
          <p:spPr>
            <a:xfrm>
              <a:off x="500823" y="5585783"/>
              <a:ext cx="1005840" cy="327808"/>
            </a:xfrm>
            <a:prstGeom prst="roundRect">
              <a:avLst/>
            </a:prstGeom>
            <a:solidFill>
              <a:schemeClr val="accent4"/>
            </a:solidFill>
            <a:ln w="12700">
              <a:noFill/>
            </a:ln>
          </p:spPr>
          <p:style>
            <a:lnRef idx="3">
              <a:schemeClr val="lt1"/>
            </a:lnRef>
            <a:fillRef idx="1">
              <a:schemeClr val="accent5"/>
            </a:fillRef>
            <a:effectRef idx="1">
              <a:schemeClr val="accent5"/>
            </a:effectRef>
            <a:fontRef idx="minor">
              <a:schemeClr val="lt1"/>
            </a:fontRef>
          </p:style>
          <p:txBody>
            <a:bodyPr lIns="35995" tIns="35995" rIns="35995" bIns="35995" rtlCol="0" anchor="ctr"/>
            <a:lstStyle/>
            <a:p>
              <a:pPr algn="ctr"/>
              <a:r>
                <a:rPr lang="en-US" sz="1049" dirty="0">
                  <a:solidFill>
                    <a:srgbClr val="FFFFFF"/>
                  </a:solidFill>
                  <a:latin typeface="Arial" pitchFamily="34" charset="0"/>
                  <a:cs typeface="Arial" pitchFamily="34" charset="0"/>
                </a:rPr>
                <a:t>Name node</a:t>
              </a:r>
              <a:endParaRPr lang="en-US" sz="1099" dirty="0">
                <a:solidFill>
                  <a:srgbClr val="FFFFFF"/>
                </a:solidFill>
                <a:latin typeface="Arial" pitchFamily="34" charset="0"/>
                <a:cs typeface="Arial" pitchFamily="34" charset="0"/>
              </a:endParaRPr>
            </a:p>
          </p:txBody>
        </p:sp>
        <p:sp>
          <p:nvSpPr>
            <p:cNvPr id="306" name="Rounded Rectangle 305"/>
            <p:cNvSpPr/>
            <p:nvPr/>
          </p:nvSpPr>
          <p:spPr>
            <a:xfrm>
              <a:off x="500823" y="5954755"/>
              <a:ext cx="1005840" cy="327808"/>
            </a:xfrm>
            <a:prstGeom prst="roundRect">
              <a:avLst/>
            </a:prstGeom>
            <a:solidFill>
              <a:schemeClr val="accent6"/>
            </a:solidFill>
            <a:ln w="12700">
              <a:noFill/>
            </a:ln>
          </p:spPr>
          <p:style>
            <a:lnRef idx="3">
              <a:schemeClr val="lt1"/>
            </a:lnRef>
            <a:fillRef idx="1">
              <a:schemeClr val="accent5"/>
            </a:fillRef>
            <a:effectRef idx="1">
              <a:schemeClr val="accent5"/>
            </a:effectRef>
            <a:fontRef idx="minor">
              <a:schemeClr val="lt1"/>
            </a:fontRef>
          </p:style>
          <p:txBody>
            <a:bodyPr lIns="35995" tIns="35995" rIns="35995" bIns="35995" rtlCol="0" anchor="ctr"/>
            <a:lstStyle/>
            <a:p>
              <a:pPr algn="ctr"/>
              <a:r>
                <a:rPr lang="en-US" sz="1049" dirty="0">
                  <a:solidFill>
                    <a:srgbClr val="FFFFFF"/>
                  </a:solidFill>
                  <a:latin typeface="Arial" pitchFamily="34" charset="0"/>
                  <a:cs typeface="Arial" pitchFamily="34" charset="0"/>
                </a:rPr>
                <a:t>JobTracker</a:t>
              </a:r>
              <a:endParaRPr lang="en-US" sz="1099" dirty="0">
                <a:solidFill>
                  <a:srgbClr val="FFFFFF"/>
                </a:solidFill>
                <a:latin typeface="Arial" pitchFamily="34" charset="0"/>
                <a:cs typeface="Arial" pitchFamily="34" charset="0"/>
              </a:endParaRPr>
            </a:p>
          </p:txBody>
        </p:sp>
        <p:grpSp>
          <p:nvGrpSpPr>
            <p:cNvPr id="307" name="Group 332"/>
            <p:cNvGrpSpPr/>
            <p:nvPr/>
          </p:nvGrpSpPr>
          <p:grpSpPr>
            <a:xfrm>
              <a:off x="9168321" y="4088774"/>
              <a:ext cx="815611" cy="1246856"/>
              <a:chOff x="11312677" y="4385379"/>
              <a:chExt cx="420734" cy="643192"/>
            </a:xfrm>
          </p:grpSpPr>
          <p:sp>
            <p:nvSpPr>
              <p:cNvPr id="378" name="Rectangle 48"/>
              <p:cNvSpPr>
                <a:spLocks noChangeArrowheads="1"/>
              </p:cNvSpPr>
              <p:nvPr/>
            </p:nvSpPr>
            <p:spPr bwMode="auto">
              <a:xfrm>
                <a:off x="11312677" y="4385379"/>
                <a:ext cx="420734" cy="64319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79"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80"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81"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82"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83"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84" name="Oval 54"/>
              <p:cNvSpPr>
                <a:spLocks noChangeArrowheads="1"/>
              </p:cNvSpPr>
              <p:nvPr/>
            </p:nvSpPr>
            <p:spPr bwMode="auto">
              <a:xfrm>
                <a:off x="11625810" y="4466383"/>
                <a:ext cx="32643" cy="3264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85" name="Oval 55"/>
              <p:cNvSpPr>
                <a:spLocks noChangeArrowheads="1"/>
              </p:cNvSpPr>
              <p:nvPr/>
            </p:nvSpPr>
            <p:spPr bwMode="auto">
              <a:xfrm>
                <a:off x="11625810" y="4571566"/>
                <a:ext cx="32643" cy="3264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86" name="Oval 56"/>
              <p:cNvSpPr>
                <a:spLocks noChangeArrowheads="1"/>
              </p:cNvSpPr>
              <p:nvPr/>
            </p:nvSpPr>
            <p:spPr bwMode="auto">
              <a:xfrm>
                <a:off x="11625810" y="4671914"/>
                <a:ext cx="32643" cy="3264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87" name="Oval 57"/>
              <p:cNvSpPr>
                <a:spLocks noChangeArrowheads="1"/>
              </p:cNvSpPr>
              <p:nvPr/>
            </p:nvSpPr>
            <p:spPr bwMode="auto">
              <a:xfrm>
                <a:off x="11625810" y="4777097"/>
                <a:ext cx="32643" cy="3264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88" name="Oval 58"/>
              <p:cNvSpPr>
                <a:spLocks noChangeArrowheads="1"/>
              </p:cNvSpPr>
              <p:nvPr/>
            </p:nvSpPr>
            <p:spPr bwMode="auto">
              <a:xfrm>
                <a:off x="11625810" y="4881072"/>
                <a:ext cx="32643" cy="3264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grpSp>
        <p:grpSp>
          <p:nvGrpSpPr>
            <p:cNvPr id="308" name="Group 334"/>
            <p:cNvGrpSpPr/>
            <p:nvPr/>
          </p:nvGrpSpPr>
          <p:grpSpPr>
            <a:xfrm>
              <a:off x="5359590" y="4239774"/>
              <a:ext cx="581700" cy="889271"/>
              <a:chOff x="11312677" y="4385379"/>
              <a:chExt cx="420734" cy="643192"/>
            </a:xfrm>
          </p:grpSpPr>
          <p:sp>
            <p:nvSpPr>
              <p:cNvPr id="367" name="Rectangle 48"/>
              <p:cNvSpPr>
                <a:spLocks noChangeArrowheads="1"/>
              </p:cNvSpPr>
              <p:nvPr/>
            </p:nvSpPr>
            <p:spPr bwMode="auto">
              <a:xfrm>
                <a:off x="11312677" y="4385379"/>
                <a:ext cx="420734" cy="643192"/>
              </a:xfrm>
              <a:prstGeom prst="rect">
                <a:avLst/>
              </a:prstGeom>
              <a:solidFill>
                <a:schemeClr val="accent4">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68"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69"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70"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71"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72"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73" name="Oval 54"/>
              <p:cNvSpPr>
                <a:spLocks noChangeArrowheads="1"/>
              </p:cNvSpPr>
              <p:nvPr/>
            </p:nvSpPr>
            <p:spPr bwMode="auto">
              <a:xfrm>
                <a:off x="11625810" y="4466383"/>
                <a:ext cx="32643" cy="326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74" name="Oval 55"/>
              <p:cNvSpPr>
                <a:spLocks noChangeArrowheads="1"/>
              </p:cNvSpPr>
              <p:nvPr/>
            </p:nvSpPr>
            <p:spPr bwMode="auto">
              <a:xfrm>
                <a:off x="11625810" y="4571566"/>
                <a:ext cx="32643" cy="326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75" name="Oval 56"/>
              <p:cNvSpPr>
                <a:spLocks noChangeArrowheads="1"/>
              </p:cNvSpPr>
              <p:nvPr/>
            </p:nvSpPr>
            <p:spPr bwMode="auto">
              <a:xfrm>
                <a:off x="11625810" y="4671914"/>
                <a:ext cx="32643" cy="326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76" name="Oval 57"/>
              <p:cNvSpPr>
                <a:spLocks noChangeArrowheads="1"/>
              </p:cNvSpPr>
              <p:nvPr/>
            </p:nvSpPr>
            <p:spPr bwMode="auto">
              <a:xfrm>
                <a:off x="11625810" y="4777097"/>
                <a:ext cx="32643" cy="326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77" name="Oval 58"/>
              <p:cNvSpPr>
                <a:spLocks noChangeArrowheads="1"/>
              </p:cNvSpPr>
              <p:nvPr/>
            </p:nvSpPr>
            <p:spPr bwMode="auto">
              <a:xfrm>
                <a:off x="11625810" y="4881072"/>
                <a:ext cx="32643" cy="326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grpSp>
        <p:grpSp>
          <p:nvGrpSpPr>
            <p:cNvPr id="309" name="Group 308"/>
            <p:cNvGrpSpPr/>
            <p:nvPr/>
          </p:nvGrpSpPr>
          <p:grpSpPr>
            <a:xfrm>
              <a:off x="11687753" y="6037858"/>
              <a:ext cx="161865" cy="313735"/>
              <a:chOff x="8018355" y="6002801"/>
              <a:chExt cx="145517" cy="282046"/>
            </a:xfrm>
          </p:grpSpPr>
          <p:sp>
            <p:nvSpPr>
              <p:cNvPr id="364" name="Freeform 14"/>
              <p:cNvSpPr>
                <a:spLocks/>
              </p:cNvSpPr>
              <p:nvPr/>
            </p:nvSpPr>
            <p:spPr bwMode="auto">
              <a:xfrm>
                <a:off x="8076990" y="6174854"/>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3773"/>
                <a:endParaRPr lang="en-US" dirty="0">
                  <a:solidFill>
                    <a:srgbClr val="000000"/>
                  </a:solidFill>
                </a:endParaRPr>
              </a:p>
            </p:txBody>
          </p:sp>
          <p:sp>
            <p:nvSpPr>
              <p:cNvPr id="365" name="Freeform 15"/>
              <p:cNvSpPr>
                <a:spLocks/>
              </p:cNvSpPr>
              <p:nvPr/>
            </p:nvSpPr>
            <p:spPr bwMode="auto">
              <a:xfrm>
                <a:off x="8018355" y="6078127"/>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3773"/>
                <a:endParaRPr lang="en-US" dirty="0">
                  <a:solidFill>
                    <a:srgbClr val="000000"/>
                  </a:solidFill>
                </a:endParaRPr>
              </a:p>
            </p:txBody>
          </p:sp>
          <p:sp>
            <p:nvSpPr>
              <p:cNvPr id="366" name="Freeform 16"/>
              <p:cNvSpPr>
                <a:spLocks/>
              </p:cNvSpPr>
              <p:nvPr/>
            </p:nvSpPr>
            <p:spPr bwMode="auto">
              <a:xfrm>
                <a:off x="8037615" y="6002801"/>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3773"/>
                <a:endParaRPr lang="en-US" dirty="0">
                  <a:solidFill>
                    <a:srgbClr val="000000"/>
                  </a:solidFill>
                </a:endParaRPr>
              </a:p>
            </p:txBody>
          </p:sp>
        </p:grpSp>
        <p:grpSp>
          <p:nvGrpSpPr>
            <p:cNvPr id="310" name="Group 309"/>
            <p:cNvGrpSpPr/>
            <p:nvPr/>
          </p:nvGrpSpPr>
          <p:grpSpPr>
            <a:xfrm>
              <a:off x="10037374" y="5016067"/>
              <a:ext cx="161865" cy="313735"/>
              <a:chOff x="8018355" y="6002801"/>
              <a:chExt cx="145517" cy="282046"/>
            </a:xfrm>
          </p:grpSpPr>
          <p:sp>
            <p:nvSpPr>
              <p:cNvPr id="361" name="Freeform 14"/>
              <p:cNvSpPr>
                <a:spLocks/>
              </p:cNvSpPr>
              <p:nvPr/>
            </p:nvSpPr>
            <p:spPr bwMode="auto">
              <a:xfrm>
                <a:off x="8076990" y="6174854"/>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3773"/>
                <a:endParaRPr lang="en-US" dirty="0">
                  <a:solidFill>
                    <a:srgbClr val="000000"/>
                  </a:solidFill>
                </a:endParaRPr>
              </a:p>
            </p:txBody>
          </p:sp>
          <p:sp>
            <p:nvSpPr>
              <p:cNvPr id="362" name="Freeform 15"/>
              <p:cNvSpPr>
                <a:spLocks/>
              </p:cNvSpPr>
              <p:nvPr/>
            </p:nvSpPr>
            <p:spPr bwMode="auto">
              <a:xfrm>
                <a:off x="8018355" y="6078127"/>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3773"/>
                <a:endParaRPr lang="en-US" dirty="0">
                  <a:solidFill>
                    <a:srgbClr val="000000"/>
                  </a:solidFill>
                </a:endParaRPr>
              </a:p>
            </p:txBody>
          </p:sp>
          <p:sp>
            <p:nvSpPr>
              <p:cNvPr id="363" name="Freeform 16"/>
              <p:cNvSpPr>
                <a:spLocks/>
              </p:cNvSpPr>
              <p:nvPr/>
            </p:nvSpPr>
            <p:spPr bwMode="auto">
              <a:xfrm>
                <a:off x="8037615" y="6002801"/>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3773"/>
                <a:endParaRPr lang="en-US" dirty="0">
                  <a:solidFill>
                    <a:srgbClr val="000000"/>
                  </a:solidFill>
                </a:endParaRPr>
              </a:p>
            </p:txBody>
          </p:sp>
        </p:grpSp>
        <p:cxnSp>
          <p:nvCxnSpPr>
            <p:cNvPr id="311" name="Elbow Connector 310"/>
            <p:cNvCxnSpPr/>
            <p:nvPr/>
          </p:nvCxnSpPr>
          <p:spPr>
            <a:xfrm rot="16200000" flipH="1">
              <a:off x="2024764" y="5254647"/>
              <a:ext cx="568743" cy="2610784"/>
            </a:xfrm>
            <a:prstGeom prst="bentConnector2">
              <a:avLst/>
            </a:prstGeom>
            <a:ln w="381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2" name="Elbow Connector 311"/>
            <p:cNvCxnSpPr>
              <a:endCxn id="378" idx="3"/>
            </p:cNvCxnSpPr>
            <p:nvPr/>
          </p:nvCxnSpPr>
          <p:spPr>
            <a:xfrm rot="5400000" flipH="1" flipV="1">
              <a:off x="9353757" y="5262095"/>
              <a:ext cx="1180067" cy="80283"/>
            </a:xfrm>
            <a:prstGeom prst="bentConnector4">
              <a:avLst>
                <a:gd name="adj1" fmla="val 31790"/>
                <a:gd name="adj2" fmla="val 384743"/>
              </a:avLst>
            </a:prstGeom>
            <a:ln w="3810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3" name="Elbow Connector 312"/>
            <p:cNvCxnSpPr>
              <a:stCxn id="367" idx="2"/>
              <a:endCxn id="328" idx="0"/>
            </p:cNvCxnSpPr>
            <p:nvPr/>
          </p:nvCxnSpPr>
          <p:spPr>
            <a:xfrm rot="16200000" flipH="1">
              <a:off x="7385538" y="3393946"/>
              <a:ext cx="783010" cy="4253207"/>
            </a:xfrm>
            <a:prstGeom prst="bentConnector3">
              <a:avLst>
                <a:gd name="adj1" fmla="val 50000"/>
              </a:avLst>
            </a:prstGeom>
            <a:ln w="38100">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4" name="Elbow Connector 313"/>
            <p:cNvCxnSpPr>
              <a:stCxn id="305" idx="0"/>
              <a:endCxn id="296" idx="0"/>
            </p:cNvCxnSpPr>
            <p:nvPr/>
          </p:nvCxnSpPr>
          <p:spPr>
            <a:xfrm rot="16200000" flipH="1">
              <a:off x="2219704" y="4369821"/>
              <a:ext cx="690295" cy="3122218"/>
            </a:xfrm>
            <a:prstGeom prst="bentConnector3">
              <a:avLst>
                <a:gd name="adj1" fmla="val -33116"/>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5" name="Rectangle 314"/>
            <p:cNvSpPr/>
            <p:nvPr/>
          </p:nvSpPr>
          <p:spPr>
            <a:xfrm>
              <a:off x="9167420" y="3792000"/>
              <a:ext cx="780292" cy="282423"/>
            </a:xfrm>
            <a:prstGeom prst="rect">
              <a:avLst/>
            </a:prstGeom>
          </p:spPr>
          <p:txBody>
            <a:bodyPr wrap="none">
              <a:spAutoFit/>
            </a:bodyPr>
            <a:lstStyle/>
            <a:p>
              <a:pPr algn="ctr"/>
              <a:r>
                <a:rPr lang="en-US" sz="1199" dirty="0">
                  <a:solidFill>
                    <a:srgbClr val="505050"/>
                  </a:solidFill>
                  <a:latin typeface="Arial" pitchFamily="34" charset="0"/>
                  <a:cs typeface="Arial" pitchFamily="34" charset="0"/>
                </a:rPr>
                <a:t>HMaster</a:t>
              </a:r>
              <a:endParaRPr lang="en-US" sz="1399" dirty="0">
                <a:solidFill>
                  <a:srgbClr val="505050"/>
                </a:solidFill>
                <a:latin typeface="Arial" pitchFamily="34" charset="0"/>
                <a:cs typeface="Arial" pitchFamily="34" charset="0"/>
              </a:endParaRPr>
            </a:p>
          </p:txBody>
        </p:sp>
        <p:sp>
          <p:nvSpPr>
            <p:cNvPr id="316" name="Rectangle 315"/>
            <p:cNvSpPr/>
            <p:nvPr/>
          </p:nvSpPr>
          <p:spPr>
            <a:xfrm>
              <a:off x="5089791" y="3951087"/>
              <a:ext cx="1072984" cy="282423"/>
            </a:xfrm>
            <a:prstGeom prst="rect">
              <a:avLst/>
            </a:prstGeom>
          </p:spPr>
          <p:txBody>
            <a:bodyPr wrap="none">
              <a:spAutoFit/>
            </a:bodyPr>
            <a:lstStyle/>
            <a:p>
              <a:pPr algn="ctr"/>
              <a:r>
                <a:rPr lang="en-US" sz="1199" dirty="0">
                  <a:solidFill>
                    <a:srgbClr val="505050"/>
                  </a:solidFill>
                  <a:latin typeface="Arial" pitchFamily="34" charset="0"/>
                  <a:cs typeface="Arial" pitchFamily="34" charset="0"/>
                </a:rPr>
                <a:t>Coordination</a:t>
              </a:r>
            </a:p>
          </p:txBody>
        </p:sp>
        <p:sp>
          <p:nvSpPr>
            <p:cNvPr id="317" name="Rectangle 316"/>
            <p:cNvSpPr/>
            <p:nvPr/>
          </p:nvSpPr>
          <p:spPr>
            <a:xfrm>
              <a:off x="2630507" y="5615270"/>
              <a:ext cx="1161281" cy="282423"/>
            </a:xfrm>
            <a:prstGeom prst="rect">
              <a:avLst/>
            </a:prstGeom>
          </p:spPr>
          <p:txBody>
            <a:bodyPr wrap="none">
              <a:spAutoFit/>
            </a:bodyPr>
            <a:lstStyle/>
            <a:p>
              <a:pPr algn="ctr"/>
              <a:r>
                <a:rPr lang="en-US" sz="1199" dirty="0">
                  <a:solidFill>
                    <a:srgbClr val="505050"/>
                  </a:solidFill>
                  <a:latin typeface="Arial" pitchFamily="34" charset="0"/>
                  <a:cs typeface="Arial" pitchFamily="34" charset="0"/>
                </a:rPr>
                <a:t>Region server</a:t>
              </a:r>
            </a:p>
          </p:txBody>
        </p:sp>
        <p:sp>
          <p:nvSpPr>
            <p:cNvPr id="318" name="Rectangle 317"/>
            <p:cNvSpPr/>
            <p:nvPr/>
          </p:nvSpPr>
          <p:spPr>
            <a:xfrm>
              <a:off x="4921140" y="5607184"/>
              <a:ext cx="1161281" cy="282423"/>
            </a:xfrm>
            <a:prstGeom prst="rect">
              <a:avLst/>
            </a:prstGeom>
          </p:spPr>
          <p:txBody>
            <a:bodyPr wrap="none">
              <a:spAutoFit/>
            </a:bodyPr>
            <a:lstStyle/>
            <a:p>
              <a:pPr algn="ctr"/>
              <a:r>
                <a:rPr lang="en-US" sz="1199" dirty="0">
                  <a:solidFill>
                    <a:srgbClr val="FFFFFF"/>
                  </a:solidFill>
                  <a:latin typeface="Arial" pitchFamily="34" charset="0"/>
                  <a:cs typeface="Arial" pitchFamily="34" charset="0"/>
                </a:rPr>
                <a:t>Region server</a:t>
              </a:r>
            </a:p>
          </p:txBody>
        </p:sp>
        <p:sp>
          <p:nvSpPr>
            <p:cNvPr id="319" name="Rectangle 318"/>
            <p:cNvSpPr/>
            <p:nvPr/>
          </p:nvSpPr>
          <p:spPr>
            <a:xfrm>
              <a:off x="7073330" y="5617457"/>
              <a:ext cx="1161281" cy="282423"/>
            </a:xfrm>
            <a:prstGeom prst="rect">
              <a:avLst/>
            </a:prstGeom>
          </p:spPr>
          <p:txBody>
            <a:bodyPr wrap="none">
              <a:spAutoFit/>
            </a:bodyPr>
            <a:lstStyle/>
            <a:p>
              <a:pPr algn="ctr"/>
              <a:r>
                <a:rPr lang="en-US" sz="1199" dirty="0">
                  <a:solidFill>
                    <a:srgbClr val="FFFFFF"/>
                  </a:solidFill>
                  <a:latin typeface="Arial" pitchFamily="34" charset="0"/>
                  <a:cs typeface="Arial" pitchFamily="34" charset="0"/>
                </a:rPr>
                <a:t>Region server</a:t>
              </a:r>
            </a:p>
          </p:txBody>
        </p:sp>
        <p:sp>
          <p:nvSpPr>
            <p:cNvPr id="320" name="Rectangle 319"/>
            <p:cNvSpPr/>
            <p:nvPr/>
          </p:nvSpPr>
          <p:spPr>
            <a:xfrm>
              <a:off x="9342876" y="5630737"/>
              <a:ext cx="1161281" cy="282423"/>
            </a:xfrm>
            <a:prstGeom prst="rect">
              <a:avLst/>
            </a:prstGeom>
          </p:spPr>
          <p:txBody>
            <a:bodyPr wrap="none">
              <a:spAutoFit/>
            </a:bodyPr>
            <a:lstStyle/>
            <a:p>
              <a:pPr algn="ctr"/>
              <a:r>
                <a:rPr lang="en-US" sz="1199" dirty="0">
                  <a:solidFill>
                    <a:srgbClr val="FFFFFF"/>
                  </a:solidFill>
                  <a:latin typeface="Arial" pitchFamily="34" charset="0"/>
                  <a:cs typeface="Arial" pitchFamily="34" charset="0"/>
                </a:rPr>
                <a:t>Region server</a:t>
              </a:r>
            </a:p>
          </p:txBody>
        </p:sp>
        <p:cxnSp>
          <p:nvCxnSpPr>
            <p:cNvPr id="321" name="Elbow Connector 320"/>
            <p:cNvCxnSpPr>
              <a:endCxn id="297" idx="0"/>
            </p:cNvCxnSpPr>
            <p:nvPr/>
          </p:nvCxnSpPr>
          <p:spPr>
            <a:xfrm>
              <a:off x="5804579" y="6031355"/>
              <a:ext cx="600588" cy="244723"/>
            </a:xfrm>
            <a:prstGeom prst="bentConnector2">
              <a:avLst/>
            </a:prstGeom>
            <a:ln w="381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22" name="Group 332"/>
            <p:cNvGrpSpPr/>
            <p:nvPr/>
          </p:nvGrpSpPr>
          <p:grpSpPr>
            <a:xfrm>
              <a:off x="5117256" y="5913186"/>
              <a:ext cx="715124" cy="1093238"/>
              <a:chOff x="11312677" y="4385379"/>
              <a:chExt cx="420734" cy="643192"/>
            </a:xfrm>
          </p:grpSpPr>
          <p:sp>
            <p:nvSpPr>
              <p:cNvPr id="350"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51"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52"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53"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54"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55"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56"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57"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58"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59"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60"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grpSp>
        <p:cxnSp>
          <p:nvCxnSpPr>
            <p:cNvPr id="323" name="Elbow Connector 322"/>
            <p:cNvCxnSpPr>
              <a:endCxn id="298" idx="0"/>
            </p:cNvCxnSpPr>
            <p:nvPr/>
          </p:nvCxnSpPr>
          <p:spPr>
            <a:xfrm>
              <a:off x="7945071" y="6086296"/>
              <a:ext cx="616196" cy="189782"/>
            </a:xfrm>
            <a:prstGeom prst="bentConnector2">
              <a:avLst/>
            </a:prstGeom>
            <a:ln w="381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4" name="Elbow Connector 323"/>
            <p:cNvCxnSpPr>
              <a:endCxn id="299" idx="0"/>
            </p:cNvCxnSpPr>
            <p:nvPr/>
          </p:nvCxnSpPr>
          <p:spPr>
            <a:xfrm>
              <a:off x="10205272" y="6095564"/>
              <a:ext cx="616511" cy="180514"/>
            </a:xfrm>
            <a:prstGeom prst="bentConnector2">
              <a:avLst/>
            </a:prstGeom>
            <a:ln w="381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25" name="Group 332"/>
            <p:cNvGrpSpPr/>
            <p:nvPr/>
          </p:nvGrpSpPr>
          <p:grpSpPr>
            <a:xfrm>
              <a:off x="7283543" y="5913186"/>
              <a:ext cx="715124" cy="1093238"/>
              <a:chOff x="11312677" y="4385379"/>
              <a:chExt cx="420734" cy="643192"/>
            </a:xfrm>
          </p:grpSpPr>
          <p:sp>
            <p:nvSpPr>
              <p:cNvPr id="339"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40"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41"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42"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43"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44"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45"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46"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47"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48"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49"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grpSp>
        <p:grpSp>
          <p:nvGrpSpPr>
            <p:cNvPr id="326" name="Group 332"/>
            <p:cNvGrpSpPr/>
            <p:nvPr/>
          </p:nvGrpSpPr>
          <p:grpSpPr>
            <a:xfrm>
              <a:off x="9546085" y="5912055"/>
              <a:ext cx="715124" cy="1093238"/>
              <a:chOff x="11312677" y="4385379"/>
              <a:chExt cx="420734" cy="643192"/>
            </a:xfrm>
          </p:grpSpPr>
          <p:sp>
            <p:nvSpPr>
              <p:cNvPr id="328"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29"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30"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31"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32"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33"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34"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35"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36"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37"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38"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grpSp>
        <p:cxnSp>
          <p:nvCxnSpPr>
            <p:cNvPr id="327" name="Straight Arrow Connector 326"/>
            <p:cNvCxnSpPr/>
            <p:nvPr/>
          </p:nvCxnSpPr>
          <p:spPr>
            <a:xfrm flipH="1">
              <a:off x="6468161" y="4701444"/>
              <a:ext cx="2700160" cy="14615"/>
            </a:xfrm>
            <a:prstGeom prst="straightConnector1">
              <a:avLst/>
            </a:prstGeom>
            <a:ln w="38100">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448" name="Picture 4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5728" y="545513"/>
            <a:ext cx="2657271" cy="656853"/>
          </a:xfrm>
          <a:prstGeom prst="rect">
            <a:avLst/>
          </a:prstGeom>
        </p:spPr>
      </p:pic>
      <p:sp>
        <p:nvSpPr>
          <p:cNvPr id="449" name="Text Placeholder 2"/>
          <p:cNvSpPr txBox="1">
            <a:spLocks/>
          </p:cNvSpPr>
          <p:nvPr/>
        </p:nvSpPr>
        <p:spPr>
          <a:xfrm>
            <a:off x="285197" y="1377748"/>
            <a:ext cx="11887878" cy="1757534"/>
          </a:xfrm>
          <a:prstGeom prst="rect">
            <a:avLst/>
          </a:prstGeom>
        </p:spPr>
        <p:txBody>
          <a:bodyPr/>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599" dirty="0">
                <a:solidFill>
                  <a:schemeClr val="accent2"/>
                </a:solidFill>
              </a:rPr>
              <a:t>NoSQL database on data in HDInsight</a:t>
            </a:r>
          </a:p>
          <a:p>
            <a:pPr lvl="1"/>
            <a:r>
              <a:rPr lang="en-US" sz="1836" dirty="0"/>
              <a:t>Columnar, NoSQL database</a:t>
            </a:r>
          </a:p>
          <a:p>
            <a:pPr lvl="1"/>
            <a:r>
              <a:rPr lang="en-US" sz="1836" dirty="0"/>
              <a:t>Runs on top of Hadoop Distributed File System (HDFS)</a:t>
            </a:r>
          </a:p>
          <a:p>
            <a:pPr lvl="1"/>
            <a:r>
              <a:rPr lang="en-US" sz="1836" dirty="0"/>
              <a:t>Provides flexibility for new columns to be added to column families at any time</a:t>
            </a:r>
          </a:p>
        </p:txBody>
      </p:sp>
    </p:spTree>
    <p:extLst>
      <p:ext uri="{BB962C8B-B14F-4D97-AF65-F5344CB8AC3E}">
        <p14:creationId xmlns:p14="http://schemas.microsoft.com/office/powerpoint/2010/main" val="1179237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83"/>
                                        </p:tgtEl>
                                        <p:attrNameLst>
                                          <p:attrName>style.visibility</p:attrName>
                                        </p:attrNameLst>
                                      </p:cBhvr>
                                      <p:to>
                                        <p:strVal val="visible"/>
                                      </p:to>
                                    </p:set>
                                    <p:animEffect transition="in" filter="fade">
                                      <p:cBhvr>
                                        <p:cTn id="7" dur="1000"/>
                                        <p:tgtEl>
                                          <p:spTgt spid="283"/>
                                        </p:tgtEl>
                                      </p:cBhvr>
                                    </p:animEffect>
                                    <p:anim calcmode="lin" valueType="num">
                                      <p:cBhvr>
                                        <p:cTn id="8" dur="1000" fill="hold"/>
                                        <p:tgtEl>
                                          <p:spTgt spid="283"/>
                                        </p:tgtEl>
                                        <p:attrNameLst>
                                          <p:attrName>ppt_x</p:attrName>
                                        </p:attrNameLst>
                                      </p:cBhvr>
                                      <p:tavLst>
                                        <p:tav tm="0">
                                          <p:val>
                                            <p:strVal val="#ppt_x"/>
                                          </p:val>
                                        </p:tav>
                                        <p:tav tm="100000">
                                          <p:val>
                                            <p:strVal val="#ppt_x"/>
                                          </p:val>
                                        </p:tav>
                                      </p:tavLst>
                                    </p:anim>
                                    <p:anim calcmode="lin" valueType="num">
                                      <p:cBhvr>
                                        <p:cTn id="9" dur="1000" fill="hold"/>
                                        <p:tgtEl>
                                          <p:spTgt spid="283"/>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449">
                                            <p:txEl>
                                              <p:pRg st="0" end="0"/>
                                            </p:txEl>
                                          </p:spTgt>
                                        </p:tgtEl>
                                        <p:attrNameLst>
                                          <p:attrName>style.visibility</p:attrName>
                                        </p:attrNameLst>
                                      </p:cBhvr>
                                      <p:to>
                                        <p:strVal val="visible"/>
                                      </p:to>
                                    </p:set>
                                    <p:animEffect transition="in" filter="fade">
                                      <p:cBhvr>
                                        <p:cTn id="12" dur="750"/>
                                        <p:tgtEl>
                                          <p:spTgt spid="449">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49">
                                            <p:txEl>
                                              <p:pRg st="1" end="1"/>
                                            </p:txEl>
                                          </p:spTgt>
                                        </p:tgtEl>
                                        <p:attrNameLst>
                                          <p:attrName>style.visibility</p:attrName>
                                        </p:attrNameLst>
                                      </p:cBhvr>
                                      <p:to>
                                        <p:strVal val="visible"/>
                                      </p:to>
                                    </p:set>
                                    <p:animEffect transition="in" filter="fade">
                                      <p:cBhvr>
                                        <p:cTn id="15" dur="750"/>
                                        <p:tgtEl>
                                          <p:spTgt spid="449">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49">
                                            <p:txEl>
                                              <p:pRg st="2" end="2"/>
                                            </p:txEl>
                                          </p:spTgt>
                                        </p:tgtEl>
                                        <p:attrNameLst>
                                          <p:attrName>style.visibility</p:attrName>
                                        </p:attrNameLst>
                                      </p:cBhvr>
                                      <p:to>
                                        <p:strVal val="visible"/>
                                      </p:to>
                                    </p:set>
                                    <p:animEffect transition="in" filter="fade">
                                      <p:cBhvr>
                                        <p:cTn id="18" dur="750"/>
                                        <p:tgtEl>
                                          <p:spTgt spid="449">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49">
                                            <p:txEl>
                                              <p:pRg st="3" end="3"/>
                                            </p:txEl>
                                          </p:spTgt>
                                        </p:tgtEl>
                                        <p:attrNameLst>
                                          <p:attrName>style.visibility</p:attrName>
                                        </p:attrNameLst>
                                      </p:cBhvr>
                                      <p:to>
                                        <p:strVal val="visible"/>
                                      </p:to>
                                    </p:set>
                                    <p:animEffect transition="in" filter="fade">
                                      <p:cBhvr>
                                        <p:cTn id="21" dur="750"/>
                                        <p:tgtEl>
                                          <p:spTgt spid="44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00617" y="369116"/>
            <a:ext cx="10971244" cy="1024684"/>
          </a:xfrm>
        </p:spPr>
        <p:txBody>
          <a:bodyPr/>
          <a:lstStyle/>
          <a:p>
            <a:r>
              <a:rPr lang="en-US" dirty="0">
                <a:solidFill>
                  <a:schemeClr val="tx1"/>
                </a:solidFill>
              </a:rPr>
              <a:t>HDInsight supports Mahout</a:t>
            </a:r>
          </a:p>
        </p:txBody>
      </p:sp>
      <p:pic>
        <p:nvPicPr>
          <p:cNvPr id="170" name="Picture 16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025803" y="228672"/>
            <a:ext cx="2270170" cy="941762"/>
          </a:xfrm>
          <a:prstGeom prst="rect">
            <a:avLst/>
          </a:prstGeom>
        </p:spPr>
      </p:pic>
      <p:sp>
        <p:nvSpPr>
          <p:cNvPr id="171" name="Text Placeholder 2"/>
          <p:cNvSpPr txBox="1">
            <a:spLocks/>
          </p:cNvSpPr>
          <p:nvPr/>
        </p:nvSpPr>
        <p:spPr>
          <a:xfrm>
            <a:off x="168770" y="1213174"/>
            <a:ext cx="12513926" cy="1757534"/>
          </a:xfrm>
          <a:prstGeom prst="rect">
            <a:avLst/>
          </a:prstGeom>
        </p:spPr>
        <p:txBody>
          <a:bodyPr/>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599" dirty="0">
                <a:solidFill>
                  <a:schemeClr val="accent2"/>
                </a:solidFill>
              </a:rPr>
              <a:t>Machine learning library </a:t>
            </a:r>
          </a:p>
          <a:p>
            <a:pPr lvl="1"/>
            <a:r>
              <a:rPr lang="en-US" sz="1836" dirty="0"/>
              <a:t>A library of machine learning algorithms to execute on data in HDFS</a:t>
            </a:r>
          </a:p>
          <a:p>
            <a:pPr lvl="1"/>
            <a:r>
              <a:rPr lang="en-US" sz="1836" dirty="0"/>
              <a:t>Algorithms are not dependent on size of data and can scale with large data sets</a:t>
            </a:r>
          </a:p>
          <a:p>
            <a:pPr lvl="1"/>
            <a:r>
              <a:rPr lang="en-US" sz="1836" dirty="0"/>
              <a:t>Library includes: collaborative filtering, classification, clustering, dimensionality reduction, topic models</a:t>
            </a:r>
            <a:r>
              <a:rPr lang="en-US" sz="1836" dirty="0">
                <a:solidFill>
                  <a:schemeClr val="accent2"/>
                </a:solidFill>
              </a:rPr>
              <a:t> </a:t>
            </a:r>
          </a:p>
        </p:txBody>
      </p:sp>
      <p:grpSp>
        <p:nvGrpSpPr>
          <p:cNvPr id="172" name="Group 171"/>
          <p:cNvGrpSpPr/>
          <p:nvPr/>
        </p:nvGrpSpPr>
        <p:grpSpPr>
          <a:xfrm>
            <a:off x="332390" y="3078225"/>
            <a:ext cx="11627738" cy="3709459"/>
            <a:chOff x="430722" y="3078164"/>
            <a:chExt cx="11530219" cy="3709986"/>
          </a:xfrm>
        </p:grpSpPr>
        <p:sp>
          <p:nvSpPr>
            <p:cNvPr id="173" name="Rectangle 172"/>
            <p:cNvSpPr/>
            <p:nvPr>
              <p:custDataLst>
                <p:tags r:id="rId1"/>
              </p:custDataLst>
            </p:nvPr>
          </p:nvSpPr>
          <p:spPr bwMode="auto">
            <a:xfrm>
              <a:off x="430722" y="3078164"/>
              <a:ext cx="11530219" cy="3709986"/>
            </a:xfrm>
            <a:prstGeom prst="rect">
              <a:avLst/>
            </a:prstGeom>
            <a:noFill/>
            <a:ln w="635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91427" rIns="91423" bIns="45711" numCol="1" rtlCol="0" anchor="t" anchorCtr="0" compatLnSpc="1">
              <a:prstTxWarp prst="textNoShape">
                <a:avLst/>
              </a:prstTxWarp>
            </a:bodyPr>
            <a:lstStyle/>
            <a:p>
              <a:pPr algn="ctr">
                <a:lnSpc>
                  <a:spcPct val="90000"/>
                </a:lnSpc>
                <a:spcBef>
                  <a:spcPct val="20000"/>
                </a:spcBef>
                <a:buSzPct val="80000"/>
              </a:pPr>
              <a:endParaRPr lang="en-US" sz="1399" b="1" dirty="0">
                <a:ln>
                  <a:solidFill>
                    <a:srgbClr val="FFFFFF">
                      <a:alpha val="0"/>
                    </a:srgbClr>
                  </a:solidFill>
                </a:ln>
                <a:solidFill>
                  <a:srgbClr val="595959"/>
                </a:solidFill>
              </a:endParaRPr>
            </a:p>
          </p:txBody>
        </p:sp>
        <p:grpSp>
          <p:nvGrpSpPr>
            <p:cNvPr id="174" name="Group 173"/>
            <p:cNvGrpSpPr/>
            <p:nvPr/>
          </p:nvGrpSpPr>
          <p:grpSpPr>
            <a:xfrm>
              <a:off x="2766831" y="3369529"/>
              <a:ext cx="6858000" cy="3091499"/>
              <a:chOff x="2024903" y="3349642"/>
              <a:chExt cx="6858000" cy="3091499"/>
            </a:xfrm>
          </p:grpSpPr>
          <p:sp>
            <p:nvSpPr>
              <p:cNvPr id="175" name="Oval 174"/>
              <p:cNvSpPr/>
              <p:nvPr/>
            </p:nvSpPr>
            <p:spPr bwMode="auto">
              <a:xfrm>
                <a:off x="3200395" y="5257797"/>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176" name="Oval 175"/>
              <p:cNvSpPr/>
              <p:nvPr/>
            </p:nvSpPr>
            <p:spPr bwMode="auto">
              <a:xfrm>
                <a:off x="3352795" y="5410197"/>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177" name="Oval 176"/>
              <p:cNvSpPr/>
              <p:nvPr/>
            </p:nvSpPr>
            <p:spPr bwMode="auto">
              <a:xfrm>
                <a:off x="3505195" y="5562597"/>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178" name="Oval 177"/>
              <p:cNvSpPr/>
              <p:nvPr/>
            </p:nvSpPr>
            <p:spPr bwMode="auto">
              <a:xfrm>
                <a:off x="3657595" y="5714997"/>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179" name="Oval 178"/>
              <p:cNvSpPr/>
              <p:nvPr/>
            </p:nvSpPr>
            <p:spPr bwMode="auto">
              <a:xfrm>
                <a:off x="3200395" y="5611902"/>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180" name="Oval 179"/>
              <p:cNvSpPr/>
              <p:nvPr/>
            </p:nvSpPr>
            <p:spPr bwMode="auto">
              <a:xfrm>
                <a:off x="3809995" y="5448296"/>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181" name="Oval 180"/>
              <p:cNvSpPr/>
              <p:nvPr/>
            </p:nvSpPr>
            <p:spPr bwMode="auto">
              <a:xfrm>
                <a:off x="3619495" y="5227542"/>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182" name="Oval 181"/>
              <p:cNvSpPr/>
              <p:nvPr/>
            </p:nvSpPr>
            <p:spPr bwMode="auto">
              <a:xfrm>
                <a:off x="3809995" y="5867397"/>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183" name="Oval 182"/>
              <p:cNvSpPr/>
              <p:nvPr/>
            </p:nvSpPr>
            <p:spPr bwMode="auto">
              <a:xfrm>
                <a:off x="4917134" y="5006786"/>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184" name="Oval 183"/>
              <p:cNvSpPr/>
              <p:nvPr/>
            </p:nvSpPr>
            <p:spPr bwMode="auto">
              <a:xfrm>
                <a:off x="5082981" y="5159186"/>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185" name="Oval 184"/>
              <p:cNvSpPr/>
              <p:nvPr/>
            </p:nvSpPr>
            <p:spPr bwMode="auto">
              <a:xfrm>
                <a:off x="5197281" y="4955238"/>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186" name="Oval 185"/>
              <p:cNvSpPr/>
              <p:nvPr/>
            </p:nvSpPr>
            <p:spPr bwMode="auto">
              <a:xfrm>
                <a:off x="5363128" y="5107638"/>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187" name="Oval 186"/>
              <p:cNvSpPr/>
              <p:nvPr/>
            </p:nvSpPr>
            <p:spPr bwMode="auto">
              <a:xfrm>
                <a:off x="5304857" y="5347443"/>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188" name="Oval 187"/>
              <p:cNvSpPr/>
              <p:nvPr/>
            </p:nvSpPr>
            <p:spPr bwMode="auto">
              <a:xfrm>
                <a:off x="5470704" y="5499843"/>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189" name="Oval 188"/>
              <p:cNvSpPr/>
              <p:nvPr/>
            </p:nvSpPr>
            <p:spPr bwMode="auto">
              <a:xfrm>
                <a:off x="5528975" y="4949636"/>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190" name="Oval 189"/>
              <p:cNvSpPr/>
              <p:nvPr/>
            </p:nvSpPr>
            <p:spPr bwMode="auto">
              <a:xfrm>
                <a:off x="5694822" y="5102036"/>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191" name="Oval 190"/>
              <p:cNvSpPr/>
              <p:nvPr/>
            </p:nvSpPr>
            <p:spPr bwMode="auto">
              <a:xfrm>
                <a:off x="5571556" y="5305982"/>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192" name="Oval 191"/>
              <p:cNvSpPr/>
              <p:nvPr/>
            </p:nvSpPr>
            <p:spPr bwMode="auto">
              <a:xfrm>
                <a:off x="5737403" y="5458382"/>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193" name="Oval 192"/>
              <p:cNvSpPr/>
              <p:nvPr/>
            </p:nvSpPr>
            <p:spPr bwMode="auto">
              <a:xfrm>
                <a:off x="4602248" y="5328394"/>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194" name="Oval 193"/>
              <p:cNvSpPr/>
              <p:nvPr/>
            </p:nvSpPr>
            <p:spPr bwMode="auto">
              <a:xfrm>
                <a:off x="4768095" y="5480794"/>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195" name="Oval 194"/>
              <p:cNvSpPr/>
              <p:nvPr/>
            </p:nvSpPr>
            <p:spPr bwMode="auto">
              <a:xfrm>
                <a:off x="6869195" y="4799477"/>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196" name="Oval 195"/>
              <p:cNvSpPr/>
              <p:nvPr/>
            </p:nvSpPr>
            <p:spPr bwMode="auto">
              <a:xfrm>
                <a:off x="7035042" y="4951877"/>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197" name="Oval 196"/>
              <p:cNvSpPr/>
              <p:nvPr/>
            </p:nvSpPr>
            <p:spPr bwMode="auto">
              <a:xfrm>
                <a:off x="6920742" y="4537261"/>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198" name="Oval 197"/>
              <p:cNvSpPr/>
              <p:nvPr/>
            </p:nvSpPr>
            <p:spPr bwMode="auto">
              <a:xfrm>
                <a:off x="7086589" y="4689661"/>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199" name="Oval 198"/>
              <p:cNvSpPr/>
              <p:nvPr/>
            </p:nvSpPr>
            <p:spPr bwMode="auto">
              <a:xfrm>
                <a:off x="7268124" y="4842061"/>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200" name="Oval 199"/>
              <p:cNvSpPr/>
              <p:nvPr/>
            </p:nvSpPr>
            <p:spPr bwMode="auto">
              <a:xfrm>
                <a:off x="7433971" y="4994461"/>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201" name="Oval 200"/>
              <p:cNvSpPr/>
              <p:nvPr/>
            </p:nvSpPr>
            <p:spPr bwMode="auto">
              <a:xfrm>
                <a:off x="7044004" y="4325569"/>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202" name="Oval 201"/>
              <p:cNvSpPr/>
              <p:nvPr/>
            </p:nvSpPr>
            <p:spPr bwMode="auto">
              <a:xfrm>
                <a:off x="7209851" y="4477969"/>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203" name="Oval 202"/>
              <p:cNvSpPr/>
              <p:nvPr/>
            </p:nvSpPr>
            <p:spPr bwMode="auto">
              <a:xfrm>
                <a:off x="7418283" y="4689661"/>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204" name="Oval 203"/>
              <p:cNvSpPr/>
              <p:nvPr/>
            </p:nvSpPr>
            <p:spPr bwMode="auto">
              <a:xfrm>
                <a:off x="7584130" y="4842061"/>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205" name="Oval 204"/>
              <p:cNvSpPr/>
              <p:nvPr/>
            </p:nvSpPr>
            <p:spPr bwMode="auto">
              <a:xfrm>
                <a:off x="7496724" y="4477969"/>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206" name="Oval 205"/>
              <p:cNvSpPr/>
              <p:nvPr/>
            </p:nvSpPr>
            <p:spPr bwMode="auto">
              <a:xfrm>
                <a:off x="7662571" y="4630369"/>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207" name="Oval 206"/>
              <p:cNvSpPr/>
              <p:nvPr/>
            </p:nvSpPr>
            <p:spPr bwMode="auto">
              <a:xfrm>
                <a:off x="2635624" y="4799478"/>
                <a:ext cx="1645920" cy="1641663"/>
              </a:xfrm>
              <a:prstGeom prst="ellipse">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208" name="Oval 207"/>
              <p:cNvSpPr/>
              <p:nvPr/>
            </p:nvSpPr>
            <p:spPr bwMode="auto">
              <a:xfrm>
                <a:off x="4481230" y="4463400"/>
                <a:ext cx="1645920" cy="1641663"/>
              </a:xfrm>
              <a:prstGeom prst="ellipse">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209" name="Oval 208"/>
              <p:cNvSpPr/>
              <p:nvPr/>
            </p:nvSpPr>
            <p:spPr bwMode="auto">
              <a:xfrm>
                <a:off x="6418709" y="3941103"/>
                <a:ext cx="1645920" cy="1641663"/>
              </a:xfrm>
              <a:prstGeom prst="ellipse">
                <a:avLst/>
              </a:prstGeom>
              <a:no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cxnSp>
            <p:nvCxnSpPr>
              <p:cNvPr id="210" name="Straight Connector 209"/>
              <p:cNvCxnSpPr/>
              <p:nvPr/>
            </p:nvCxnSpPr>
            <p:spPr>
              <a:xfrm>
                <a:off x="2043953" y="3349642"/>
                <a:ext cx="0" cy="309149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flipH="1" flipV="1">
                <a:off x="2024903" y="6441141"/>
                <a:ext cx="6858000"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 name="Rectangle 2"/>
          <p:cNvSpPr/>
          <p:nvPr/>
        </p:nvSpPr>
        <p:spPr>
          <a:xfrm>
            <a:off x="4762902" y="3308920"/>
            <a:ext cx="2938399" cy="382308"/>
          </a:xfrm>
          <a:prstGeom prst="rect">
            <a:avLst/>
          </a:prstGeom>
        </p:spPr>
        <p:txBody>
          <a:bodyPr wrap="none">
            <a:spAutoFit/>
          </a:bodyPr>
          <a:lstStyle/>
          <a:p>
            <a:r>
              <a:rPr lang="en-US" sz="1836" dirty="0"/>
              <a:t>HDInsight supports Storm</a:t>
            </a:r>
          </a:p>
        </p:txBody>
      </p:sp>
    </p:spTree>
    <p:extLst>
      <p:ext uri="{BB962C8B-B14F-4D97-AF65-F5344CB8AC3E}">
        <p14:creationId xmlns:p14="http://schemas.microsoft.com/office/powerpoint/2010/main" val="3229480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1">
                                            <p:txEl>
                                              <p:pRg st="0" end="0"/>
                                            </p:txEl>
                                          </p:spTgt>
                                        </p:tgtEl>
                                        <p:attrNameLst>
                                          <p:attrName>style.visibility</p:attrName>
                                        </p:attrNameLst>
                                      </p:cBhvr>
                                      <p:to>
                                        <p:strVal val="visible"/>
                                      </p:to>
                                    </p:set>
                                    <p:animEffect transition="in" filter="fade">
                                      <p:cBhvr>
                                        <p:cTn id="7" dur="750"/>
                                        <p:tgtEl>
                                          <p:spTgt spid="17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1">
                                            <p:txEl>
                                              <p:pRg st="1" end="1"/>
                                            </p:txEl>
                                          </p:spTgt>
                                        </p:tgtEl>
                                        <p:attrNameLst>
                                          <p:attrName>style.visibility</p:attrName>
                                        </p:attrNameLst>
                                      </p:cBhvr>
                                      <p:to>
                                        <p:strVal val="visible"/>
                                      </p:to>
                                    </p:set>
                                    <p:animEffect transition="in" filter="fade">
                                      <p:cBhvr>
                                        <p:cTn id="10" dur="750"/>
                                        <p:tgtEl>
                                          <p:spTgt spid="17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1">
                                            <p:txEl>
                                              <p:pRg st="2" end="2"/>
                                            </p:txEl>
                                          </p:spTgt>
                                        </p:tgtEl>
                                        <p:attrNameLst>
                                          <p:attrName>style.visibility</p:attrName>
                                        </p:attrNameLst>
                                      </p:cBhvr>
                                      <p:to>
                                        <p:strVal val="visible"/>
                                      </p:to>
                                    </p:set>
                                    <p:animEffect transition="in" filter="fade">
                                      <p:cBhvr>
                                        <p:cTn id="13" dur="750"/>
                                        <p:tgtEl>
                                          <p:spTgt spid="171">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1">
                                            <p:txEl>
                                              <p:pRg st="3" end="3"/>
                                            </p:txEl>
                                          </p:spTgt>
                                        </p:tgtEl>
                                        <p:attrNameLst>
                                          <p:attrName>style.visibility</p:attrName>
                                        </p:attrNameLst>
                                      </p:cBhvr>
                                      <p:to>
                                        <p:strVal val="visible"/>
                                      </p:to>
                                    </p:set>
                                    <p:animEffect transition="in" filter="fade">
                                      <p:cBhvr>
                                        <p:cTn id="16" dur="750"/>
                                        <p:tgtEl>
                                          <p:spTgt spid="171">
                                            <p:txEl>
                                              <p:pRg st="3" end="3"/>
                                            </p:txEl>
                                          </p:spTgt>
                                        </p:tgtEl>
                                      </p:cBhvr>
                                    </p:animEffect>
                                  </p:childTnLst>
                                </p:cTn>
                              </p:par>
                            </p:childTnLst>
                          </p:cTn>
                        </p:par>
                        <p:par>
                          <p:cTn id="17" fill="hold">
                            <p:stCondLst>
                              <p:cond delay="750"/>
                            </p:stCondLst>
                            <p:childTnLst>
                              <p:par>
                                <p:cTn id="18" presetID="22" presetClass="entr" presetSubtype="8" fill="hold" nodeType="afterEffect">
                                  <p:stCondLst>
                                    <p:cond delay="0"/>
                                  </p:stCondLst>
                                  <p:childTnLst>
                                    <p:set>
                                      <p:cBhvr>
                                        <p:cTn id="19" dur="1" fill="hold">
                                          <p:stCondLst>
                                            <p:cond delay="0"/>
                                          </p:stCondLst>
                                        </p:cTn>
                                        <p:tgtEl>
                                          <p:spTgt spid="172"/>
                                        </p:tgtEl>
                                        <p:attrNameLst>
                                          <p:attrName>style.visibility</p:attrName>
                                        </p:attrNameLst>
                                      </p:cBhvr>
                                      <p:to>
                                        <p:strVal val="visible"/>
                                      </p:to>
                                    </p:set>
                                    <p:animEffect transition="in" filter="wipe(left)">
                                      <p:cBhvr>
                                        <p:cTn id="20" dur="75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275480" y="252540"/>
            <a:ext cx="10971244" cy="1024684"/>
          </a:xfrm>
        </p:spPr>
        <p:txBody>
          <a:bodyPr/>
          <a:lstStyle/>
          <a:p>
            <a:r>
              <a:rPr lang="en-US" dirty="0">
                <a:solidFill>
                  <a:schemeClr val="tx1"/>
                </a:solidFill>
              </a:rPr>
              <a:t>HDInsight supports Storm</a:t>
            </a:r>
          </a:p>
        </p:txBody>
      </p:sp>
      <p:sp>
        <p:nvSpPr>
          <p:cNvPr id="46" name="Text Placeholder 2"/>
          <p:cNvSpPr txBox="1">
            <a:spLocks/>
          </p:cNvSpPr>
          <p:nvPr/>
        </p:nvSpPr>
        <p:spPr>
          <a:xfrm>
            <a:off x="381179" y="1206156"/>
            <a:ext cx="12488312" cy="2265468"/>
          </a:xfrm>
          <a:prstGeom prst="rect">
            <a:avLst/>
          </a:prstGeom>
        </p:spPr>
        <p:txBody>
          <a:bodyPr/>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599" dirty="0">
                <a:solidFill>
                  <a:schemeClr val="accent2"/>
                </a:solidFill>
              </a:rPr>
              <a:t>Stream Analytics for near real-time processing</a:t>
            </a:r>
          </a:p>
          <a:p>
            <a:pPr lvl="1"/>
            <a:r>
              <a:rPr lang="en-US" sz="1530" dirty="0"/>
              <a:t>Consumes millions of real-time events from scalable event broker (i.e., Apache Kafka, Azure Event Hub)</a:t>
            </a:r>
          </a:p>
          <a:p>
            <a:pPr lvl="1"/>
            <a:r>
              <a:rPr lang="en-US" sz="1530" dirty="0"/>
              <a:t>Performs time-sensitive computation</a:t>
            </a:r>
          </a:p>
          <a:p>
            <a:pPr lvl="1"/>
            <a:r>
              <a:rPr lang="en-US" sz="1530" dirty="0"/>
              <a:t>Outputs to persistent stores, dashboards, or devices</a:t>
            </a:r>
          </a:p>
          <a:p>
            <a:pPr lvl="1"/>
            <a:r>
              <a:rPr lang="en-US" sz="1530" dirty="0"/>
              <a:t>Customizable with Java + .NET</a:t>
            </a:r>
          </a:p>
          <a:p>
            <a:pPr lvl="1"/>
            <a:r>
              <a:rPr lang="en-US" sz="1530" dirty="0"/>
              <a:t>Deeply integrated to Visual Studio</a:t>
            </a:r>
          </a:p>
        </p:txBody>
      </p:sp>
      <p:pic>
        <p:nvPicPr>
          <p:cNvPr id="47" name="Picture 4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9638618" y="201641"/>
            <a:ext cx="2519988" cy="919796"/>
          </a:xfrm>
          <a:prstGeom prst="rect">
            <a:avLst/>
          </a:prstGeom>
        </p:spPr>
      </p:pic>
      <p:sp>
        <p:nvSpPr>
          <p:cNvPr id="48" name="Rectangle 47"/>
          <p:cNvSpPr/>
          <p:nvPr>
            <p:custDataLst>
              <p:tags r:id="rId1"/>
            </p:custDataLst>
          </p:nvPr>
        </p:nvSpPr>
        <p:spPr bwMode="auto">
          <a:xfrm>
            <a:off x="377755" y="3001059"/>
            <a:ext cx="11528584" cy="370945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91427" rIns="91423" bIns="45711" numCol="1" rtlCol="0" anchor="t" anchorCtr="0" compatLnSpc="1">
            <a:prstTxWarp prst="textNoShape">
              <a:avLst/>
            </a:prstTxWarp>
          </a:bodyPr>
          <a:lstStyle/>
          <a:p>
            <a:pPr algn="ctr">
              <a:lnSpc>
                <a:spcPct val="90000"/>
              </a:lnSpc>
              <a:spcBef>
                <a:spcPct val="20000"/>
              </a:spcBef>
              <a:buSzPct val="80000"/>
            </a:pPr>
            <a:endParaRPr lang="en-US" sz="1399" b="1" dirty="0">
              <a:ln>
                <a:solidFill>
                  <a:srgbClr val="FFFFFF">
                    <a:alpha val="0"/>
                  </a:srgbClr>
                </a:solidFill>
              </a:ln>
              <a:solidFill>
                <a:srgbClr val="595959"/>
              </a:solidFill>
            </a:endParaRPr>
          </a:p>
        </p:txBody>
      </p:sp>
      <p:grpSp>
        <p:nvGrpSpPr>
          <p:cNvPr id="49" name="Group 48"/>
          <p:cNvGrpSpPr/>
          <p:nvPr/>
        </p:nvGrpSpPr>
        <p:grpSpPr>
          <a:xfrm>
            <a:off x="1763411" y="3045722"/>
            <a:ext cx="8636578" cy="3664797"/>
            <a:chOff x="269240" y="1189495"/>
            <a:chExt cx="11754926" cy="5376993"/>
          </a:xfrm>
        </p:grpSpPr>
        <p:sp>
          <p:nvSpPr>
            <p:cNvPr id="50" name="Rectangle 49"/>
            <p:cNvSpPr/>
            <p:nvPr/>
          </p:nvSpPr>
          <p:spPr bwMode="auto">
            <a:xfrm>
              <a:off x="269240" y="1905095"/>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6">
                <a:lnSpc>
                  <a:spcPct val="90000"/>
                </a:lnSpc>
              </a:pPr>
              <a:endParaRPr lang="en-US" sz="1399" dirty="0">
                <a:gradFill>
                  <a:gsLst>
                    <a:gs pos="0">
                      <a:srgbClr val="FFFFFF"/>
                    </a:gs>
                    <a:gs pos="100000">
                      <a:srgbClr val="FFFFFF"/>
                    </a:gs>
                  </a:gsLst>
                  <a:lin ang="5400000" scaled="1"/>
                </a:gradFill>
                <a:ea typeface="Segoe UI" pitchFamily="34" charset="0"/>
                <a:cs typeface="Segoe UI" pitchFamily="34" charset="0"/>
              </a:endParaRPr>
            </a:p>
          </p:txBody>
        </p:sp>
        <p:sp>
          <p:nvSpPr>
            <p:cNvPr id="51" name="Rectangle 50"/>
            <p:cNvSpPr/>
            <p:nvPr/>
          </p:nvSpPr>
          <p:spPr bwMode="auto">
            <a:xfrm>
              <a:off x="2241685" y="1905095"/>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6">
                <a:lnSpc>
                  <a:spcPct val="90000"/>
                </a:lnSpc>
              </a:pPr>
              <a:endParaRPr lang="en-US" sz="1399" dirty="0">
                <a:gradFill>
                  <a:gsLst>
                    <a:gs pos="0">
                      <a:srgbClr val="FFFFFF"/>
                    </a:gs>
                    <a:gs pos="100000">
                      <a:srgbClr val="FFFFFF"/>
                    </a:gs>
                  </a:gsLst>
                  <a:lin ang="5400000" scaled="1"/>
                </a:gradFill>
                <a:ea typeface="Segoe UI" pitchFamily="34" charset="0"/>
                <a:cs typeface="Segoe UI" pitchFamily="34" charset="0"/>
              </a:endParaRPr>
            </a:p>
          </p:txBody>
        </p:sp>
        <p:sp>
          <p:nvSpPr>
            <p:cNvPr id="52" name="Rectangle 51"/>
            <p:cNvSpPr/>
            <p:nvPr/>
          </p:nvSpPr>
          <p:spPr bwMode="auto">
            <a:xfrm>
              <a:off x="4214131" y="1905095"/>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6">
                <a:lnSpc>
                  <a:spcPct val="90000"/>
                </a:lnSpc>
              </a:pPr>
              <a:endParaRPr lang="en-US" sz="1399" dirty="0">
                <a:gradFill>
                  <a:gsLst>
                    <a:gs pos="0">
                      <a:srgbClr val="FFFFFF"/>
                    </a:gs>
                    <a:gs pos="100000">
                      <a:srgbClr val="FFFFFF"/>
                    </a:gs>
                  </a:gsLst>
                  <a:lin ang="5400000" scaled="1"/>
                </a:gradFill>
                <a:ea typeface="Segoe UI" pitchFamily="34" charset="0"/>
                <a:cs typeface="Segoe UI" pitchFamily="34" charset="0"/>
              </a:endParaRPr>
            </a:p>
          </p:txBody>
        </p:sp>
        <p:sp>
          <p:nvSpPr>
            <p:cNvPr id="53" name="Rectangle 52"/>
            <p:cNvSpPr/>
            <p:nvPr/>
          </p:nvSpPr>
          <p:spPr bwMode="auto">
            <a:xfrm>
              <a:off x="6186576" y="1905095"/>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6">
                <a:lnSpc>
                  <a:spcPct val="90000"/>
                </a:lnSpc>
              </a:pPr>
              <a:endParaRPr lang="en-US" sz="1399" dirty="0">
                <a:gradFill>
                  <a:gsLst>
                    <a:gs pos="0">
                      <a:srgbClr val="FFFFFF"/>
                    </a:gs>
                    <a:gs pos="100000">
                      <a:srgbClr val="FFFFFF"/>
                    </a:gs>
                  </a:gsLst>
                  <a:lin ang="5400000" scaled="1"/>
                </a:gradFill>
                <a:ea typeface="Segoe UI" pitchFamily="34" charset="0"/>
                <a:cs typeface="Segoe UI" pitchFamily="34" charset="0"/>
              </a:endParaRPr>
            </a:p>
          </p:txBody>
        </p:sp>
        <p:sp>
          <p:nvSpPr>
            <p:cNvPr id="54" name="Rectangle 53"/>
            <p:cNvSpPr/>
            <p:nvPr/>
          </p:nvSpPr>
          <p:spPr bwMode="auto">
            <a:xfrm>
              <a:off x="8159021" y="1905095"/>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6">
                <a:lnSpc>
                  <a:spcPct val="90000"/>
                </a:lnSpc>
              </a:pPr>
              <a:endParaRPr lang="en-US" sz="1399" dirty="0">
                <a:gradFill>
                  <a:gsLst>
                    <a:gs pos="0">
                      <a:srgbClr val="FFFFFF"/>
                    </a:gs>
                    <a:gs pos="100000">
                      <a:srgbClr val="FFFFFF"/>
                    </a:gs>
                  </a:gsLst>
                  <a:lin ang="5400000" scaled="1"/>
                </a:gradFill>
                <a:ea typeface="Segoe UI" pitchFamily="34" charset="0"/>
                <a:cs typeface="Segoe UI" pitchFamily="34" charset="0"/>
              </a:endParaRPr>
            </a:p>
          </p:txBody>
        </p:sp>
        <p:sp>
          <p:nvSpPr>
            <p:cNvPr id="55" name="Rectangle 54"/>
            <p:cNvSpPr/>
            <p:nvPr/>
          </p:nvSpPr>
          <p:spPr bwMode="auto">
            <a:xfrm>
              <a:off x="10131468" y="1840761"/>
              <a:ext cx="1792850" cy="4725727"/>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6">
                <a:lnSpc>
                  <a:spcPct val="90000"/>
                </a:lnSpc>
              </a:pPr>
              <a:endParaRPr lang="en-US" sz="1399" dirty="0">
                <a:gradFill>
                  <a:gsLst>
                    <a:gs pos="0">
                      <a:srgbClr val="FFFFFF"/>
                    </a:gs>
                    <a:gs pos="100000">
                      <a:srgbClr val="FFFFFF"/>
                    </a:gs>
                  </a:gsLst>
                  <a:lin ang="5400000" scaled="1"/>
                </a:gradFill>
                <a:ea typeface="Segoe UI" pitchFamily="34" charset="0"/>
                <a:cs typeface="Segoe UI" pitchFamily="34" charset="0"/>
              </a:endParaRPr>
            </a:p>
          </p:txBody>
        </p:sp>
        <p:grpSp>
          <p:nvGrpSpPr>
            <p:cNvPr id="56" name="Group 55"/>
            <p:cNvGrpSpPr/>
            <p:nvPr/>
          </p:nvGrpSpPr>
          <p:grpSpPr>
            <a:xfrm>
              <a:off x="2420700" y="2089033"/>
              <a:ext cx="7352158" cy="4293518"/>
              <a:chOff x="2469239" y="2130426"/>
              <a:chExt cx="7499584" cy="4379612"/>
            </a:xfrm>
          </p:grpSpPr>
          <p:sp>
            <p:nvSpPr>
              <p:cNvPr id="134" name="Oval 133"/>
              <p:cNvSpPr/>
              <p:nvPr/>
            </p:nvSpPr>
            <p:spPr bwMode="auto">
              <a:xfrm>
                <a:off x="2469239" y="2130426"/>
                <a:ext cx="7499584" cy="4379612"/>
              </a:xfrm>
              <a:prstGeom prst="ellipse">
                <a:avLst/>
              </a:prstGeom>
              <a:solidFill>
                <a:schemeClr val="accent6">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6">
                  <a:lnSpc>
                    <a:spcPct val="90000"/>
                  </a:lnSpc>
                </a:pPr>
                <a:endParaRPr lang="en-US" sz="1399" dirty="0">
                  <a:gradFill>
                    <a:gsLst>
                      <a:gs pos="0">
                        <a:srgbClr val="FFFFFF"/>
                      </a:gs>
                      <a:gs pos="100000">
                        <a:srgbClr val="FFFFFF"/>
                      </a:gs>
                    </a:gsLst>
                    <a:lin ang="5400000" scaled="1"/>
                  </a:gradFill>
                  <a:ea typeface="Segoe UI" pitchFamily="34" charset="0"/>
                  <a:cs typeface="Segoe UI" pitchFamily="34" charset="0"/>
                </a:endParaRPr>
              </a:p>
            </p:txBody>
          </p:sp>
          <p:sp>
            <p:nvSpPr>
              <p:cNvPr id="135" name="Freeform 134"/>
              <p:cNvSpPr>
                <a:spLocks/>
              </p:cNvSpPr>
              <p:nvPr/>
            </p:nvSpPr>
            <p:spPr bwMode="auto">
              <a:xfrm>
                <a:off x="4722813" y="3784600"/>
                <a:ext cx="4071937" cy="1674813"/>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rgbClr val="FFFFFF"/>
              </a:solidFill>
              <a:ln>
                <a:noFill/>
              </a:ln>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199" dirty="0">
                  <a:solidFill>
                    <a:srgbClr val="000000"/>
                  </a:solidFill>
                </a:endParaRPr>
              </a:p>
            </p:txBody>
          </p:sp>
          <p:sp>
            <p:nvSpPr>
              <p:cNvPr id="136" name="Freeform 135"/>
              <p:cNvSpPr>
                <a:spLocks/>
              </p:cNvSpPr>
              <p:nvPr/>
            </p:nvSpPr>
            <p:spPr bwMode="auto">
              <a:xfrm>
                <a:off x="5529263" y="2765425"/>
                <a:ext cx="1549400" cy="835025"/>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FFFFFF"/>
              </a:solidFill>
              <a:ln>
                <a:noFill/>
              </a:ln>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199" dirty="0">
                  <a:solidFill>
                    <a:srgbClr val="000000"/>
                  </a:solidFill>
                </a:endParaRPr>
              </a:p>
            </p:txBody>
          </p:sp>
          <p:sp>
            <p:nvSpPr>
              <p:cNvPr id="137" name="Freeform 136"/>
              <p:cNvSpPr>
                <a:spLocks/>
              </p:cNvSpPr>
              <p:nvPr/>
            </p:nvSpPr>
            <p:spPr bwMode="auto">
              <a:xfrm>
                <a:off x="3502025" y="3259138"/>
                <a:ext cx="2005013" cy="1139825"/>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199" dirty="0">
                  <a:solidFill>
                    <a:srgbClr val="000000"/>
                  </a:solidFill>
                </a:endParaRPr>
              </a:p>
            </p:txBody>
          </p:sp>
        </p:grpSp>
        <p:grpSp>
          <p:nvGrpSpPr>
            <p:cNvPr id="57" name="Group 56"/>
            <p:cNvGrpSpPr/>
            <p:nvPr/>
          </p:nvGrpSpPr>
          <p:grpSpPr>
            <a:xfrm>
              <a:off x="269241" y="1189495"/>
              <a:ext cx="11655081" cy="717140"/>
              <a:chOff x="274638" y="1212850"/>
              <a:chExt cx="11888787" cy="731520"/>
            </a:xfrm>
          </p:grpSpPr>
          <p:sp>
            <p:nvSpPr>
              <p:cNvPr id="123" name="Rectangle 122"/>
              <p:cNvSpPr/>
              <p:nvPr/>
            </p:nvSpPr>
            <p:spPr bwMode="auto">
              <a:xfrm>
                <a:off x="4298632" y="1212850"/>
                <a:ext cx="1828800" cy="731520"/>
              </a:xfrm>
              <a:prstGeom prst="rect">
                <a:avLst/>
              </a:prstGeom>
              <a:solidFill>
                <a:srgbClr val="4E19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43408" tIns="89629" rIns="143408" bIns="89629"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3926">
                  <a:lnSpc>
                    <a:spcPct val="90000"/>
                  </a:lnSpc>
                </a:pPr>
                <a:r>
                  <a:rPr lang="en-US" sz="1199" dirty="0">
                    <a:gradFill>
                      <a:gsLst>
                        <a:gs pos="0">
                          <a:srgbClr val="FFFFFF"/>
                        </a:gs>
                        <a:gs pos="100000">
                          <a:srgbClr val="FFFFFF"/>
                        </a:gs>
                      </a:gsLst>
                      <a:lin ang="5400000" scaled="1"/>
                    </a:gradFill>
                    <a:ea typeface="Segoe UI" pitchFamily="34" charset="0"/>
                    <a:cs typeface="Segoe UI" pitchFamily="34" charset="0"/>
                  </a:rPr>
                  <a:t>Event queuing system</a:t>
                </a:r>
              </a:p>
            </p:txBody>
          </p:sp>
          <p:sp>
            <p:nvSpPr>
              <p:cNvPr id="124" name="Right Arrow 123"/>
              <p:cNvSpPr/>
              <p:nvPr/>
            </p:nvSpPr>
            <p:spPr bwMode="auto">
              <a:xfrm>
                <a:off x="3996722" y="1441450"/>
                <a:ext cx="420624" cy="274320"/>
              </a:xfrm>
              <a:prstGeom prst="rightArrow">
                <a:avLst/>
              </a:prstGeom>
              <a:solidFill>
                <a:srgbClr val="7030A0"/>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6">
                  <a:lnSpc>
                    <a:spcPct val="90000"/>
                  </a:lnSpc>
                </a:pPr>
                <a:endParaRPr lang="en-US" sz="1399" dirty="0">
                  <a:gradFill>
                    <a:gsLst>
                      <a:gs pos="0">
                        <a:srgbClr val="FFFFFF"/>
                      </a:gs>
                      <a:gs pos="100000">
                        <a:srgbClr val="FFFFFF"/>
                      </a:gs>
                    </a:gsLst>
                    <a:lin ang="5400000" scaled="1"/>
                  </a:gradFill>
                  <a:ea typeface="Segoe UI" pitchFamily="34" charset="0"/>
                  <a:cs typeface="Segoe UI" pitchFamily="34" charset="0"/>
                </a:endParaRPr>
              </a:p>
            </p:txBody>
          </p:sp>
          <p:sp>
            <p:nvSpPr>
              <p:cNvPr id="125" name="Rectangle 124"/>
              <p:cNvSpPr/>
              <p:nvPr/>
            </p:nvSpPr>
            <p:spPr bwMode="auto">
              <a:xfrm>
                <a:off x="2286635" y="1212850"/>
                <a:ext cx="1828800" cy="731520"/>
              </a:xfrm>
              <a:prstGeom prst="rect">
                <a:avLst/>
              </a:prstGeom>
              <a:solidFill>
                <a:srgbClr val="4E19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43408" tIns="89629" rIns="143408" bIns="89629"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3926">
                  <a:lnSpc>
                    <a:spcPct val="90000"/>
                  </a:lnSpc>
                </a:pPr>
                <a:r>
                  <a:rPr lang="en-US" sz="1199" dirty="0">
                    <a:gradFill>
                      <a:gsLst>
                        <a:gs pos="0">
                          <a:srgbClr val="FFFFFF"/>
                        </a:gs>
                        <a:gs pos="100000">
                          <a:srgbClr val="FFFFFF"/>
                        </a:gs>
                      </a:gsLst>
                      <a:lin ang="5400000" scaled="1"/>
                    </a:gradFill>
                    <a:ea typeface="Segoe UI" pitchFamily="34" charset="0"/>
                    <a:cs typeface="Segoe UI" pitchFamily="34" charset="0"/>
                  </a:rPr>
                  <a:t>Collection</a:t>
                </a:r>
              </a:p>
            </p:txBody>
          </p:sp>
          <p:sp>
            <p:nvSpPr>
              <p:cNvPr id="126" name="Right Arrow 125"/>
              <p:cNvSpPr/>
              <p:nvPr/>
            </p:nvSpPr>
            <p:spPr bwMode="auto">
              <a:xfrm>
                <a:off x="1984725" y="1441450"/>
                <a:ext cx="420624" cy="274320"/>
              </a:xfrm>
              <a:prstGeom prst="rightArrow">
                <a:avLst/>
              </a:prstGeom>
              <a:solidFill>
                <a:srgbClr val="7030A0"/>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6">
                  <a:lnSpc>
                    <a:spcPct val="90000"/>
                  </a:lnSpc>
                </a:pPr>
                <a:endParaRPr lang="en-US" sz="1399" dirty="0">
                  <a:gradFill>
                    <a:gsLst>
                      <a:gs pos="0">
                        <a:srgbClr val="FFFFFF"/>
                      </a:gs>
                      <a:gs pos="100000">
                        <a:srgbClr val="FFFFFF"/>
                      </a:gs>
                    </a:gsLst>
                    <a:lin ang="5400000" scaled="1"/>
                  </a:gradFill>
                  <a:ea typeface="Segoe UI" pitchFamily="34" charset="0"/>
                  <a:cs typeface="Segoe UI" pitchFamily="34" charset="0"/>
                </a:endParaRPr>
              </a:p>
            </p:txBody>
          </p:sp>
          <p:sp>
            <p:nvSpPr>
              <p:cNvPr id="127" name="Rectangle 126"/>
              <p:cNvSpPr/>
              <p:nvPr/>
            </p:nvSpPr>
            <p:spPr bwMode="auto">
              <a:xfrm>
                <a:off x="10334625" y="1212850"/>
                <a:ext cx="1828800" cy="731520"/>
              </a:xfrm>
              <a:prstGeom prst="rect">
                <a:avLst/>
              </a:prstGeom>
              <a:solidFill>
                <a:srgbClr val="4E19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43408" tIns="89629" rIns="143408" bIns="89629"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3926">
                  <a:lnSpc>
                    <a:spcPct val="90000"/>
                  </a:lnSpc>
                </a:pPr>
                <a:r>
                  <a:rPr lang="en-US" sz="1199" dirty="0">
                    <a:gradFill>
                      <a:gsLst>
                        <a:gs pos="0">
                          <a:srgbClr val="FFFFFF"/>
                        </a:gs>
                        <a:gs pos="100000">
                          <a:srgbClr val="FFFFFF"/>
                        </a:gs>
                      </a:gsLst>
                      <a:lin ang="5400000" scaled="1"/>
                    </a:gradFill>
                    <a:ea typeface="Segoe UI" pitchFamily="34" charset="0"/>
                    <a:cs typeface="Segoe UI" pitchFamily="34" charset="0"/>
                  </a:rPr>
                  <a:t>Presentation and action</a:t>
                </a:r>
              </a:p>
            </p:txBody>
          </p:sp>
          <p:sp>
            <p:nvSpPr>
              <p:cNvPr id="128" name="Right Arrow 127"/>
              <p:cNvSpPr/>
              <p:nvPr/>
            </p:nvSpPr>
            <p:spPr bwMode="auto">
              <a:xfrm>
                <a:off x="10032715" y="1441450"/>
                <a:ext cx="420624" cy="274320"/>
              </a:xfrm>
              <a:prstGeom prst="rightArrow">
                <a:avLst/>
              </a:prstGeom>
              <a:solidFill>
                <a:srgbClr val="7030A0"/>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6">
                  <a:lnSpc>
                    <a:spcPct val="90000"/>
                  </a:lnSpc>
                </a:pPr>
                <a:endParaRPr lang="en-US" sz="1399" dirty="0">
                  <a:gradFill>
                    <a:gsLst>
                      <a:gs pos="0">
                        <a:srgbClr val="FFFFFF"/>
                      </a:gs>
                      <a:gs pos="100000">
                        <a:srgbClr val="FFFFFF"/>
                      </a:gs>
                    </a:gsLst>
                    <a:lin ang="5400000" scaled="1"/>
                  </a:gradFill>
                  <a:ea typeface="Segoe UI" pitchFamily="34" charset="0"/>
                  <a:cs typeface="Segoe UI" pitchFamily="34" charset="0"/>
                </a:endParaRPr>
              </a:p>
            </p:txBody>
          </p:sp>
          <p:sp>
            <p:nvSpPr>
              <p:cNvPr id="129" name="Rectangle 128"/>
              <p:cNvSpPr/>
              <p:nvPr/>
            </p:nvSpPr>
            <p:spPr bwMode="auto">
              <a:xfrm>
                <a:off x="274638" y="1212850"/>
                <a:ext cx="1828800" cy="731520"/>
              </a:xfrm>
              <a:prstGeom prst="rect">
                <a:avLst/>
              </a:prstGeom>
              <a:solidFill>
                <a:srgbClr val="4E19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43408" tIns="89629" rIns="143408" bIns="89629"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3926">
                  <a:lnSpc>
                    <a:spcPct val="90000"/>
                  </a:lnSpc>
                </a:pPr>
                <a:r>
                  <a:rPr lang="en-US" sz="1199" dirty="0">
                    <a:gradFill>
                      <a:gsLst>
                        <a:gs pos="0">
                          <a:srgbClr val="FFFFFF"/>
                        </a:gs>
                        <a:gs pos="100000">
                          <a:srgbClr val="FFFFFF"/>
                        </a:gs>
                      </a:gsLst>
                      <a:lin ang="5400000" scaled="1"/>
                    </a:gradFill>
                    <a:ea typeface="Segoe UI" pitchFamily="34" charset="0"/>
                    <a:cs typeface="Segoe UI" pitchFamily="34" charset="0"/>
                  </a:rPr>
                  <a:t>Event producers</a:t>
                </a:r>
              </a:p>
            </p:txBody>
          </p:sp>
          <p:sp>
            <p:nvSpPr>
              <p:cNvPr id="130" name="Rectangle 129"/>
              <p:cNvSpPr/>
              <p:nvPr/>
            </p:nvSpPr>
            <p:spPr bwMode="auto">
              <a:xfrm>
                <a:off x="6310629" y="1212850"/>
                <a:ext cx="1828800" cy="731520"/>
              </a:xfrm>
              <a:prstGeom prst="rect">
                <a:avLst/>
              </a:prstGeom>
              <a:solidFill>
                <a:srgbClr val="4E19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43408" tIns="89629" rIns="143408" bIns="89629"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3926">
                  <a:lnSpc>
                    <a:spcPct val="90000"/>
                  </a:lnSpc>
                </a:pPr>
                <a:r>
                  <a:rPr lang="en-US" sz="1199" dirty="0">
                    <a:gradFill>
                      <a:gsLst>
                        <a:gs pos="0">
                          <a:srgbClr val="FFFFFF"/>
                        </a:gs>
                        <a:gs pos="100000">
                          <a:srgbClr val="FFFFFF"/>
                        </a:gs>
                      </a:gsLst>
                      <a:lin ang="5400000" scaled="1"/>
                    </a:gradFill>
                    <a:ea typeface="Segoe UI" pitchFamily="34" charset="0"/>
                    <a:cs typeface="Segoe UI" pitchFamily="34" charset="0"/>
                  </a:rPr>
                  <a:t>Transformation</a:t>
                </a:r>
              </a:p>
            </p:txBody>
          </p:sp>
          <p:sp>
            <p:nvSpPr>
              <p:cNvPr id="131" name="Rectangle 130"/>
              <p:cNvSpPr/>
              <p:nvPr/>
            </p:nvSpPr>
            <p:spPr bwMode="auto">
              <a:xfrm>
                <a:off x="8322626" y="1212850"/>
                <a:ext cx="1828800" cy="731520"/>
              </a:xfrm>
              <a:prstGeom prst="rect">
                <a:avLst/>
              </a:prstGeom>
              <a:solidFill>
                <a:srgbClr val="4E19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43408" tIns="89629" rIns="143408" bIns="89629"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3926">
                  <a:lnSpc>
                    <a:spcPct val="90000"/>
                  </a:lnSpc>
                </a:pPr>
                <a:r>
                  <a:rPr lang="en-US" sz="1199" dirty="0">
                    <a:gradFill>
                      <a:gsLst>
                        <a:gs pos="0">
                          <a:srgbClr val="FFFFFF"/>
                        </a:gs>
                        <a:gs pos="100000">
                          <a:srgbClr val="FFFFFF"/>
                        </a:gs>
                      </a:gsLst>
                      <a:lin ang="5400000" scaled="1"/>
                    </a:gradFill>
                    <a:ea typeface="Segoe UI" pitchFamily="34" charset="0"/>
                    <a:cs typeface="Segoe UI" pitchFamily="34" charset="0"/>
                  </a:rPr>
                  <a:t>Long-term storage</a:t>
                </a:r>
              </a:p>
            </p:txBody>
          </p:sp>
          <p:sp>
            <p:nvSpPr>
              <p:cNvPr id="132" name="Left-Right Arrow 131"/>
              <p:cNvSpPr/>
              <p:nvPr/>
            </p:nvSpPr>
            <p:spPr bwMode="auto">
              <a:xfrm>
                <a:off x="6008719" y="1441450"/>
                <a:ext cx="420624" cy="274320"/>
              </a:xfrm>
              <a:prstGeom prst="leftRightArrow">
                <a:avLst/>
              </a:prstGeom>
              <a:solidFill>
                <a:srgbClr val="7030A0"/>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6">
                  <a:lnSpc>
                    <a:spcPct val="90000"/>
                  </a:lnSpc>
                </a:pPr>
                <a:endParaRPr lang="en-US" sz="1399" dirty="0">
                  <a:gradFill>
                    <a:gsLst>
                      <a:gs pos="0">
                        <a:srgbClr val="FFFFFF"/>
                      </a:gs>
                      <a:gs pos="100000">
                        <a:srgbClr val="FFFFFF"/>
                      </a:gs>
                    </a:gsLst>
                    <a:lin ang="5400000" scaled="1"/>
                  </a:gradFill>
                  <a:ea typeface="Segoe UI" pitchFamily="34" charset="0"/>
                  <a:cs typeface="Segoe UI" pitchFamily="34" charset="0"/>
                </a:endParaRPr>
              </a:p>
            </p:txBody>
          </p:sp>
          <p:sp>
            <p:nvSpPr>
              <p:cNvPr id="133" name="Left-Right Arrow 132"/>
              <p:cNvSpPr/>
              <p:nvPr/>
            </p:nvSpPr>
            <p:spPr bwMode="auto">
              <a:xfrm>
                <a:off x="8020716" y="1441450"/>
                <a:ext cx="420624" cy="274320"/>
              </a:xfrm>
              <a:prstGeom prst="leftRightArrow">
                <a:avLst/>
              </a:prstGeom>
              <a:solidFill>
                <a:srgbClr val="7030A0"/>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6">
                  <a:lnSpc>
                    <a:spcPct val="90000"/>
                  </a:lnSpc>
                </a:pPr>
                <a:endParaRPr lang="en-US" sz="1399" dirty="0">
                  <a:gradFill>
                    <a:gsLst>
                      <a:gs pos="0">
                        <a:srgbClr val="FFFFFF"/>
                      </a:gs>
                      <a:gs pos="100000">
                        <a:srgbClr val="FFFFFF"/>
                      </a:gs>
                    </a:gsLst>
                    <a:lin ang="5400000" scaled="1"/>
                  </a:gradFill>
                  <a:ea typeface="Segoe UI" pitchFamily="34" charset="0"/>
                  <a:cs typeface="Segoe UI" pitchFamily="34" charset="0"/>
                </a:endParaRPr>
              </a:p>
            </p:txBody>
          </p:sp>
        </p:grpSp>
        <p:sp>
          <p:nvSpPr>
            <p:cNvPr id="58" name="Oval 57"/>
            <p:cNvSpPr/>
            <p:nvPr/>
          </p:nvSpPr>
          <p:spPr bwMode="auto">
            <a:xfrm>
              <a:off x="4273126" y="4057331"/>
              <a:ext cx="1508760" cy="1507080"/>
            </a:xfrm>
            <a:prstGeom prst="ellipse">
              <a:avLst/>
            </a:prstGeom>
            <a:solidFill>
              <a:srgbClr val="4E19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4815" rIns="0" bIns="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6">
                <a:lnSpc>
                  <a:spcPct val="90000"/>
                </a:lnSpc>
              </a:pPr>
              <a:r>
                <a:rPr lang="en-US" sz="1049" dirty="0">
                  <a:gradFill>
                    <a:gsLst>
                      <a:gs pos="0">
                        <a:srgbClr val="FFFFFF"/>
                      </a:gs>
                      <a:gs pos="100000">
                        <a:srgbClr val="FFFFFF"/>
                      </a:gs>
                    </a:gsLst>
                    <a:lin ang="5400000" scaled="1"/>
                  </a:gradFill>
                  <a:ea typeface="Segoe UI" pitchFamily="34" charset="0"/>
                  <a:cs typeface="Segoe UI" pitchFamily="34" charset="0"/>
                </a:rPr>
                <a:t>Event hubs</a:t>
              </a:r>
            </a:p>
          </p:txBody>
        </p:sp>
        <p:sp>
          <p:nvSpPr>
            <p:cNvPr id="59" name="Freeform 58"/>
            <p:cNvSpPr>
              <a:spLocks noEditPoints="1"/>
            </p:cNvSpPr>
            <p:nvPr/>
          </p:nvSpPr>
          <p:spPr bwMode="auto">
            <a:xfrm>
              <a:off x="4762675" y="4562104"/>
              <a:ext cx="606954" cy="711225"/>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199" dirty="0">
                <a:solidFill>
                  <a:srgbClr val="000000"/>
                </a:solidFill>
              </a:endParaRPr>
            </a:p>
          </p:txBody>
        </p:sp>
        <p:grpSp>
          <p:nvGrpSpPr>
            <p:cNvPr id="60" name="Group 59"/>
            <p:cNvGrpSpPr/>
            <p:nvPr/>
          </p:nvGrpSpPr>
          <p:grpSpPr>
            <a:xfrm>
              <a:off x="6349716" y="5840153"/>
              <a:ext cx="1580089" cy="656345"/>
              <a:chOff x="6401114" y="4959527"/>
              <a:chExt cx="1611774" cy="669506"/>
            </a:xfrm>
          </p:grpSpPr>
          <p:sp>
            <p:nvSpPr>
              <p:cNvPr id="121" name="Freeform 120"/>
              <p:cNvSpPr>
                <a:spLocks noChangeAspect="1" noEditPoints="1"/>
              </p:cNvSpPr>
              <p:nvPr/>
            </p:nvSpPr>
            <p:spPr bwMode="black">
              <a:xfrm flipH="1">
                <a:off x="6401114" y="4959527"/>
                <a:ext cx="822960" cy="66950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1"/>
              </a:solidFill>
              <a:ln>
                <a:noFill/>
              </a:ln>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199" dirty="0">
                  <a:solidFill>
                    <a:srgbClr val="000000"/>
                  </a:solidFill>
                </a:endParaRPr>
              </a:p>
            </p:txBody>
          </p:sp>
          <p:sp>
            <p:nvSpPr>
              <p:cNvPr id="122" name="TextBox 310"/>
              <p:cNvSpPr txBox="1"/>
              <p:nvPr/>
            </p:nvSpPr>
            <p:spPr>
              <a:xfrm>
                <a:off x="7284268" y="5121123"/>
                <a:ext cx="728620" cy="443564"/>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587"/>
                  </a:spcAft>
                </a:pPr>
                <a:r>
                  <a:rPr lang="en-US" sz="1049" dirty="0">
                    <a:gradFill>
                      <a:gsLst>
                        <a:gs pos="2917">
                          <a:srgbClr val="505050"/>
                        </a:gs>
                        <a:gs pos="30000">
                          <a:srgbClr val="505050"/>
                        </a:gs>
                      </a:gsLst>
                      <a:lin ang="5400000" scaled="0"/>
                    </a:gradFill>
                  </a:rPr>
                  <a:t>Storage </a:t>
                </a:r>
                <a:br>
                  <a:rPr lang="en-US" sz="1049" dirty="0">
                    <a:gradFill>
                      <a:gsLst>
                        <a:gs pos="2917">
                          <a:srgbClr val="505050"/>
                        </a:gs>
                        <a:gs pos="30000">
                          <a:srgbClr val="505050"/>
                        </a:gs>
                      </a:gsLst>
                      <a:lin ang="5400000" scaled="0"/>
                    </a:gradFill>
                  </a:rPr>
                </a:br>
                <a:r>
                  <a:rPr lang="en-US" sz="1049" dirty="0">
                    <a:gradFill>
                      <a:gsLst>
                        <a:gs pos="2917">
                          <a:srgbClr val="505050"/>
                        </a:gs>
                        <a:gs pos="30000">
                          <a:srgbClr val="505050"/>
                        </a:gs>
                      </a:gsLst>
                      <a:lin ang="5400000" scaled="0"/>
                    </a:gradFill>
                  </a:rPr>
                  <a:t>adapters</a:t>
                </a:r>
              </a:p>
            </p:txBody>
          </p:sp>
        </p:grpSp>
        <p:sp>
          <p:nvSpPr>
            <p:cNvPr id="61" name="TextBox 140"/>
            <p:cNvSpPr txBox="1"/>
            <p:nvPr/>
          </p:nvSpPr>
          <p:spPr>
            <a:xfrm>
              <a:off x="6792930" y="4095215"/>
              <a:ext cx="861553" cy="652268"/>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587"/>
                </a:spcAft>
              </a:pPr>
              <a:r>
                <a:rPr lang="en-US" sz="1049" b="1" dirty="0">
                  <a:solidFill>
                    <a:srgbClr val="008272"/>
                  </a:solidFill>
                </a:rPr>
                <a:t>Stream </a:t>
              </a:r>
              <a:br>
                <a:rPr lang="en-US" sz="1049" b="1" dirty="0">
                  <a:solidFill>
                    <a:srgbClr val="008272"/>
                  </a:solidFill>
                </a:rPr>
              </a:br>
              <a:r>
                <a:rPr lang="en-US" sz="1049" b="1" dirty="0">
                  <a:solidFill>
                    <a:srgbClr val="008272"/>
                  </a:solidFill>
                </a:rPr>
                <a:t>processing</a:t>
              </a:r>
            </a:p>
          </p:txBody>
        </p:sp>
        <p:grpSp>
          <p:nvGrpSpPr>
            <p:cNvPr id="62" name="Group 61"/>
            <p:cNvGrpSpPr/>
            <p:nvPr/>
          </p:nvGrpSpPr>
          <p:grpSpPr>
            <a:xfrm>
              <a:off x="2528415" y="3424405"/>
              <a:ext cx="1361981" cy="1215362"/>
              <a:chOff x="2579112" y="3492574"/>
              <a:chExt cx="1389290" cy="1239732"/>
            </a:xfrm>
          </p:grpSpPr>
          <p:sp>
            <p:nvSpPr>
              <p:cNvPr id="119" name="TextBox 307"/>
              <p:cNvSpPr txBox="1"/>
              <p:nvPr/>
            </p:nvSpPr>
            <p:spPr>
              <a:xfrm>
                <a:off x="2640546" y="4288742"/>
                <a:ext cx="1327856" cy="443564"/>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587"/>
                  </a:spcAft>
                </a:pPr>
                <a:r>
                  <a:rPr lang="en-US" sz="1049" dirty="0">
                    <a:gradFill>
                      <a:gsLst>
                        <a:gs pos="2917">
                          <a:srgbClr val="505050"/>
                        </a:gs>
                        <a:gs pos="30000">
                          <a:srgbClr val="505050"/>
                        </a:gs>
                      </a:gsLst>
                      <a:lin ang="5400000" scaled="0"/>
                    </a:gradFill>
                  </a:rPr>
                  <a:t>Cloud gateways</a:t>
                </a:r>
                <a:br>
                  <a:rPr lang="en-US" sz="1049" dirty="0">
                    <a:gradFill>
                      <a:gsLst>
                        <a:gs pos="2917">
                          <a:srgbClr val="505050"/>
                        </a:gs>
                        <a:gs pos="30000">
                          <a:srgbClr val="505050"/>
                        </a:gs>
                      </a:gsLst>
                      <a:lin ang="5400000" scaled="0"/>
                    </a:gradFill>
                  </a:rPr>
                </a:br>
                <a:r>
                  <a:rPr lang="en-US" sz="1049" dirty="0">
                    <a:gradFill>
                      <a:gsLst>
                        <a:gs pos="2917">
                          <a:srgbClr val="505050"/>
                        </a:gs>
                        <a:gs pos="30000">
                          <a:srgbClr val="505050"/>
                        </a:gs>
                      </a:gsLst>
                      <a:lin ang="5400000" scaled="0"/>
                    </a:gradFill>
                  </a:rPr>
                  <a:t>(web APIs)</a:t>
                </a:r>
              </a:p>
            </p:txBody>
          </p:sp>
          <p:sp>
            <p:nvSpPr>
              <p:cNvPr id="120" name="Freeform 119"/>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199" dirty="0">
                  <a:solidFill>
                    <a:srgbClr val="000000"/>
                  </a:solidFill>
                </a:endParaRPr>
              </a:p>
            </p:txBody>
          </p:sp>
        </p:grpSp>
        <p:grpSp>
          <p:nvGrpSpPr>
            <p:cNvPr id="63" name="Group 62"/>
            <p:cNvGrpSpPr/>
            <p:nvPr/>
          </p:nvGrpSpPr>
          <p:grpSpPr>
            <a:xfrm>
              <a:off x="2420701" y="5771193"/>
              <a:ext cx="1495046" cy="687135"/>
              <a:chOff x="2637890" y="5389538"/>
              <a:chExt cx="1525024" cy="700913"/>
            </a:xfrm>
          </p:grpSpPr>
          <p:sp>
            <p:nvSpPr>
              <p:cNvPr id="117" name="TextBox 305"/>
              <p:cNvSpPr txBox="1"/>
              <p:nvPr/>
            </p:nvSpPr>
            <p:spPr>
              <a:xfrm>
                <a:off x="3379817" y="5546095"/>
                <a:ext cx="783097" cy="443564"/>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587"/>
                  </a:spcAft>
                </a:pPr>
                <a:r>
                  <a:rPr lang="en-US" sz="1049" dirty="0">
                    <a:gradFill>
                      <a:gsLst>
                        <a:gs pos="2917">
                          <a:srgbClr val="505050"/>
                        </a:gs>
                        <a:gs pos="30000">
                          <a:srgbClr val="505050"/>
                        </a:gs>
                      </a:gsLst>
                      <a:lin ang="5400000" scaled="0"/>
                    </a:gradFill>
                  </a:rPr>
                  <a:t>Field </a:t>
                </a:r>
                <a:br>
                  <a:rPr lang="en-US" sz="1049" dirty="0">
                    <a:gradFill>
                      <a:gsLst>
                        <a:gs pos="2917">
                          <a:srgbClr val="505050"/>
                        </a:gs>
                        <a:gs pos="30000">
                          <a:srgbClr val="505050"/>
                        </a:gs>
                      </a:gsLst>
                      <a:lin ang="5400000" scaled="0"/>
                    </a:gradFill>
                  </a:rPr>
                </a:br>
                <a:r>
                  <a:rPr lang="en-US" sz="1049" dirty="0">
                    <a:gradFill>
                      <a:gsLst>
                        <a:gs pos="2917">
                          <a:srgbClr val="505050"/>
                        </a:gs>
                        <a:gs pos="30000">
                          <a:srgbClr val="505050"/>
                        </a:gs>
                      </a:gsLst>
                      <a:lin ang="5400000" scaled="0"/>
                    </a:gradFill>
                  </a:rPr>
                  <a:t>gateways</a:t>
                </a:r>
              </a:p>
            </p:txBody>
          </p:sp>
          <p:sp>
            <p:nvSpPr>
              <p:cNvPr id="118" name="Freeform 117"/>
              <p:cNvSpPr>
                <a:spLocks noChangeAspect="1" noEditPoints="1"/>
              </p:cNvSpPr>
              <p:nvPr/>
            </p:nvSpPr>
            <p:spPr bwMode="black">
              <a:xfrm>
                <a:off x="2637890" y="5389538"/>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76" tIns="40338" rIns="80676" bIns="4033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99" dirty="0">
                  <a:solidFill>
                    <a:srgbClr val="000000"/>
                  </a:solidFill>
                </a:endParaRPr>
              </a:p>
            </p:txBody>
          </p:sp>
        </p:grpSp>
        <p:grpSp>
          <p:nvGrpSpPr>
            <p:cNvPr id="64" name="Group 63"/>
            <p:cNvGrpSpPr/>
            <p:nvPr/>
          </p:nvGrpSpPr>
          <p:grpSpPr>
            <a:xfrm>
              <a:off x="660540" y="2245415"/>
              <a:ext cx="1010251" cy="997755"/>
              <a:chOff x="673784" y="2289942"/>
              <a:chExt cx="1030507" cy="1017761"/>
            </a:xfrm>
          </p:grpSpPr>
          <p:sp>
            <p:nvSpPr>
              <p:cNvPr id="115" name="Freeform 11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rgbClr val="A5A5A5"/>
              </a:solidFill>
              <a:ln>
                <a:noFill/>
              </a:ln>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199" dirty="0">
                  <a:solidFill>
                    <a:srgbClr val="000000"/>
                  </a:solidFill>
                </a:endParaRPr>
              </a:p>
            </p:txBody>
          </p:sp>
          <p:sp>
            <p:nvSpPr>
              <p:cNvPr id="116" name="TextBox 304"/>
              <p:cNvSpPr txBox="1"/>
              <p:nvPr/>
            </p:nvSpPr>
            <p:spPr>
              <a:xfrm>
                <a:off x="673784" y="3085921"/>
                <a:ext cx="1030507" cy="221782"/>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587"/>
                  </a:spcAft>
                </a:pPr>
                <a:r>
                  <a:rPr lang="en-US" sz="1049" dirty="0">
                    <a:gradFill>
                      <a:gsLst>
                        <a:gs pos="2917">
                          <a:srgbClr val="505050"/>
                        </a:gs>
                        <a:gs pos="30000">
                          <a:srgbClr val="505050"/>
                        </a:gs>
                      </a:gsLst>
                      <a:lin ang="5400000" scaled="0"/>
                    </a:gradFill>
                  </a:rPr>
                  <a:t>Applications</a:t>
                </a:r>
              </a:p>
            </p:txBody>
          </p:sp>
        </p:grpSp>
        <p:sp>
          <p:nvSpPr>
            <p:cNvPr id="65" name="Freeform 64"/>
            <p:cNvSpPr>
              <a:spLocks noChangeAspect="1" noEditPoints="1"/>
            </p:cNvSpPr>
            <p:nvPr/>
          </p:nvSpPr>
          <p:spPr bwMode="black">
            <a:xfrm>
              <a:off x="10698029" y="3243485"/>
              <a:ext cx="689802" cy="689623"/>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accent1"/>
            </a:solidFill>
            <a:ln>
              <a:noFill/>
            </a:ln>
          </p:spPr>
          <p:txBody>
            <a:bodyPr vert="horz" wrap="square" lIns="80676" tIns="40338" rIns="80676" bIns="4033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99" dirty="0">
                <a:solidFill>
                  <a:srgbClr val="000000"/>
                </a:solidFill>
              </a:endParaRPr>
            </a:p>
          </p:txBody>
        </p:sp>
        <p:sp>
          <p:nvSpPr>
            <p:cNvPr id="66" name="TextBox 145"/>
            <p:cNvSpPr txBox="1"/>
            <p:nvPr/>
          </p:nvSpPr>
          <p:spPr>
            <a:xfrm>
              <a:off x="10365617" y="3966702"/>
              <a:ext cx="1428592" cy="241601"/>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49" dirty="0">
                  <a:solidFill>
                    <a:srgbClr val="000000"/>
                  </a:solidFill>
                </a:rPr>
                <a:t>Search and query</a:t>
              </a:r>
            </a:p>
          </p:txBody>
        </p:sp>
        <p:sp>
          <p:nvSpPr>
            <p:cNvPr id="67" name="Freeform 66"/>
            <p:cNvSpPr>
              <a:spLocks noEditPoints="1"/>
            </p:cNvSpPr>
            <p:nvPr/>
          </p:nvSpPr>
          <p:spPr bwMode="auto">
            <a:xfrm>
              <a:off x="10698030" y="4234906"/>
              <a:ext cx="717394" cy="682837"/>
            </a:xfrm>
            <a:custGeom>
              <a:avLst/>
              <a:gdLst>
                <a:gd name="T0" fmla="*/ 1210 w 2135"/>
                <a:gd name="T1" fmla="*/ 204 h 2030"/>
                <a:gd name="T2" fmla="*/ 2029 w 2135"/>
                <a:gd name="T3" fmla="*/ 204 h 2030"/>
                <a:gd name="T4" fmla="*/ 2135 w 2135"/>
                <a:gd name="T5" fmla="*/ 302 h 2030"/>
                <a:gd name="T6" fmla="*/ 2135 w 2135"/>
                <a:gd name="T7" fmla="*/ 1724 h 2030"/>
                <a:gd name="T8" fmla="*/ 2033 w 2135"/>
                <a:gd name="T9" fmla="*/ 1826 h 2030"/>
                <a:gd name="T10" fmla="*/ 1218 w 2135"/>
                <a:gd name="T11" fmla="*/ 1825 h 2030"/>
                <a:gd name="T12" fmla="*/ 1211 w 2135"/>
                <a:gd name="T13" fmla="*/ 2030 h 2030"/>
                <a:gd name="T14" fmla="*/ 967 w 2135"/>
                <a:gd name="T15" fmla="*/ 1984 h 2030"/>
                <a:gd name="T16" fmla="*/ 508 w 2135"/>
                <a:gd name="T17" fmla="*/ 1897 h 2030"/>
                <a:gd name="T18" fmla="*/ 6 w 2135"/>
                <a:gd name="T19" fmla="*/ 1803 h 2030"/>
                <a:gd name="T20" fmla="*/ 1 w 2135"/>
                <a:gd name="T21" fmla="*/ 1717 h 2030"/>
                <a:gd name="T22" fmla="*/ 9 w 2135"/>
                <a:gd name="T23" fmla="*/ 226 h 2030"/>
                <a:gd name="T24" fmla="*/ 630 w 2135"/>
                <a:gd name="T25" fmla="*/ 109 h 2030"/>
                <a:gd name="T26" fmla="*/ 1204 w 2135"/>
                <a:gd name="T27" fmla="*/ 1 h 2030"/>
                <a:gd name="T28" fmla="*/ 1211 w 2135"/>
                <a:gd name="T29" fmla="*/ 1181 h 2030"/>
                <a:gd name="T30" fmla="*/ 1505 w 2135"/>
                <a:gd name="T31" fmla="*/ 1364 h 2030"/>
                <a:gd name="T32" fmla="*/ 1211 w 2135"/>
                <a:gd name="T33" fmla="*/ 1429 h 2030"/>
                <a:gd name="T34" fmla="*/ 1503 w 2135"/>
                <a:gd name="T35" fmla="*/ 1613 h 2030"/>
                <a:gd name="T36" fmla="*/ 1211 w 2135"/>
                <a:gd name="T37" fmla="*/ 1743 h 2030"/>
                <a:gd name="T38" fmla="*/ 2050 w 2135"/>
                <a:gd name="T39" fmla="*/ 286 h 2030"/>
                <a:gd name="T40" fmla="*/ 1211 w 2135"/>
                <a:gd name="T41" fmla="*/ 417 h 2030"/>
                <a:gd name="T42" fmla="*/ 1503 w 2135"/>
                <a:gd name="T43" fmla="*/ 601 h 2030"/>
                <a:gd name="T44" fmla="*/ 1211 w 2135"/>
                <a:gd name="T45" fmla="*/ 610 h 2030"/>
                <a:gd name="T46" fmla="*/ 1219 w 2135"/>
                <a:gd name="T47" fmla="*/ 670 h 2030"/>
                <a:gd name="T48" fmla="*/ 1504 w 2135"/>
                <a:gd name="T49" fmla="*/ 670 h 2030"/>
                <a:gd name="T50" fmla="*/ 1211 w 2135"/>
                <a:gd name="T51" fmla="*/ 854 h 2030"/>
                <a:gd name="T52" fmla="*/ 1504 w 2135"/>
                <a:gd name="T53" fmla="*/ 927 h 2030"/>
                <a:gd name="T54" fmla="*/ 1211 w 2135"/>
                <a:gd name="T55" fmla="*/ 1111 h 2030"/>
                <a:gd name="T56" fmla="*/ 840 w 2135"/>
                <a:gd name="T57" fmla="*/ 1361 h 2030"/>
                <a:gd name="T58" fmla="*/ 650 w 2135"/>
                <a:gd name="T59" fmla="*/ 1004 h 2030"/>
                <a:gd name="T60" fmla="*/ 831 w 2135"/>
                <a:gd name="T61" fmla="*/ 648 h 2030"/>
                <a:gd name="T62" fmla="*/ 822 w 2135"/>
                <a:gd name="T63" fmla="*/ 641 h 2030"/>
                <a:gd name="T64" fmla="*/ 681 w 2135"/>
                <a:gd name="T65" fmla="*/ 651 h 2030"/>
                <a:gd name="T66" fmla="*/ 610 w 2135"/>
                <a:gd name="T67" fmla="*/ 798 h 2030"/>
                <a:gd name="T68" fmla="*/ 562 w 2135"/>
                <a:gd name="T69" fmla="*/ 920 h 2030"/>
                <a:gd name="T70" fmla="*/ 465 w 2135"/>
                <a:gd name="T71" fmla="*/ 671 h 2030"/>
                <a:gd name="T72" fmla="*/ 345 w 2135"/>
                <a:gd name="T73" fmla="*/ 674 h 2030"/>
                <a:gd name="T74" fmla="*/ 318 w 2135"/>
                <a:gd name="T75" fmla="*/ 685 h 2030"/>
                <a:gd name="T76" fmla="*/ 470 w 2135"/>
                <a:gd name="T77" fmla="*/ 996 h 2030"/>
                <a:gd name="T78" fmla="*/ 307 w 2135"/>
                <a:gd name="T79" fmla="*/ 1308 h 2030"/>
                <a:gd name="T80" fmla="*/ 305 w 2135"/>
                <a:gd name="T81" fmla="*/ 1324 h 2030"/>
                <a:gd name="T82" fmla="*/ 438 w 2135"/>
                <a:gd name="T83" fmla="*/ 1334 h 2030"/>
                <a:gd name="T84" fmla="*/ 519 w 2135"/>
                <a:gd name="T85" fmla="*/ 1171 h 2030"/>
                <a:gd name="T86" fmla="*/ 556 w 2135"/>
                <a:gd name="T87" fmla="*/ 1076 h 2030"/>
                <a:gd name="T88" fmla="*/ 572 w 2135"/>
                <a:gd name="T89" fmla="*/ 1128 h 2030"/>
                <a:gd name="T90" fmla="*/ 687 w 2135"/>
                <a:gd name="T91" fmla="*/ 1351 h 2030"/>
                <a:gd name="T92" fmla="*/ 840 w 2135"/>
                <a:gd name="T93" fmla="*/ 1361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5" h="2030">
                  <a:moveTo>
                    <a:pt x="1210" y="0"/>
                  </a:moveTo>
                  <a:cubicBezTo>
                    <a:pt x="1210" y="68"/>
                    <a:pt x="1210" y="135"/>
                    <a:pt x="1210" y="204"/>
                  </a:cubicBezTo>
                  <a:cubicBezTo>
                    <a:pt x="1214" y="204"/>
                    <a:pt x="1218" y="204"/>
                    <a:pt x="1221" y="204"/>
                  </a:cubicBezTo>
                  <a:cubicBezTo>
                    <a:pt x="1490" y="204"/>
                    <a:pt x="1760" y="204"/>
                    <a:pt x="2029" y="204"/>
                  </a:cubicBezTo>
                  <a:cubicBezTo>
                    <a:pt x="2053" y="204"/>
                    <a:pt x="2076" y="208"/>
                    <a:pt x="2095" y="223"/>
                  </a:cubicBezTo>
                  <a:cubicBezTo>
                    <a:pt x="2121" y="243"/>
                    <a:pt x="2134" y="269"/>
                    <a:pt x="2135" y="302"/>
                  </a:cubicBezTo>
                  <a:cubicBezTo>
                    <a:pt x="2135" y="303"/>
                    <a:pt x="2135" y="304"/>
                    <a:pt x="2135" y="306"/>
                  </a:cubicBezTo>
                  <a:cubicBezTo>
                    <a:pt x="2135" y="778"/>
                    <a:pt x="2135" y="1251"/>
                    <a:pt x="2135" y="1724"/>
                  </a:cubicBezTo>
                  <a:cubicBezTo>
                    <a:pt x="2135" y="1758"/>
                    <a:pt x="2122" y="1786"/>
                    <a:pt x="2094" y="1807"/>
                  </a:cubicBezTo>
                  <a:cubicBezTo>
                    <a:pt x="2076" y="1820"/>
                    <a:pt x="2055" y="1826"/>
                    <a:pt x="2033" y="1826"/>
                  </a:cubicBezTo>
                  <a:cubicBezTo>
                    <a:pt x="1774" y="1825"/>
                    <a:pt x="1515" y="1825"/>
                    <a:pt x="1256" y="1825"/>
                  </a:cubicBezTo>
                  <a:cubicBezTo>
                    <a:pt x="1243" y="1825"/>
                    <a:pt x="1231" y="1825"/>
                    <a:pt x="1218" y="1825"/>
                  </a:cubicBezTo>
                  <a:cubicBezTo>
                    <a:pt x="1216" y="1825"/>
                    <a:pt x="1214" y="1825"/>
                    <a:pt x="1211" y="1825"/>
                  </a:cubicBezTo>
                  <a:cubicBezTo>
                    <a:pt x="1211" y="1894"/>
                    <a:pt x="1211" y="1961"/>
                    <a:pt x="1211" y="2030"/>
                  </a:cubicBezTo>
                  <a:cubicBezTo>
                    <a:pt x="1191" y="2026"/>
                    <a:pt x="1172" y="2022"/>
                    <a:pt x="1153" y="2019"/>
                  </a:cubicBezTo>
                  <a:cubicBezTo>
                    <a:pt x="1091" y="2007"/>
                    <a:pt x="1029" y="1995"/>
                    <a:pt x="967" y="1984"/>
                  </a:cubicBezTo>
                  <a:cubicBezTo>
                    <a:pt x="893" y="1970"/>
                    <a:pt x="818" y="1956"/>
                    <a:pt x="744" y="1942"/>
                  </a:cubicBezTo>
                  <a:cubicBezTo>
                    <a:pt x="665" y="1927"/>
                    <a:pt x="587" y="1912"/>
                    <a:pt x="508" y="1897"/>
                  </a:cubicBezTo>
                  <a:cubicBezTo>
                    <a:pt x="423" y="1881"/>
                    <a:pt x="339" y="1865"/>
                    <a:pt x="254" y="1849"/>
                  </a:cubicBezTo>
                  <a:cubicBezTo>
                    <a:pt x="171" y="1834"/>
                    <a:pt x="89" y="1818"/>
                    <a:pt x="6" y="1803"/>
                  </a:cubicBezTo>
                  <a:cubicBezTo>
                    <a:pt x="1" y="1802"/>
                    <a:pt x="0" y="1800"/>
                    <a:pt x="0" y="1796"/>
                  </a:cubicBezTo>
                  <a:cubicBezTo>
                    <a:pt x="1" y="1770"/>
                    <a:pt x="1" y="1744"/>
                    <a:pt x="1" y="1717"/>
                  </a:cubicBezTo>
                  <a:cubicBezTo>
                    <a:pt x="1" y="1224"/>
                    <a:pt x="1" y="730"/>
                    <a:pt x="0" y="236"/>
                  </a:cubicBezTo>
                  <a:cubicBezTo>
                    <a:pt x="0" y="230"/>
                    <a:pt x="2" y="227"/>
                    <a:pt x="9" y="226"/>
                  </a:cubicBezTo>
                  <a:cubicBezTo>
                    <a:pt x="122" y="205"/>
                    <a:pt x="234" y="184"/>
                    <a:pt x="347" y="163"/>
                  </a:cubicBezTo>
                  <a:cubicBezTo>
                    <a:pt x="441" y="145"/>
                    <a:pt x="535" y="127"/>
                    <a:pt x="630" y="109"/>
                  </a:cubicBezTo>
                  <a:cubicBezTo>
                    <a:pt x="725" y="91"/>
                    <a:pt x="820" y="73"/>
                    <a:pt x="916" y="55"/>
                  </a:cubicBezTo>
                  <a:cubicBezTo>
                    <a:pt x="1012" y="37"/>
                    <a:pt x="1108" y="19"/>
                    <a:pt x="1204" y="1"/>
                  </a:cubicBezTo>
                  <a:cubicBezTo>
                    <a:pt x="1206" y="1"/>
                    <a:pt x="1208" y="0"/>
                    <a:pt x="1210" y="0"/>
                  </a:cubicBezTo>
                  <a:close/>
                  <a:moveTo>
                    <a:pt x="1211" y="1181"/>
                  </a:moveTo>
                  <a:cubicBezTo>
                    <a:pt x="1309" y="1181"/>
                    <a:pt x="1407" y="1181"/>
                    <a:pt x="1505" y="1181"/>
                  </a:cubicBezTo>
                  <a:cubicBezTo>
                    <a:pt x="1505" y="1242"/>
                    <a:pt x="1505" y="1303"/>
                    <a:pt x="1505" y="1364"/>
                  </a:cubicBezTo>
                  <a:cubicBezTo>
                    <a:pt x="1407" y="1364"/>
                    <a:pt x="1309" y="1364"/>
                    <a:pt x="1211" y="1364"/>
                  </a:cubicBezTo>
                  <a:cubicBezTo>
                    <a:pt x="1211" y="1386"/>
                    <a:pt x="1211" y="1407"/>
                    <a:pt x="1211" y="1429"/>
                  </a:cubicBezTo>
                  <a:cubicBezTo>
                    <a:pt x="1309" y="1429"/>
                    <a:pt x="1406" y="1429"/>
                    <a:pt x="1503" y="1429"/>
                  </a:cubicBezTo>
                  <a:cubicBezTo>
                    <a:pt x="1503" y="1490"/>
                    <a:pt x="1503" y="1551"/>
                    <a:pt x="1503" y="1613"/>
                  </a:cubicBezTo>
                  <a:cubicBezTo>
                    <a:pt x="1406" y="1613"/>
                    <a:pt x="1308" y="1613"/>
                    <a:pt x="1211" y="1613"/>
                  </a:cubicBezTo>
                  <a:cubicBezTo>
                    <a:pt x="1211" y="1657"/>
                    <a:pt x="1211" y="1700"/>
                    <a:pt x="1211" y="1743"/>
                  </a:cubicBezTo>
                  <a:cubicBezTo>
                    <a:pt x="1491" y="1743"/>
                    <a:pt x="1770" y="1743"/>
                    <a:pt x="2050" y="1743"/>
                  </a:cubicBezTo>
                  <a:cubicBezTo>
                    <a:pt x="2050" y="1257"/>
                    <a:pt x="2050" y="772"/>
                    <a:pt x="2050" y="286"/>
                  </a:cubicBezTo>
                  <a:cubicBezTo>
                    <a:pt x="1770" y="286"/>
                    <a:pt x="1491" y="286"/>
                    <a:pt x="1211" y="286"/>
                  </a:cubicBezTo>
                  <a:cubicBezTo>
                    <a:pt x="1211" y="329"/>
                    <a:pt x="1211" y="373"/>
                    <a:pt x="1211" y="417"/>
                  </a:cubicBezTo>
                  <a:cubicBezTo>
                    <a:pt x="1309" y="417"/>
                    <a:pt x="1406" y="417"/>
                    <a:pt x="1503" y="417"/>
                  </a:cubicBezTo>
                  <a:cubicBezTo>
                    <a:pt x="1503" y="478"/>
                    <a:pt x="1503" y="539"/>
                    <a:pt x="1503" y="601"/>
                  </a:cubicBezTo>
                  <a:cubicBezTo>
                    <a:pt x="1406" y="601"/>
                    <a:pt x="1308" y="601"/>
                    <a:pt x="1211" y="601"/>
                  </a:cubicBezTo>
                  <a:cubicBezTo>
                    <a:pt x="1211" y="604"/>
                    <a:pt x="1211" y="607"/>
                    <a:pt x="1211" y="610"/>
                  </a:cubicBezTo>
                  <a:cubicBezTo>
                    <a:pt x="1211" y="627"/>
                    <a:pt x="1211" y="644"/>
                    <a:pt x="1211" y="661"/>
                  </a:cubicBezTo>
                  <a:cubicBezTo>
                    <a:pt x="1211" y="670"/>
                    <a:pt x="1211" y="670"/>
                    <a:pt x="1219" y="670"/>
                  </a:cubicBezTo>
                  <a:cubicBezTo>
                    <a:pt x="1311" y="670"/>
                    <a:pt x="1404" y="670"/>
                    <a:pt x="1496" y="670"/>
                  </a:cubicBezTo>
                  <a:cubicBezTo>
                    <a:pt x="1499" y="670"/>
                    <a:pt x="1501" y="670"/>
                    <a:pt x="1504" y="670"/>
                  </a:cubicBezTo>
                  <a:cubicBezTo>
                    <a:pt x="1504" y="731"/>
                    <a:pt x="1504" y="792"/>
                    <a:pt x="1504" y="854"/>
                  </a:cubicBezTo>
                  <a:cubicBezTo>
                    <a:pt x="1406" y="854"/>
                    <a:pt x="1309" y="854"/>
                    <a:pt x="1211" y="854"/>
                  </a:cubicBezTo>
                  <a:cubicBezTo>
                    <a:pt x="1211" y="879"/>
                    <a:pt x="1211" y="903"/>
                    <a:pt x="1211" y="927"/>
                  </a:cubicBezTo>
                  <a:cubicBezTo>
                    <a:pt x="1309" y="927"/>
                    <a:pt x="1407" y="927"/>
                    <a:pt x="1504" y="927"/>
                  </a:cubicBezTo>
                  <a:cubicBezTo>
                    <a:pt x="1504" y="989"/>
                    <a:pt x="1504" y="1050"/>
                    <a:pt x="1504" y="1111"/>
                  </a:cubicBezTo>
                  <a:cubicBezTo>
                    <a:pt x="1406" y="1111"/>
                    <a:pt x="1309" y="1111"/>
                    <a:pt x="1211" y="1111"/>
                  </a:cubicBezTo>
                  <a:cubicBezTo>
                    <a:pt x="1211" y="1135"/>
                    <a:pt x="1211" y="1157"/>
                    <a:pt x="1211" y="1181"/>
                  </a:cubicBezTo>
                  <a:close/>
                  <a:moveTo>
                    <a:pt x="840" y="1361"/>
                  </a:moveTo>
                  <a:cubicBezTo>
                    <a:pt x="838" y="1357"/>
                    <a:pt x="836" y="1354"/>
                    <a:pt x="835" y="1352"/>
                  </a:cubicBezTo>
                  <a:cubicBezTo>
                    <a:pt x="774" y="1236"/>
                    <a:pt x="712" y="1120"/>
                    <a:pt x="650" y="1004"/>
                  </a:cubicBezTo>
                  <a:cubicBezTo>
                    <a:pt x="648" y="999"/>
                    <a:pt x="648" y="996"/>
                    <a:pt x="650" y="991"/>
                  </a:cubicBezTo>
                  <a:cubicBezTo>
                    <a:pt x="711" y="877"/>
                    <a:pt x="771" y="762"/>
                    <a:pt x="831" y="648"/>
                  </a:cubicBezTo>
                  <a:cubicBezTo>
                    <a:pt x="832" y="646"/>
                    <a:pt x="833" y="644"/>
                    <a:pt x="834" y="641"/>
                  </a:cubicBezTo>
                  <a:cubicBezTo>
                    <a:pt x="829" y="641"/>
                    <a:pt x="826" y="641"/>
                    <a:pt x="822" y="641"/>
                  </a:cubicBezTo>
                  <a:cubicBezTo>
                    <a:pt x="802" y="643"/>
                    <a:pt x="782" y="644"/>
                    <a:pt x="762" y="646"/>
                  </a:cubicBezTo>
                  <a:cubicBezTo>
                    <a:pt x="735" y="648"/>
                    <a:pt x="708" y="650"/>
                    <a:pt x="681" y="651"/>
                  </a:cubicBezTo>
                  <a:cubicBezTo>
                    <a:pt x="677" y="652"/>
                    <a:pt x="675" y="654"/>
                    <a:pt x="673" y="658"/>
                  </a:cubicBezTo>
                  <a:cubicBezTo>
                    <a:pt x="652" y="704"/>
                    <a:pt x="631" y="751"/>
                    <a:pt x="610" y="798"/>
                  </a:cubicBezTo>
                  <a:cubicBezTo>
                    <a:pt x="592" y="837"/>
                    <a:pt x="573" y="876"/>
                    <a:pt x="563" y="919"/>
                  </a:cubicBezTo>
                  <a:cubicBezTo>
                    <a:pt x="563" y="919"/>
                    <a:pt x="562" y="920"/>
                    <a:pt x="562" y="920"/>
                  </a:cubicBezTo>
                  <a:cubicBezTo>
                    <a:pt x="557" y="903"/>
                    <a:pt x="553" y="886"/>
                    <a:pt x="546" y="870"/>
                  </a:cubicBezTo>
                  <a:cubicBezTo>
                    <a:pt x="519" y="803"/>
                    <a:pt x="492" y="737"/>
                    <a:pt x="465" y="671"/>
                  </a:cubicBezTo>
                  <a:cubicBezTo>
                    <a:pt x="463" y="667"/>
                    <a:pt x="462" y="667"/>
                    <a:pt x="458" y="667"/>
                  </a:cubicBezTo>
                  <a:cubicBezTo>
                    <a:pt x="420" y="669"/>
                    <a:pt x="383" y="672"/>
                    <a:pt x="345" y="674"/>
                  </a:cubicBezTo>
                  <a:cubicBezTo>
                    <a:pt x="335" y="675"/>
                    <a:pt x="325" y="676"/>
                    <a:pt x="314" y="677"/>
                  </a:cubicBezTo>
                  <a:cubicBezTo>
                    <a:pt x="315" y="680"/>
                    <a:pt x="316" y="682"/>
                    <a:pt x="318" y="685"/>
                  </a:cubicBezTo>
                  <a:cubicBezTo>
                    <a:pt x="327" y="704"/>
                    <a:pt x="336" y="723"/>
                    <a:pt x="346" y="742"/>
                  </a:cubicBezTo>
                  <a:cubicBezTo>
                    <a:pt x="387" y="827"/>
                    <a:pt x="428" y="911"/>
                    <a:pt x="470" y="996"/>
                  </a:cubicBezTo>
                  <a:cubicBezTo>
                    <a:pt x="471" y="999"/>
                    <a:pt x="471" y="1002"/>
                    <a:pt x="470" y="1005"/>
                  </a:cubicBezTo>
                  <a:cubicBezTo>
                    <a:pt x="415" y="1106"/>
                    <a:pt x="361" y="1207"/>
                    <a:pt x="307" y="1308"/>
                  </a:cubicBezTo>
                  <a:cubicBezTo>
                    <a:pt x="305" y="1313"/>
                    <a:pt x="302" y="1318"/>
                    <a:pt x="300" y="1323"/>
                  </a:cubicBezTo>
                  <a:cubicBezTo>
                    <a:pt x="302" y="1324"/>
                    <a:pt x="304" y="1324"/>
                    <a:pt x="305" y="1324"/>
                  </a:cubicBezTo>
                  <a:cubicBezTo>
                    <a:pt x="318" y="1325"/>
                    <a:pt x="331" y="1326"/>
                    <a:pt x="345" y="1327"/>
                  </a:cubicBezTo>
                  <a:cubicBezTo>
                    <a:pt x="376" y="1329"/>
                    <a:pt x="407" y="1331"/>
                    <a:pt x="438" y="1334"/>
                  </a:cubicBezTo>
                  <a:cubicBezTo>
                    <a:pt x="443" y="1334"/>
                    <a:pt x="445" y="1333"/>
                    <a:pt x="447" y="1328"/>
                  </a:cubicBezTo>
                  <a:cubicBezTo>
                    <a:pt x="471" y="1276"/>
                    <a:pt x="496" y="1224"/>
                    <a:pt x="519" y="1171"/>
                  </a:cubicBezTo>
                  <a:cubicBezTo>
                    <a:pt x="530" y="1147"/>
                    <a:pt x="543" y="1124"/>
                    <a:pt x="550" y="1098"/>
                  </a:cubicBezTo>
                  <a:cubicBezTo>
                    <a:pt x="552" y="1091"/>
                    <a:pt x="554" y="1083"/>
                    <a:pt x="556" y="1076"/>
                  </a:cubicBezTo>
                  <a:cubicBezTo>
                    <a:pt x="557" y="1078"/>
                    <a:pt x="558" y="1081"/>
                    <a:pt x="558" y="1083"/>
                  </a:cubicBezTo>
                  <a:cubicBezTo>
                    <a:pt x="563" y="1098"/>
                    <a:pt x="566" y="1113"/>
                    <a:pt x="572" y="1128"/>
                  </a:cubicBezTo>
                  <a:cubicBezTo>
                    <a:pt x="602" y="1197"/>
                    <a:pt x="634" y="1265"/>
                    <a:pt x="664" y="1334"/>
                  </a:cubicBezTo>
                  <a:cubicBezTo>
                    <a:pt x="669" y="1345"/>
                    <a:pt x="674" y="1350"/>
                    <a:pt x="687" y="1351"/>
                  </a:cubicBezTo>
                  <a:cubicBezTo>
                    <a:pt x="730" y="1353"/>
                    <a:pt x="773" y="1356"/>
                    <a:pt x="816" y="1359"/>
                  </a:cubicBezTo>
                  <a:cubicBezTo>
                    <a:pt x="823" y="1360"/>
                    <a:pt x="831" y="1360"/>
                    <a:pt x="840" y="1361"/>
                  </a:cubicBezTo>
                  <a:close/>
                </a:path>
              </a:pathLst>
            </a:custGeom>
            <a:solidFill>
              <a:schemeClr val="accent1"/>
            </a:solidFill>
            <a:ln>
              <a:noFill/>
            </a:ln>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199" dirty="0">
                <a:solidFill>
                  <a:srgbClr val="000000"/>
                </a:solidFill>
              </a:endParaRPr>
            </a:p>
          </p:txBody>
        </p:sp>
        <p:sp>
          <p:nvSpPr>
            <p:cNvPr id="68" name="TextBox 147"/>
            <p:cNvSpPr txBox="1"/>
            <p:nvPr/>
          </p:nvSpPr>
          <p:spPr>
            <a:xfrm>
              <a:off x="10247847" y="4942101"/>
              <a:ext cx="1713420" cy="241601"/>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49" dirty="0">
                  <a:solidFill>
                    <a:srgbClr val="000000"/>
                  </a:solidFill>
                </a:rPr>
                <a:t>Data analytics (Excel)</a:t>
              </a:r>
            </a:p>
          </p:txBody>
        </p:sp>
        <p:sp>
          <p:nvSpPr>
            <p:cNvPr id="69" name="Freeform 68"/>
            <p:cNvSpPr>
              <a:spLocks noChangeAspect="1" noEditPoints="1"/>
            </p:cNvSpPr>
            <p:nvPr/>
          </p:nvSpPr>
          <p:spPr bwMode="black">
            <a:xfrm>
              <a:off x="10577266" y="2074785"/>
              <a:ext cx="897970" cy="578449"/>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1"/>
            </a:solidFill>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199" dirty="0">
                <a:solidFill>
                  <a:srgbClr val="000000"/>
                </a:solidFill>
              </a:endParaRPr>
            </a:p>
          </p:txBody>
        </p:sp>
        <p:sp>
          <p:nvSpPr>
            <p:cNvPr id="70" name="TextBox 149"/>
            <p:cNvSpPr txBox="1"/>
            <p:nvPr/>
          </p:nvSpPr>
          <p:spPr>
            <a:xfrm>
              <a:off x="10369901" y="2721972"/>
              <a:ext cx="1388539" cy="483204"/>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49" dirty="0">
                  <a:solidFill>
                    <a:srgbClr val="000000"/>
                  </a:solidFill>
                </a:rPr>
                <a:t>Web/thick client </a:t>
              </a:r>
              <a:br>
                <a:rPr lang="en-US" sz="1049" dirty="0">
                  <a:solidFill>
                    <a:srgbClr val="000000"/>
                  </a:solidFill>
                </a:rPr>
              </a:br>
              <a:r>
                <a:rPr lang="en-US" sz="1049" dirty="0">
                  <a:solidFill>
                    <a:srgbClr val="000000"/>
                  </a:solidFill>
                </a:rPr>
                <a:t>dashboards</a:t>
              </a:r>
            </a:p>
          </p:txBody>
        </p:sp>
        <p:sp>
          <p:nvSpPr>
            <p:cNvPr id="71" name="Right Arrow 70"/>
            <p:cNvSpPr/>
            <p:nvPr/>
          </p:nvSpPr>
          <p:spPr bwMode="auto">
            <a:xfrm>
              <a:off x="7916635" y="5023859"/>
              <a:ext cx="2210170" cy="62749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29"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3926">
                <a:lnSpc>
                  <a:spcPct val="90000"/>
                </a:lnSpc>
              </a:pPr>
              <a:r>
                <a:rPr lang="en-US" sz="1000" dirty="0">
                  <a:gradFill>
                    <a:gsLst>
                      <a:gs pos="0">
                        <a:srgbClr val="FFFFFF"/>
                      </a:gs>
                      <a:gs pos="100000">
                        <a:srgbClr val="FFFFFF"/>
                      </a:gs>
                    </a:gsLst>
                    <a:lin ang="5400000" scaled="1"/>
                  </a:gradFill>
                  <a:ea typeface="Segoe UI" pitchFamily="34" charset="0"/>
                  <a:cs typeface="Segoe UI" pitchFamily="34" charset="0"/>
                </a:rPr>
                <a:t>Live Dashboards</a:t>
              </a:r>
            </a:p>
          </p:txBody>
        </p:sp>
        <p:cxnSp>
          <p:nvCxnSpPr>
            <p:cNvPr id="72" name="Straight Arrow Connector 71"/>
            <p:cNvCxnSpPr/>
            <p:nvPr/>
          </p:nvCxnSpPr>
          <p:spPr>
            <a:xfrm>
              <a:off x="1423191" y="2671278"/>
              <a:ext cx="2820912" cy="954781"/>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3750768" y="4012981"/>
              <a:ext cx="470338" cy="6831"/>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1927626" y="3966852"/>
              <a:ext cx="647498"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1927626" y="4618493"/>
              <a:ext cx="2247015" cy="77962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V="1">
              <a:off x="3037236" y="5115341"/>
              <a:ext cx="1160441" cy="770814"/>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V="1">
              <a:off x="5694454" y="3582478"/>
              <a:ext cx="771830" cy="70278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8" name="Oval 77"/>
            <p:cNvSpPr/>
            <p:nvPr/>
          </p:nvSpPr>
          <p:spPr bwMode="auto">
            <a:xfrm>
              <a:off x="6303102" y="2189758"/>
              <a:ext cx="1554480" cy="1554480"/>
            </a:xfrm>
            <a:prstGeom prst="ellipse">
              <a:avLst/>
            </a:prstGeom>
            <a:solidFill>
              <a:srgbClr val="4E19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4815" rIns="0" bIns="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6">
                <a:lnSpc>
                  <a:spcPct val="90000"/>
                </a:lnSpc>
              </a:pPr>
              <a:r>
                <a:rPr lang="en-US" sz="1049" dirty="0">
                  <a:gradFill>
                    <a:gsLst>
                      <a:gs pos="0">
                        <a:srgbClr val="FFFFFF"/>
                      </a:gs>
                      <a:gs pos="100000">
                        <a:srgbClr val="FFFFFF"/>
                      </a:gs>
                    </a:gsLst>
                    <a:lin ang="5400000" scaled="1"/>
                  </a:gradFill>
                  <a:ea typeface="Segoe UI" pitchFamily="34" charset="0"/>
                  <a:cs typeface="Segoe UI" pitchFamily="34" charset="0"/>
                </a:rPr>
                <a:t>Apache Storm on </a:t>
              </a:r>
              <a:br>
                <a:rPr lang="en-US" sz="1049" dirty="0">
                  <a:gradFill>
                    <a:gsLst>
                      <a:gs pos="0">
                        <a:srgbClr val="FFFFFF"/>
                      </a:gs>
                      <a:gs pos="100000">
                        <a:srgbClr val="FFFFFF"/>
                      </a:gs>
                    </a:gsLst>
                    <a:lin ang="5400000" scaled="1"/>
                  </a:gradFill>
                  <a:ea typeface="Segoe UI" pitchFamily="34" charset="0"/>
                  <a:cs typeface="Segoe UI" pitchFamily="34" charset="0"/>
                </a:rPr>
              </a:br>
              <a:r>
                <a:rPr lang="en-US" sz="1049" b="1" dirty="0">
                  <a:gradFill>
                    <a:gsLst>
                      <a:gs pos="0">
                        <a:srgbClr val="FFFFFF"/>
                      </a:gs>
                      <a:gs pos="100000">
                        <a:srgbClr val="FFFFFF"/>
                      </a:gs>
                    </a:gsLst>
                    <a:lin ang="5400000" scaled="1"/>
                  </a:gradFill>
                  <a:ea typeface="Segoe UI" pitchFamily="34" charset="0"/>
                  <a:cs typeface="Segoe UI" pitchFamily="34" charset="0"/>
                </a:rPr>
                <a:t>HDInsight</a:t>
              </a:r>
            </a:p>
          </p:txBody>
        </p:sp>
        <p:sp>
          <p:nvSpPr>
            <p:cNvPr id="79" name="Freeform 78"/>
            <p:cNvSpPr>
              <a:spLocks noChangeAspect="1" noEditPoints="1"/>
            </p:cNvSpPr>
            <p:nvPr/>
          </p:nvSpPr>
          <p:spPr bwMode="black">
            <a:xfrm>
              <a:off x="10833396" y="5249809"/>
              <a:ext cx="446660" cy="861029"/>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chemeClr val="accent1"/>
            </a:solidFill>
            <a:ln>
              <a:noFill/>
            </a:ln>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199" dirty="0">
                <a:solidFill>
                  <a:srgbClr val="000000"/>
                </a:solidFill>
              </a:endParaRPr>
            </a:p>
          </p:txBody>
        </p:sp>
        <p:sp>
          <p:nvSpPr>
            <p:cNvPr id="80" name="TextBox 256"/>
            <p:cNvSpPr txBox="1"/>
            <p:nvPr/>
          </p:nvSpPr>
          <p:spPr>
            <a:xfrm>
              <a:off x="10219510" y="6110837"/>
              <a:ext cx="1804656" cy="241601"/>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49" dirty="0">
                  <a:solidFill>
                    <a:srgbClr val="000000"/>
                  </a:solidFill>
                </a:rPr>
                <a:t>Devices to take action</a:t>
              </a:r>
            </a:p>
          </p:txBody>
        </p:sp>
        <p:sp>
          <p:nvSpPr>
            <p:cNvPr id="81" name="Oval 80"/>
            <p:cNvSpPr/>
            <p:nvPr/>
          </p:nvSpPr>
          <p:spPr bwMode="auto">
            <a:xfrm>
              <a:off x="4417559" y="2520289"/>
              <a:ext cx="1463473" cy="1507080"/>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4815" rIns="0" bIns="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49" dirty="0">
                  <a:gradFill>
                    <a:gsLst>
                      <a:gs pos="0">
                        <a:srgbClr val="FFFFFF"/>
                      </a:gs>
                      <a:gs pos="100000">
                        <a:srgbClr val="FFFFFF"/>
                      </a:gs>
                    </a:gsLst>
                    <a:lin ang="5400000" scaled="1"/>
                  </a:gradFill>
                  <a:ea typeface="Segoe UI" pitchFamily="34" charset="0"/>
                  <a:cs typeface="Segoe UI" pitchFamily="34" charset="0"/>
                </a:rPr>
                <a:t>Kafka/</a:t>
              </a:r>
              <a:endParaRPr lang="en-US" sz="1049" i="1" dirty="0">
                <a:solidFill>
                  <a:srgbClr val="FFFFFF"/>
                </a:solidFill>
              </a:endParaRPr>
            </a:p>
            <a:p>
              <a:pPr algn="ctr"/>
              <a:r>
                <a:rPr lang="en-US" sz="1049" i="1" dirty="0">
                  <a:solidFill>
                    <a:srgbClr val="FFFFFF"/>
                  </a:solidFill>
                </a:rPr>
                <a:t>RabbitMQ/</a:t>
              </a:r>
            </a:p>
            <a:p>
              <a:pPr algn="ctr"/>
              <a:r>
                <a:rPr lang="en-US" sz="1049" i="1" dirty="0">
                  <a:solidFill>
                    <a:srgbClr val="FFFFFF"/>
                  </a:solidFill>
                </a:rPr>
                <a:t>ActiveMQ</a:t>
              </a:r>
              <a:endParaRPr lang="en-US" sz="1049" dirty="0">
                <a:gradFill>
                  <a:gsLst>
                    <a:gs pos="0">
                      <a:srgbClr val="FFFFFF"/>
                    </a:gs>
                    <a:gs pos="100000">
                      <a:srgbClr val="FFFFFF"/>
                    </a:gs>
                  </a:gsLst>
                  <a:lin ang="5400000" scaled="1"/>
                </a:gradFill>
                <a:ea typeface="Segoe UI" pitchFamily="34" charset="0"/>
                <a:cs typeface="Segoe UI" pitchFamily="34" charset="0"/>
              </a:endParaRPr>
            </a:p>
          </p:txBody>
        </p:sp>
        <p:sp>
          <p:nvSpPr>
            <p:cNvPr id="82" name="TextBox 258"/>
            <p:cNvSpPr txBox="1"/>
            <p:nvPr/>
          </p:nvSpPr>
          <p:spPr>
            <a:xfrm>
              <a:off x="344738" y="6232829"/>
              <a:ext cx="1640541" cy="21742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pPr>
              <a:r>
                <a:rPr lang="en-US" sz="1049" dirty="0">
                  <a:gradFill>
                    <a:gsLst>
                      <a:gs pos="2917">
                        <a:srgbClr val="505050"/>
                      </a:gs>
                      <a:gs pos="30000">
                        <a:srgbClr val="505050"/>
                      </a:gs>
                    </a:gsLst>
                    <a:lin ang="5400000" scaled="0"/>
                  </a:gradFill>
                </a:rPr>
                <a:t>Web and social</a:t>
              </a:r>
            </a:p>
          </p:txBody>
        </p:sp>
        <p:grpSp>
          <p:nvGrpSpPr>
            <p:cNvPr id="83" name="Group 82"/>
            <p:cNvGrpSpPr/>
            <p:nvPr/>
          </p:nvGrpSpPr>
          <p:grpSpPr>
            <a:xfrm>
              <a:off x="682782" y="5611975"/>
              <a:ext cx="951572" cy="548358"/>
              <a:chOff x="1157890" y="5857031"/>
              <a:chExt cx="731059" cy="356127"/>
            </a:xfrm>
          </p:grpSpPr>
          <p:sp>
            <p:nvSpPr>
              <p:cNvPr id="113" name="Freeform 112"/>
              <p:cNvSpPr>
                <a:spLocks noChangeAspect="1" noEditPoints="1"/>
              </p:cNvSpPr>
              <p:nvPr/>
            </p:nvSpPr>
            <p:spPr bwMode="auto">
              <a:xfrm>
                <a:off x="1157890" y="5870448"/>
                <a:ext cx="291077" cy="342710"/>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rgbClr val="A5A5A5"/>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09"/>
                <a:endParaRPr lang="en-US" sz="1199" dirty="0">
                  <a:solidFill>
                    <a:srgbClr val="000000"/>
                  </a:solidFill>
                </a:endParaRPr>
              </a:p>
            </p:txBody>
          </p:sp>
          <p:sp>
            <p:nvSpPr>
              <p:cNvPr id="114" name="Freeform 113"/>
              <p:cNvSpPr>
                <a:spLocks noChangeAspect="1" noEditPoints="1"/>
              </p:cNvSpPr>
              <p:nvPr/>
            </p:nvSpPr>
            <p:spPr bwMode="black">
              <a:xfrm>
                <a:off x="1479671" y="5857031"/>
                <a:ext cx="409278" cy="348471"/>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A5A5A5"/>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0" tIns="41145" rIns="82290" bIns="41145"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740597"/>
                <a:endParaRPr lang="en-US" sz="1199" spc="-122" dirty="0">
                  <a:solidFill>
                    <a:srgbClr val="000000">
                      <a:lumMod val="50000"/>
                    </a:srgbClr>
                  </a:solidFill>
                  <a:latin typeface="Segoe Light" pitchFamily="34" charset="0"/>
                </a:endParaRPr>
              </a:p>
            </p:txBody>
          </p:sp>
        </p:grpSp>
        <p:sp>
          <p:nvSpPr>
            <p:cNvPr id="84" name="Rectangle 83">
              <a:hlinkClick r:id="" action="ppaction://noaction"/>
            </p:cNvPr>
            <p:cNvSpPr/>
            <p:nvPr/>
          </p:nvSpPr>
          <p:spPr bwMode="auto">
            <a:xfrm>
              <a:off x="519971" y="3703833"/>
              <a:ext cx="1450513" cy="1028159"/>
            </a:xfrm>
            <a:prstGeom prst="rect">
              <a:avLst/>
            </a:prstGeom>
            <a:noFill/>
            <a:ln w="19050" cap="flat" cmpd="sng" algn="ctr">
              <a:noFill/>
              <a:prstDash val="solid"/>
              <a:miter lim="800000"/>
              <a:headEnd type="none" w="med" len="med"/>
              <a:tailEnd type="none" w="med" len="med"/>
            </a:ln>
            <a:effectLst/>
          </p:spPr>
          <p:txBody>
            <a:bodyPr rot="0" spcFirstLastPara="0" vert="horz" wrap="square" lIns="91427" tIns="146283" rIns="0" bIns="14628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76778">
                <a:lnSpc>
                  <a:spcPct val="90000"/>
                </a:lnSpc>
              </a:pPr>
              <a:endParaRPr lang="en-US" sz="1399" kern="0" dirty="0">
                <a:ln>
                  <a:solidFill>
                    <a:srgbClr val="FFFFFF">
                      <a:alpha val="0"/>
                    </a:srgbClr>
                  </a:solidFill>
                </a:ln>
                <a:gradFill>
                  <a:gsLst>
                    <a:gs pos="56637">
                      <a:srgbClr val="FFFFFF"/>
                    </a:gs>
                    <a:gs pos="11000">
                      <a:srgbClr val="FFFFFF"/>
                    </a:gs>
                  </a:gsLst>
                  <a:lin ang="5400000" scaled="0"/>
                </a:gradFill>
              </a:endParaRPr>
            </a:p>
          </p:txBody>
        </p:sp>
        <p:grpSp>
          <p:nvGrpSpPr>
            <p:cNvPr id="85" name="Group 84"/>
            <p:cNvGrpSpPr/>
            <p:nvPr/>
          </p:nvGrpSpPr>
          <p:grpSpPr>
            <a:xfrm>
              <a:off x="682780" y="3568542"/>
              <a:ext cx="1051375" cy="661144"/>
              <a:chOff x="681416" y="4028239"/>
              <a:chExt cx="634251" cy="379977"/>
            </a:xfrm>
          </p:grpSpPr>
          <p:sp>
            <p:nvSpPr>
              <p:cNvPr id="110" name="Freeform 109"/>
              <p:cNvSpPr>
                <a:spLocks noEditPoints="1"/>
              </p:cNvSpPr>
              <p:nvPr/>
            </p:nvSpPr>
            <p:spPr bwMode="auto">
              <a:xfrm rot="5400000">
                <a:off x="1007591" y="4130249"/>
                <a:ext cx="190964" cy="291561"/>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solidFill>
                <a:srgbClr val="A5A5A5"/>
              </a:solidFill>
              <a:ln>
                <a:noFill/>
              </a:ln>
            </p:spPr>
            <p:txBody>
              <a:bodyPr vert="horz" wrap="square" lIns="91423" tIns="45712" rIns="91423" bIns="4571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09"/>
                <a:endParaRPr lang="en-US" sz="1199" dirty="0">
                  <a:solidFill>
                    <a:srgbClr val="000000"/>
                  </a:solidFill>
                </a:endParaRPr>
              </a:p>
            </p:txBody>
          </p:sp>
          <p:sp>
            <p:nvSpPr>
              <p:cNvPr id="111" name="Freeform 110"/>
              <p:cNvSpPr>
                <a:spLocks noChangeAspect="1" noEditPoints="1"/>
              </p:cNvSpPr>
              <p:nvPr/>
            </p:nvSpPr>
            <p:spPr bwMode="black">
              <a:xfrm>
                <a:off x="681416" y="4028239"/>
                <a:ext cx="196604" cy="378995"/>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A5A5A5"/>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199" dirty="0">
                  <a:solidFill>
                    <a:srgbClr val="000000"/>
                  </a:solidFill>
                </a:endParaRPr>
              </a:p>
            </p:txBody>
          </p:sp>
          <p:sp>
            <p:nvSpPr>
              <p:cNvPr id="112" name="Rounded Rectangle 6"/>
              <p:cNvSpPr>
                <a:spLocks noChangeAspect="1"/>
              </p:cNvSpPr>
              <p:nvPr/>
            </p:nvSpPr>
            <p:spPr bwMode="black">
              <a:xfrm rot="16200000">
                <a:off x="965318" y="4057868"/>
                <a:ext cx="289825" cy="410872"/>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A5A5A5"/>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0" tIns="41145" rIns="82290" bIns="41145"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740597"/>
                <a:endParaRPr lang="en-US" sz="1199" spc="-122" dirty="0">
                  <a:solidFill>
                    <a:srgbClr val="000000">
                      <a:lumMod val="50000"/>
                    </a:srgbClr>
                  </a:solidFill>
                  <a:latin typeface="Segoe Light" pitchFamily="34" charset="0"/>
                </a:endParaRPr>
              </a:p>
            </p:txBody>
          </p:sp>
        </p:grpSp>
        <p:sp>
          <p:nvSpPr>
            <p:cNvPr id="86" name="TextBox 271"/>
            <p:cNvSpPr txBox="1"/>
            <p:nvPr/>
          </p:nvSpPr>
          <p:spPr>
            <a:xfrm>
              <a:off x="806175" y="4343916"/>
              <a:ext cx="627513" cy="217422"/>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587"/>
                </a:spcAft>
              </a:pPr>
              <a:r>
                <a:rPr lang="en-US" sz="1049" dirty="0">
                  <a:gradFill>
                    <a:gsLst>
                      <a:gs pos="2917">
                        <a:srgbClr val="505050"/>
                      </a:gs>
                      <a:gs pos="30000">
                        <a:srgbClr val="505050"/>
                      </a:gs>
                    </a:gsLst>
                    <a:lin ang="5400000" scaled="0"/>
                  </a:gradFill>
                </a:rPr>
                <a:t>Devices</a:t>
              </a:r>
            </a:p>
          </p:txBody>
        </p:sp>
        <p:sp>
          <p:nvSpPr>
            <p:cNvPr id="87" name="TextBox 272"/>
            <p:cNvSpPr txBox="1"/>
            <p:nvPr/>
          </p:nvSpPr>
          <p:spPr>
            <a:xfrm>
              <a:off x="846978" y="5211274"/>
              <a:ext cx="548640" cy="434845"/>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pPr>
              <a:r>
                <a:rPr lang="en-US" sz="1049" dirty="0">
                  <a:gradFill>
                    <a:gsLst>
                      <a:gs pos="2917">
                        <a:srgbClr val="505050"/>
                      </a:gs>
                      <a:gs pos="30000">
                        <a:srgbClr val="505050"/>
                      </a:gs>
                    </a:gsLst>
                    <a:lin ang="5400000" scaled="0"/>
                  </a:gradFill>
                </a:rPr>
                <a:t>Sensors</a:t>
              </a:r>
            </a:p>
          </p:txBody>
        </p:sp>
        <p:grpSp>
          <p:nvGrpSpPr>
            <p:cNvPr id="88" name="Group 87"/>
            <p:cNvGrpSpPr/>
            <p:nvPr/>
          </p:nvGrpSpPr>
          <p:grpSpPr>
            <a:xfrm>
              <a:off x="702726" y="4734794"/>
              <a:ext cx="862790" cy="429878"/>
              <a:chOff x="5416547" y="3144838"/>
              <a:chExt cx="1352553" cy="565150"/>
            </a:xfrm>
            <a:solidFill>
              <a:srgbClr val="A5A5A5"/>
            </a:solidFill>
          </p:grpSpPr>
          <p:sp>
            <p:nvSpPr>
              <p:cNvPr id="106" name="Freeform 105"/>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09"/>
                <a:endParaRPr lang="en-US" sz="1199" dirty="0">
                  <a:solidFill>
                    <a:srgbClr val="000000"/>
                  </a:solidFill>
                </a:endParaRPr>
              </a:p>
            </p:txBody>
          </p:sp>
          <p:sp>
            <p:nvSpPr>
              <p:cNvPr id="107" name="Freeform 106"/>
              <p:cNvSpPr>
                <a:spLocks noEditPoints="1"/>
              </p:cNvSpPr>
              <p:nvPr/>
            </p:nvSpPr>
            <p:spPr bwMode="auto">
              <a:xfrm>
                <a:off x="5416547" y="3216276"/>
                <a:ext cx="1185862" cy="493712"/>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09"/>
                <a:endParaRPr lang="en-US" sz="1199" dirty="0">
                  <a:solidFill>
                    <a:srgbClr val="000000"/>
                  </a:solidFill>
                </a:endParaRPr>
              </a:p>
            </p:txBody>
          </p:sp>
          <p:sp>
            <p:nvSpPr>
              <p:cNvPr id="108" name="Freeform 107"/>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09"/>
                <a:endParaRPr lang="en-US" sz="1199" dirty="0">
                  <a:solidFill>
                    <a:srgbClr val="000000"/>
                  </a:solidFill>
                </a:endParaRPr>
              </a:p>
            </p:txBody>
          </p:sp>
          <p:sp>
            <p:nvSpPr>
              <p:cNvPr id="109" name="Freeform 108"/>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09"/>
                <a:endParaRPr lang="en-US" sz="1199" dirty="0">
                  <a:solidFill>
                    <a:srgbClr val="000000"/>
                  </a:solidFill>
                </a:endParaRPr>
              </a:p>
            </p:txBody>
          </p:sp>
        </p:grpSp>
        <p:pic>
          <p:nvPicPr>
            <p:cNvPr id="89" name="Picture 88"/>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827084" y="3168223"/>
              <a:ext cx="775646" cy="256913"/>
            </a:xfrm>
            <a:prstGeom prst="rect">
              <a:avLst/>
            </a:prstGeom>
            <a:solidFill>
              <a:schemeClr val="bg1"/>
            </a:solidFill>
          </p:spPr>
        </p:pic>
        <p:pic>
          <p:nvPicPr>
            <p:cNvPr id="90" name="Picture 89"/>
            <p:cNvPicPr>
              <a:picLocks noChangeAspect="1"/>
            </p:cNvPicPr>
            <p:nvPr/>
          </p:nvPicPr>
          <p:blipFill>
            <a:blip r:embed="rId6"/>
            <a:stretch>
              <a:fillRect/>
            </a:stretch>
          </p:blipFill>
          <p:spPr>
            <a:xfrm>
              <a:off x="6591025" y="3168223"/>
              <a:ext cx="243110" cy="256913"/>
            </a:xfrm>
            <a:prstGeom prst="rect">
              <a:avLst/>
            </a:prstGeom>
          </p:spPr>
        </p:pic>
        <p:pic>
          <p:nvPicPr>
            <p:cNvPr id="91" name="Picture 90"/>
            <p:cNvPicPr>
              <a:picLocks noChangeAspect="1"/>
            </p:cNvPicPr>
            <p:nvPr/>
          </p:nvPicPr>
          <p:blipFill>
            <a:blip r:embed="rId7" cstate="email">
              <a:lum bright="70000" contrast="-70000"/>
              <a:extLst>
                <a:ext uri="{28A0092B-C50C-407E-A947-70E740481C1C}">
                  <a14:useLocalDpi xmlns:a14="http://schemas.microsoft.com/office/drawing/2010/main" val="0"/>
                </a:ext>
              </a:extLst>
            </a:blip>
            <a:stretch>
              <a:fillRect/>
            </a:stretch>
          </p:blipFill>
          <p:spPr>
            <a:xfrm>
              <a:off x="5004162" y="3410733"/>
              <a:ext cx="296976" cy="463283"/>
            </a:xfrm>
            <a:prstGeom prst="rect">
              <a:avLst/>
            </a:prstGeom>
          </p:spPr>
        </p:pic>
        <p:sp>
          <p:nvSpPr>
            <p:cNvPr id="92" name="Oval 91"/>
            <p:cNvSpPr/>
            <p:nvPr/>
          </p:nvSpPr>
          <p:spPr bwMode="auto">
            <a:xfrm>
              <a:off x="6296805" y="4050040"/>
              <a:ext cx="1554480" cy="1554480"/>
            </a:xfrm>
            <a:prstGeom prst="ellipse">
              <a:avLst/>
            </a:prstGeom>
            <a:solidFill>
              <a:srgbClr val="4E19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4815" rIns="0" bIns="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6">
                <a:lnSpc>
                  <a:spcPct val="90000"/>
                </a:lnSpc>
              </a:pPr>
              <a:r>
                <a:rPr lang="en-US" sz="1049" dirty="0">
                  <a:gradFill>
                    <a:gsLst>
                      <a:gs pos="0">
                        <a:srgbClr val="FFFFFF"/>
                      </a:gs>
                      <a:gs pos="100000">
                        <a:srgbClr val="FFFFFF"/>
                      </a:gs>
                    </a:gsLst>
                    <a:lin ang="5400000" scaled="1"/>
                  </a:gradFill>
                  <a:ea typeface="Segoe UI" pitchFamily="34" charset="0"/>
                  <a:cs typeface="Segoe UI" pitchFamily="34" charset="0"/>
                </a:rPr>
                <a:t>Azure Stream Analytics</a:t>
              </a:r>
              <a:endParaRPr lang="en-US" sz="1049" b="1" dirty="0">
                <a:gradFill>
                  <a:gsLst>
                    <a:gs pos="0">
                      <a:srgbClr val="FFFFFF"/>
                    </a:gs>
                    <a:gs pos="100000">
                      <a:srgbClr val="FFFFFF"/>
                    </a:gs>
                  </a:gsLst>
                  <a:lin ang="5400000" scaled="1"/>
                </a:gradFill>
                <a:ea typeface="Segoe UI" pitchFamily="34" charset="0"/>
                <a:cs typeface="Segoe UI" pitchFamily="34" charset="0"/>
              </a:endParaRPr>
            </a:p>
          </p:txBody>
        </p:sp>
        <p:pic>
          <p:nvPicPr>
            <p:cNvPr id="93" name="Picture 9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99617" y="4615255"/>
              <a:ext cx="856568" cy="856568"/>
            </a:xfrm>
            <a:prstGeom prst="rect">
              <a:avLst/>
            </a:prstGeom>
          </p:spPr>
        </p:pic>
        <p:cxnSp>
          <p:nvCxnSpPr>
            <p:cNvPr id="94" name="Straight Arrow Connector 93"/>
            <p:cNvCxnSpPr/>
            <p:nvPr/>
          </p:nvCxnSpPr>
          <p:spPr>
            <a:xfrm>
              <a:off x="5691956" y="5289956"/>
              <a:ext cx="672862" cy="496603"/>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5" name="Freeform 94"/>
            <p:cNvSpPr>
              <a:spLocks noEditPoints="1"/>
            </p:cNvSpPr>
            <p:nvPr/>
          </p:nvSpPr>
          <p:spPr bwMode="auto">
            <a:xfrm>
              <a:off x="9242102" y="2345826"/>
              <a:ext cx="568456" cy="2649076"/>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199" dirty="0">
                <a:solidFill>
                  <a:srgbClr val="000000"/>
                </a:solidFill>
              </a:endParaRPr>
            </a:p>
          </p:txBody>
        </p:sp>
        <p:cxnSp>
          <p:nvCxnSpPr>
            <p:cNvPr id="96" name="Straight Arrow Connector 95"/>
            <p:cNvCxnSpPr/>
            <p:nvPr/>
          </p:nvCxnSpPr>
          <p:spPr>
            <a:xfrm flipH="1">
              <a:off x="5790349" y="4792016"/>
              <a:ext cx="489063" cy="866"/>
            </a:xfrm>
            <a:prstGeom prst="straightConnector1">
              <a:avLst/>
            </a:prstGeom>
            <a:ln>
              <a:solidFill>
                <a:schemeClr val="bg1">
                  <a:lumMod val="50000"/>
                </a:schemeClr>
              </a:solidFill>
              <a:headEnd type="triangle"/>
              <a:tailEnd type="triangle"/>
            </a:ln>
          </p:spPr>
          <p:style>
            <a:lnRef idx="3">
              <a:schemeClr val="accent3"/>
            </a:lnRef>
            <a:fillRef idx="0">
              <a:schemeClr val="accent3"/>
            </a:fillRef>
            <a:effectRef idx="2">
              <a:schemeClr val="accent3"/>
            </a:effectRef>
            <a:fontRef idx="minor">
              <a:schemeClr val="tx1"/>
            </a:fontRef>
          </p:style>
        </p:cxnSp>
        <p:grpSp>
          <p:nvGrpSpPr>
            <p:cNvPr id="97" name="Group 96"/>
            <p:cNvGrpSpPr/>
            <p:nvPr/>
          </p:nvGrpSpPr>
          <p:grpSpPr>
            <a:xfrm>
              <a:off x="8049355" y="2501648"/>
              <a:ext cx="1149418" cy="2415434"/>
              <a:chOff x="7913170" y="3312282"/>
              <a:chExt cx="1149418" cy="2415434"/>
            </a:xfrm>
          </p:grpSpPr>
          <p:grpSp>
            <p:nvGrpSpPr>
              <p:cNvPr id="98" name="Group 97"/>
              <p:cNvGrpSpPr/>
              <p:nvPr/>
            </p:nvGrpSpPr>
            <p:grpSpPr>
              <a:xfrm>
                <a:off x="7913170" y="3312282"/>
                <a:ext cx="1149418" cy="2415434"/>
                <a:chOff x="7913170" y="3312282"/>
                <a:chExt cx="1149418" cy="2415434"/>
              </a:xfrm>
            </p:grpSpPr>
            <p:grpSp>
              <p:nvGrpSpPr>
                <p:cNvPr id="101" name="Group 100"/>
                <p:cNvGrpSpPr/>
                <p:nvPr/>
              </p:nvGrpSpPr>
              <p:grpSpPr>
                <a:xfrm>
                  <a:off x="7916635" y="3918422"/>
                  <a:ext cx="1145953" cy="1809294"/>
                  <a:chOff x="8138456" y="2948621"/>
                  <a:chExt cx="1188720" cy="1981190"/>
                </a:xfrm>
                <a:solidFill>
                  <a:schemeClr val="accent1"/>
                </a:solidFill>
              </p:grpSpPr>
              <p:sp>
                <p:nvSpPr>
                  <p:cNvPr id="103" name="Right Arrow 102"/>
                  <p:cNvSpPr/>
                  <p:nvPr/>
                </p:nvSpPr>
                <p:spPr bwMode="auto">
                  <a:xfrm>
                    <a:off x="8138456" y="2948621"/>
                    <a:ext cx="1188720" cy="640080"/>
                  </a:xfrm>
                  <a:prstGeom prst="righ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293">
                      <a:lnSpc>
                        <a:spcPct val="90000"/>
                      </a:lnSpc>
                    </a:pPr>
                    <a:r>
                      <a:rPr lang="en-US" sz="1000" dirty="0">
                        <a:gradFill>
                          <a:gsLst>
                            <a:gs pos="0">
                              <a:srgbClr val="FFFFFF"/>
                            </a:gs>
                            <a:gs pos="100000">
                              <a:srgbClr val="FFFFFF"/>
                            </a:gs>
                          </a:gsLst>
                          <a:lin ang="5400000" scaled="1"/>
                        </a:gradFill>
                        <a:ea typeface="Segoe UI" pitchFamily="34" charset="0"/>
                        <a:cs typeface="Segoe UI" pitchFamily="34" charset="0"/>
                      </a:rPr>
                      <a:t>HDFS</a:t>
                    </a:r>
                  </a:p>
                </p:txBody>
              </p:sp>
              <p:sp>
                <p:nvSpPr>
                  <p:cNvPr id="104" name="Right Arrow 103"/>
                  <p:cNvSpPr/>
                  <p:nvPr/>
                </p:nvSpPr>
                <p:spPr bwMode="auto">
                  <a:xfrm>
                    <a:off x="8138456" y="3619176"/>
                    <a:ext cx="1188720" cy="640080"/>
                  </a:xfrm>
                  <a:prstGeom prst="righ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293">
                      <a:lnSpc>
                        <a:spcPct val="90000"/>
                      </a:lnSpc>
                    </a:pPr>
                    <a:r>
                      <a:rPr lang="en-US" sz="1000" dirty="0">
                        <a:gradFill>
                          <a:gsLst>
                            <a:gs pos="0">
                              <a:srgbClr val="FFFFFF"/>
                            </a:gs>
                            <a:gs pos="100000">
                              <a:srgbClr val="FFFFFF"/>
                            </a:gs>
                          </a:gsLst>
                          <a:lin ang="5400000" scaled="1"/>
                        </a:gradFill>
                        <a:ea typeface="Segoe UI" pitchFamily="34" charset="0"/>
                        <a:cs typeface="Segoe UI" pitchFamily="34" charset="0"/>
                      </a:rPr>
                      <a:t>Azure DBs</a:t>
                    </a:r>
                  </a:p>
                </p:txBody>
              </p:sp>
              <p:sp>
                <p:nvSpPr>
                  <p:cNvPr id="105" name="Right Arrow 104"/>
                  <p:cNvSpPr/>
                  <p:nvPr/>
                </p:nvSpPr>
                <p:spPr bwMode="auto">
                  <a:xfrm>
                    <a:off x="8138456" y="4289731"/>
                    <a:ext cx="1188720" cy="640080"/>
                  </a:xfrm>
                  <a:prstGeom prst="righ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293">
                      <a:lnSpc>
                        <a:spcPct val="90000"/>
                      </a:lnSpc>
                    </a:pPr>
                    <a:r>
                      <a:rPr lang="en-US" sz="1000" dirty="0">
                        <a:gradFill>
                          <a:gsLst>
                            <a:gs pos="0">
                              <a:srgbClr val="FFFFFF"/>
                            </a:gs>
                            <a:gs pos="100000">
                              <a:srgbClr val="FFFFFF"/>
                            </a:gs>
                          </a:gsLst>
                          <a:lin ang="5400000" scaled="1"/>
                        </a:gradFill>
                        <a:ea typeface="Segoe UI" pitchFamily="34" charset="0"/>
                        <a:cs typeface="Segoe UI" pitchFamily="34" charset="0"/>
                      </a:rPr>
                      <a:t>Azure Storage</a:t>
                    </a:r>
                  </a:p>
                </p:txBody>
              </p:sp>
            </p:grpSp>
            <p:sp>
              <p:nvSpPr>
                <p:cNvPr id="102" name="Right Arrow 101"/>
                <p:cNvSpPr/>
                <p:nvPr/>
              </p:nvSpPr>
              <p:spPr bwMode="auto">
                <a:xfrm>
                  <a:off x="7913170" y="3312282"/>
                  <a:ext cx="1145953" cy="58454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293">
                    <a:lnSpc>
                      <a:spcPct val="90000"/>
                    </a:lnSpc>
                  </a:pPr>
                  <a:r>
                    <a:rPr lang="en-US" sz="1000" dirty="0">
                      <a:gradFill>
                        <a:gsLst>
                          <a:gs pos="0">
                            <a:srgbClr val="FFFFFF"/>
                          </a:gs>
                          <a:gs pos="100000">
                            <a:srgbClr val="FFFFFF"/>
                          </a:gs>
                        </a:gsLst>
                        <a:lin ang="5400000" scaled="1"/>
                      </a:gradFill>
                      <a:ea typeface="Segoe UI" pitchFamily="34" charset="0"/>
                      <a:cs typeface="Segoe UI" pitchFamily="34" charset="0"/>
                    </a:rPr>
                    <a:t>HBase</a:t>
                  </a:r>
                </a:p>
              </p:txBody>
            </p:sp>
          </p:grpSp>
          <p:pic>
            <p:nvPicPr>
              <p:cNvPr id="99" name="Picture 98"/>
              <p:cNvPicPr>
                <a:picLocks noChangeAspect="1"/>
              </p:cNvPicPr>
              <p:nvPr/>
            </p:nvPicPr>
            <p:blipFill>
              <a:blip r:embed="rId6">
                <a:clrChange>
                  <a:clrFrom>
                    <a:srgbClr val="89C33F"/>
                  </a:clrFrom>
                  <a:clrTo>
                    <a:srgbClr val="89C33F">
                      <a:alpha val="0"/>
                    </a:srgbClr>
                  </a:clrTo>
                </a:clrChange>
              </a:blip>
              <a:stretch>
                <a:fillRect/>
              </a:stretch>
            </p:blipFill>
            <p:spPr>
              <a:xfrm>
                <a:off x="8577883" y="3438824"/>
                <a:ext cx="308864" cy="326402"/>
              </a:xfrm>
              <a:prstGeom prst="rect">
                <a:avLst/>
              </a:prstGeom>
            </p:spPr>
          </p:pic>
          <p:pic>
            <p:nvPicPr>
              <p:cNvPr id="100" name="Picture 99"/>
              <p:cNvPicPr>
                <a:picLocks noChangeAspect="1"/>
              </p:cNvPicPr>
              <p:nvPr/>
            </p:nvPicPr>
            <p:blipFill>
              <a:blip r:embed="rId6">
                <a:clrChange>
                  <a:clrFrom>
                    <a:srgbClr val="89C33F"/>
                  </a:clrFrom>
                  <a:clrTo>
                    <a:srgbClr val="89C33F">
                      <a:alpha val="0"/>
                    </a:srgbClr>
                  </a:clrTo>
                </a:clrChange>
              </a:blip>
              <a:stretch>
                <a:fillRect/>
              </a:stretch>
            </p:blipFill>
            <p:spPr>
              <a:xfrm>
                <a:off x="8551455" y="4046735"/>
                <a:ext cx="308864" cy="326402"/>
              </a:xfrm>
              <a:prstGeom prst="rect">
                <a:avLst/>
              </a:prstGeom>
            </p:spPr>
          </p:pic>
        </p:grpSp>
      </p:grpSp>
    </p:spTree>
    <p:extLst>
      <p:ext uri="{BB962C8B-B14F-4D97-AF65-F5344CB8AC3E}">
        <p14:creationId xmlns:p14="http://schemas.microsoft.com/office/powerpoint/2010/main" val="859321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solidFill>
                  <a:schemeClr val="tx1"/>
                </a:solidFill>
              </a:rPr>
              <a:t>HDInsight supports Spark</a:t>
            </a:r>
          </a:p>
        </p:txBody>
      </p:sp>
      <p:sp>
        <p:nvSpPr>
          <p:cNvPr id="138" name="Text Placeholder 2"/>
          <p:cNvSpPr txBox="1">
            <a:spLocks/>
          </p:cNvSpPr>
          <p:nvPr/>
        </p:nvSpPr>
        <p:spPr>
          <a:xfrm>
            <a:off x="377755" y="1186694"/>
            <a:ext cx="12488312" cy="2265468"/>
          </a:xfrm>
          <a:prstGeom prst="rect">
            <a:avLst/>
          </a:prstGeom>
        </p:spPr>
        <p:txBody>
          <a:bodyPr/>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599" dirty="0">
                <a:solidFill>
                  <a:schemeClr val="accent2"/>
                </a:solidFill>
              </a:rPr>
              <a:t>In-memory processing on multiple workloads</a:t>
            </a:r>
          </a:p>
          <a:p>
            <a:pPr lvl="1"/>
            <a:r>
              <a:rPr lang="en-US" dirty="0"/>
              <a:t>Single execution model for multiple tasks (SQL Query, Spark Streaming, Machine Learning, and Graph)</a:t>
            </a:r>
          </a:p>
          <a:p>
            <a:pPr lvl="1"/>
            <a:r>
              <a:rPr lang="en-US" dirty="0"/>
              <a:t>Processing up to 100x faster performance</a:t>
            </a:r>
          </a:p>
          <a:p>
            <a:pPr lvl="1"/>
            <a:r>
              <a:rPr lang="en-US" dirty="0"/>
              <a:t>Developer friendly (Java, Python, Scala)</a:t>
            </a:r>
          </a:p>
          <a:p>
            <a:pPr lvl="1"/>
            <a:r>
              <a:rPr lang="en-US" dirty="0"/>
              <a:t>BI tool of choice (Power BI, Tableau, Qlik, SAP)</a:t>
            </a:r>
          </a:p>
          <a:p>
            <a:pPr lvl="1"/>
            <a:r>
              <a:rPr lang="en-US" dirty="0"/>
              <a:t>Notebook experience (Jupyter/iPython, Zeppelin)</a:t>
            </a:r>
          </a:p>
        </p:txBody>
      </p:sp>
      <p:sp>
        <p:nvSpPr>
          <p:cNvPr id="139" name="Rectangle 138"/>
          <p:cNvSpPr/>
          <p:nvPr>
            <p:custDataLst>
              <p:tags r:id="rId1"/>
            </p:custDataLst>
          </p:nvPr>
        </p:nvSpPr>
        <p:spPr bwMode="auto">
          <a:xfrm>
            <a:off x="377755" y="3238784"/>
            <a:ext cx="11528584" cy="370945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91427" rIns="91423" bIns="45711" numCol="1" rtlCol="0" anchor="t" anchorCtr="0" compatLnSpc="1">
            <a:prstTxWarp prst="textNoShape">
              <a:avLst/>
            </a:prstTxWarp>
          </a:bodyPr>
          <a:lstStyle/>
          <a:p>
            <a:pPr algn="ctr">
              <a:lnSpc>
                <a:spcPct val="90000"/>
              </a:lnSpc>
              <a:spcBef>
                <a:spcPct val="20000"/>
              </a:spcBef>
              <a:buSzPct val="80000"/>
            </a:pPr>
            <a:endParaRPr lang="en-US" sz="1399" b="1" dirty="0">
              <a:ln>
                <a:solidFill>
                  <a:srgbClr val="FFFFFF">
                    <a:alpha val="0"/>
                  </a:srgbClr>
                </a:solidFill>
              </a:ln>
              <a:solidFill>
                <a:srgbClr val="595959"/>
              </a:solidFill>
            </a:endParaRPr>
          </a:p>
        </p:txBody>
      </p:sp>
      <p:pic>
        <p:nvPicPr>
          <p:cNvPr id="140" name="Picture 13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908142" y="107433"/>
            <a:ext cx="1250465" cy="651285"/>
          </a:xfrm>
          <a:prstGeom prst="rect">
            <a:avLst/>
          </a:prstGeom>
          <a:noFill/>
        </p:spPr>
      </p:pic>
      <p:sp>
        <p:nvSpPr>
          <p:cNvPr id="141" name="Rectangle 140"/>
          <p:cNvSpPr>
            <a:spLocks/>
          </p:cNvSpPr>
          <p:nvPr/>
        </p:nvSpPr>
        <p:spPr>
          <a:xfrm>
            <a:off x="3142295" y="6214760"/>
            <a:ext cx="4482450" cy="702595"/>
          </a:xfrm>
          <a:prstGeom prst="rect">
            <a:avLst/>
          </a:prstGeom>
          <a:solidFill>
            <a:schemeClr val="accent5">
              <a:lumMod val="75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lIns="182854" tIns="137141" rIns="182854"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599" dirty="0">
              <a:gradFill>
                <a:gsLst>
                  <a:gs pos="2917">
                    <a:srgbClr val="FFFFFF"/>
                  </a:gs>
                  <a:gs pos="100000">
                    <a:srgbClr val="FFFFFF"/>
                  </a:gs>
                </a:gsLst>
                <a:lin ang="5400000" scaled="0"/>
              </a:gradFill>
              <a:cs typeface="Arial"/>
            </a:endParaRPr>
          </a:p>
        </p:txBody>
      </p:sp>
      <p:sp>
        <p:nvSpPr>
          <p:cNvPr id="142" name="Rounded Rectangle 37"/>
          <p:cNvSpPr>
            <a:spLocks/>
          </p:cNvSpPr>
          <p:nvPr/>
        </p:nvSpPr>
        <p:spPr>
          <a:xfrm>
            <a:off x="3142295" y="5085147"/>
            <a:ext cx="982188" cy="1243773"/>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accent5"/>
          </a:solidFill>
          <a:ln w="9525" cmpd="sng">
            <a:noFill/>
          </a:ln>
          <a:effectLst/>
        </p:spPr>
        <p:style>
          <a:lnRef idx="1">
            <a:schemeClr val="accent1"/>
          </a:lnRef>
          <a:fillRef idx="3">
            <a:schemeClr val="accent1"/>
          </a:fillRef>
          <a:effectRef idx="2">
            <a:schemeClr val="accent1"/>
          </a:effectRef>
          <a:fontRef idx="minor">
            <a:schemeClr val="lt1"/>
          </a:fontRef>
        </p:style>
        <p:txBody>
          <a:bodyPr lIns="18285" r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nSpc>
                <a:spcPct val="90000"/>
              </a:lnSpc>
            </a:pPr>
            <a:r>
              <a:rPr lang="en-US" sz="1099" kern="0" dirty="0">
                <a:gradFill>
                  <a:gsLst>
                    <a:gs pos="2917">
                      <a:srgbClr val="FFFFFF"/>
                    </a:gs>
                    <a:gs pos="100000">
                      <a:srgbClr val="FFFFFF"/>
                    </a:gs>
                  </a:gsLst>
                  <a:lin ang="5400000" scaled="0"/>
                </a:gradFill>
                <a:latin typeface="Segoe UI Semibold" panose="020B0702040204020203" pitchFamily="34" charset="0"/>
                <a:cs typeface="Segoe UI Semibold" panose="020B0702040204020203" pitchFamily="34" charset="0"/>
              </a:rPr>
              <a:t>Spark SQL</a:t>
            </a:r>
            <a:endParaRPr lang="en-US" sz="1000" b="1" kern="0" dirty="0">
              <a:gradFill>
                <a:gsLst>
                  <a:gs pos="2917">
                    <a:srgbClr val="FFFFFF"/>
                  </a:gs>
                  <a:gs pos="100000">
                    <a:srgbClr val="FFFFFF"/>
                  </a:gs>
                </a:gsLst>
                <a:lin ang="5400000" scaled="0"/>
              </a:gradFill>
              <a:cs typeface="Arial"/>
            </a:endParaRPr>
          </a:p>
        </p:txBody>
      </p:sp>
      <p:sp>
        <p:nvSpPr>
          <p:cNvPr id="143" name="Rounded Rectangle 37"/>
          <p:cNvSpPr>
            <a:spLocks/>
          </p:cNvSpPr>
          <p:nvPr/>
        </p:nvSpPr>
        <p:spPr>
          <a:xfrm>
            <a:off x="4204644" y="5085147"/>
            <a:ext cx="1079759" cy="1243773"/>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accent5"/>
          </a:solidFill>
          <a:ln w="9525" cmpd="sng">
            <a:noFill/>
          </a:ln>
          <a:effectLst/>
        </p:spPr>
        <p:style>
          <a:lnRef idx="1">
            <a:schemeClr val="accent1"/>
          </a:lnRef>
          <a:fillRef idx="3">
            <a:schemeClr val="accent1"/>
          </a:fillRef>
          <a:effectRef idx="2">
            <a:schemeClr val="accent1"/>
          </a:effectRef>
          <a:fontRef idx="minor">
            <a:schemeClr val="lt1"/>
          </a:fontRef>
        </p:style>
        <p:txBody>
          <a:bodyPr lIns="18285" r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nSpc>
                <a:spcPct val="90000"/>
              </a:lnSpc>
            </a:pPr>
            <a:r>
              <a:rPr lang="en-US" sz="1099" kern="0" dirty="0">
                <a:gradFill>
                  <a:gsLst>
                    <a:gs pos="2917">
                      <a:srgbClr val="FFFFFF"/>
                    </a:gs>
                    <a:gs pos="100000">
                      <a:srgbClr val="FFFFFF"/>
                    </a:gs>
                  </a:gsLst>
                  <a:lin ang="5400000" scaled="0"/>
                </a:gradFill>
                <a:latin typeface="Segoe UI Semibold" panose="020B0702040204020203" pitchFamily="34" charset="0"/>
                <a:cs typeface="Segoe UI Semibold" panose="020B0702040204020203" pitchFamily="34" charset="0"/>
              </a:rPr>
              <a:t>Spark Streaming</a:t>
            </a:r>
            <a:endParaRPr lang="en-US" sz="1000" b="1" kern="0" dirty="0">
              <a:gradFill>
                <a:gsLst>
                  <a:gs pos="2917">
                    <a:srgbClr val="FFFFFF"/>
                  </a:gs>
                  <a:gs pos="100000">
                    <a:srgbClr val="FFFFFF"/>
                  </a:gs>
                </a:gsLst>
                <a:lin ang="5400000" scaled="0"/>
              </a:gradFill>
              <a:cs typeface="Arial"/>
            </a:endParaRPr>
          </a:p>
        </p:txBody>
      </p:sp>
      <p:sp>
        <p:nvSpPr>
          <p:cNvPr id="144" name="Rounded Rectangle 37"/>
          <p:cNvSpPr>
            <a:spLocks/>
          </p:cNvSpPr>
          <p:nvPr/>
        </p:nvSpPr>
        <p:spPr>
          <a:xfrm>
            <a:off x="5356910" y="5085148"/>
            <a:ext cx="982188" cy="1270272"/>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accent5"/>
          </a:solidFill>
          <a:ln w="9525" cmpd="sng">
            <a:noFill/>
          </a:ln>
          <a:effectLst/>
        </p:spPr>
        <p:style>
          <a:lnRef idx="1">
            <a:schemeClr val="accent1"/>
          </a:lnRef>
          <a:fillRef idx="3">
            <a:schemeClr val="accent1"/>
          </a:fillRef>
          <a:effectRef idx="2">
            <a:schemeClr val="accent1"/>
          </a:effectRef>
          <a:fontRef idx="minor">
            <a:schemeClr val="lt1"/>
          </a:fontRef>
        </p:style>
        <p:txBody>
          <a:bodyPr lIns="18285" r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nSpc>
                <a:spcPct val="90000"/>
              </a:lnSpc>
            </a:pPr>
            <a:r>
              <a:rPr lang="en-US" sz="1099" kern="0" dirty="0">
                <a:gradFill>
                  <a:gsLst>
                    <a:gs pos="2917">
                      <a:srgbClr val="FFFFFF"/>
                    </a:gs>
                    <a:gs pos="100000">
                      <a:srgbClr val="FFFFFF"/>
                    </a:gs>
                  </a:gsLst>
                  <a:lin ang="5400000" scaled="0"/>
                </a:gradFill>
                <a:latin typeface="Segoe UI Semibold" panose="020B0702040204020203" pitchFamily="34" charset="0"/>
                <a:cs typeface="Segoe UI Semibold" panose="020B0702040204020203" pitchFamily="34" charset="0"/>
              </a:rPr>
              <a:t>Machine Learning MLib</a:t>
            </a:r>
            <a:endParaRPr lang="en-US" sz="1000" b="1" kern="0" dirty="0">
              <a:gradFill>
                <a:gsLst>
                  <a:gs pos="2917">
                    <a:srgbClr val="FFFFFF"/>
                  </a:gs>
                  <a:gs pos="100000">
                    <a:srgbClr val="FFFFFF"/>
                  </a:gs>
                </a:gsLst>
                <a:lin ang="5400000" scaled="0"/>
              </a:gradFill>
              <a:cs typeface="Arial"/>
            </a:endParaRPr>
          </a:p>
        </p:txBody>
      </p:sp>
      <p:sp>
        <p:nvSpPr>
          <p:cNvPr id="145" name="Rounded Rectangle 37"/>
          <p:cNvSpPr>
            <a:spLocks/>
          </p:cNvSpPr>
          <p:nvPr/>
        </p:nvSpPr>
        <p:spPr>
          <a:xfrm>
            <a:off x="6411604" y="5085147"/>
            <a:ext cx="1213139" cy="1243773"/>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accent5"/>
          </a:solidFill>
          <a:ln w="9525" cmpd="sng">
            <a:noFill/>
            <a:prstDash val="dash"/>
          </a:ln>
          <a:effectLst/>
        </p:spPr>
        <p:style>
          <a:lnRef idx="1">
            <a:schemeClr val="accent1"/>
          </a:lnRef>
          <a:fillRef idx="3">
            <a:schemeClr val="accent1"/>
          </a:fillRef>
          <a:effectRef idx="2">
            <a:schemeClr val="accent1"/>
          </a:effectRef>
          <a:fontRef idx="minor">
            <a:schemeClr val="lt1"/>
          </a:fontRef>
        </p:style>
        <p:txBody>
          <a:bodyPr lIns="18285" r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nSpc>
                <a:spcPct val="90000"/>
              </a:lnSpc>
            </a:pPr>
            <a:r>
              <a:rPr lang="en-US" sz="1049" kern="0" dirty="0">
                <a:gradFill>
                  <a:gsLst>
                    <a:gs pos="2917">
                      <a:srgbClr val="FFFFFF"/>
                    </a:gs>
                    <a:gs pos="100000">
                      <a:srgbClr val="FFFFFF"/>
                    </a:gs>
                  </a:gsLst>
                  <a:lin ang="5400000" scaled="0"/>
                </a:gradFill>
                <a:latin typeface="Segoe UI Semibold" panose="020B0702040204020203" pitchFamily="34" charset="0"/>
                <a:cs typeface="Segoe UI Semibold" panose="020B0702040204020203" pitchFamily="34" charset="0"/>
              </a:rPr>
              <a:t>Graph GraphX</a:t>
            </a:r>
            <a:endParaRPr lang="en-US" sz="900" kern="0" dirty="0">
              <a:gradFill>
                <a:gsLst>
                  <a:gs pos="2917">
                    <a:srgbClr val="FFFFFF"/>
                  </a:gs>
                  <a:gs pos="100000">
                    <a:srgbClr val="FFFFFF"/>
                  </a:gs>
                </a:gsLst>
                <a:lin ang="5400000" scaled="0"/>
              </a:gradFill>
              <a:cs typeface="Arial"/>
            </a:endParaRPr>
          </a:p>
        </p:txBody>
      </p:sp>
      <p:cxnSp>
        <p:nvCxnSpPr>
          <p:cNvPr id="146" name="Straight Arrow Connector 145"/>
          <p:cNvCxnSpPr/>
          <p:nvPr/>
        </p:nvCxnSpPr>
        <p:spPr>
          <a:xfrm flipH="1">
            <a:off x="5322425" y="4184416"/>
            <a:ext cx="381" cy="876334"/>
          </a:xfrm>
          <a:prstGeom prst="straightConnector1">
            <a:avLst/>
          </a:prstGeom>
          <a:ln w="444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47" name="Picture 14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26453" y="6266069"/>
            <a:ext cx="1250465" cy="651285"/>
          </a:xfrm>
          <a:prstGeom prst="rect">
            <a:avLst/>
          </a:prstGeom>
          <a:noFill/>
        </p:spPr>
      </p:pic>
      <p:grpSp>
        <p:nvGrpSpPr>
          <p:cNvPr id="148" name="Group 147"/>
          <p:cNvGrpSpPr/>
          <p:nvPr/>
        </p:nvGrpSpPr>
        <p:grpSpPr>
          <a:xfrm>
            <a:off x="3633389" y="3225257"/>
            <a:ext cx="3285458" cy="1419807"/>
            <a:chOff x="1384300" y="1073938"/>
            <a:chExt cx="7353300" cy="3436126"/>
          </a:xfrm>
        </p:grpSpPr>
        <p:pic>
          <p:nvPicPr>
            <p:cNvPr id="149" name="Picture 14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158142" y="1073938"/>
              <a:ext cx="1805615" cy="656587"/>
            </a:xfrm>
            <a:prstGeom prst="rect">
              <a:avLst/>
            </a:prstGeom>
          </p:spPr>
        </p:pic>
        <p:pic>
          <p:nvPicPr>
            <p:cNvPr id="150" name="Picture 149"/>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671648" y="1694077"/>
              <a:ext cx="6566262" cy="2815987"/>
            </a:xfrm>
            <a:prstGeom prst="rect">
              <a:avLst/>
            </a:prstGeom>
          </p:spPr>
        </p:pic>
        <p:sp>
          <p:nvSpPr>
            <p:cNvPr id="151" name="Rounded Rectangle 150"/>
            <p:cNvSpPr/>
            <p:nvPr/>
          </p:nvSpPr>
          <p:spPr>
            <a:xfrm>
              <a:off x="1384300" y="1694077"/>
              <a:ext cx="7353300" cy="2815987"/>
            </a:xfrm>
            <a:prstGeom prst="round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pic>
        <p:nvPicPr>
          <p:cNvPr id="152" name="Picture 151"/>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0375582" y="4105023"/>
            <a:ext cx="1364059" cy="267268"/>
          </a:xfrm>
          <a:prstGeom prst="rect">
            <a:avLst/>
          </a:prstGeom>
        </p:spPr>
      </p:pic>
      <p:pic>
        <p:nvPicPr>
          <p:cNvPr id="153" name="Picture 152"/>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0371906" y="4979008"/>
            <a:ext cx="1367735" cy="511510"/>
          </a:xfrm>
          <a:prstGeom prst="rect">
            <a:avLst/>
          </a:prstGeom>
        </p:spPr>
      </p:pic>
      <p:pic>
        <p:nvPicPr>
          <p:cNvPr id="154" name="Picture 153"/>
          <p:cNvPicPr>
            <a:picLocks noChangeAspect="1"/>
          </p:cNvPicPr>
          <p:nvPr/>
        </p:nvPicPr>
        <p:blipFill>
          <a:blip r:embed="rId9"/>
          <a:stretch>
            <a:fillRect/>
          </a:stretch>
        </p:blipFill>
        <p:spPr>
          <a:xfrm>
            <a:off x="10375582" y="4575562"/>
            <a:ext cx="1242940" cy="363788"/>
          </a:xfrm>
          <a:prstGeom prst="rect">
            <a:avLst/>
          </a:prstGeom>
        </p:spPr>
      </p:pic>
      <p:pic>
        <p:nvPicPr>
          <p:cNvPr id="155" name="Picture 15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377451" y="3498307"/>
            <a:ext cx="1337007" cy="486184"/>
          </a:xfrm>
          <a:prstGeom prst="rect">
            <a:avLst/>
          </a:prstGeom>
        </p:spPr>
      </p:pic>
      <p:pic>
        <p:nvPicPr>
          <p:cNvPr id="156" name="Picture 155"/>
          <p:cNvPicPr>
            <a:picLocks noChangeAspect="1"/>
          </p:cNvPicPr>
          <p:nvPr/>
        </p:nvPicPr>
        <p:blipFill>
          <a:blip r:embed="rId10"/>
          <a:stretch>
            <a:fillRect/>
          </a:stretch>
        </p:blipFill>
        <p:spPr>
          <a:xfrm>
            <a:off x="10659213" y="5623267"/>
            <a:ext cx="861767" cy="861767"/>
          </a:xfrm>
          <a:prstGeom prst="rect">
            <a:avLst/>
          </a:prstGeom>
        </p:spPr>
      </p:pic>
      <p:pic>
        <p:nvPicPr>
          <p:cNvPr id="157" name="Picture 156"/>
          <p:cNvPicPr>
            <a:picLocks noChangeAspect="1"/>
          </p:cNvPicPr>
          <p:nvPr/>
        </p:nvPicPr>
        <p:blipFill>
          <a:blip r:embed="rId11"/>
          <a:stretch>
            <a:fillRect/>
          </a:stretch>
        </p:blipFill>
        <p:spPr>
          <a:xfrm>
            <a:off x="10371906" y="6532908"/>
            <a:ext cx="1342552" cy="197566"/>
          </a:xfrm>
          <a:prstGeom prst="rect">
            <a:avLst/>
          </a:prstGeom>
        </p:spPr>
      </p:pic>
    </p:spTree>
    <p:extLst>
      <p:ext uri="{BB962C8B-B14F-4D97-AF65-F5344CB8AC3E}">
        <p14:creationId xmlns:p14="http://schemas.microsoft.com/office/powerpoint/2010/main" val="2533028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0110" y="522016"/>
            <a:ext cx="6006009" cy="2244707"/>
          </a:xfrm>
        </p:spPr>
        <p:txBody>
          <a:bodyPr/>
          <a:lstStyle/>
          <a:p>
            <a:r>
              <a:rPr lang="en-US" dirty="0"/>
              <a:t>Easy for data scientists with familiar R language</a:t>
            </a:r>
          </a:p>
        </p:txBody>
      </p:sp>
      <p:sp>
        <p:nvSpPr>
          <p:cNvPr id="4" name="Text Placeholder 3"/>
          <p:cNvSpPr>
            <a:spLocks noGrp="1"/>
          </p:cNvSpPr>
          <p:nvPr>
            <p:ph type="body" sz="quarter" idx="10"/>
          </p:nvPr>
        </p:nvSpPr>
        <p:spPr>
          <a:xfrm>
            <a:off x="6746460" y="700097"/>
            <a:ext cx="5232292" cy="5305235"/>
          </a:xfrm>
        </p:spPr>
        <p:txBody>
          <a:bodyPr/>
          <a:lstStyle/>
          <a:p>
            <a:pPr marL="0" indent="0">
              <a:spcBef>
                <a:spcPts val="0"/>
              </a:spcBef>
              <a:spcAft>
                <a:spcPts val="612"/>
              </a:spcAft>
              <a:buNone/>
            </a:pPr>
            <a:r>
              <a:rPr lang="en-US" dirty="0">
                <a:solidFill>
                  <a:srgbClr val="0078D7"/>
                </a:solidFill>
              </a:rPr>
              <a:t>R Server for HDInsight</a:t>
            </a:r>
          </a:p>
          <a:p>
            <a:pPr>
              <a:spcBef>
                <a:spcPts val="0"/>
              </a:spcBef>
              <a:spcAft>
                <a:spcPts val="1836"/>
              </a:spcAft>
            </a:pPr>
            <a:r>
              <a:rPr lang="en-US" dirty="0"/>
              <a:t>Largest portable R parallel analytics library</a:t>
            </a:r>
          </a:p>
          <a:p>
            <a:pPr>
              <a:spcBef>
                <a:spcPts val="0"/>
              </a:spcBef>
              <a:spcAft>
                <a:spcPts val="1836"/>
              </a:spcAft>
            </a:pPr>
            <a:r>
              <a:rPr lang="en-US" dirty="0"/>
              <a:t>Terabyte-scale machine learning—1,000x larger than in open source R </a:t>
            </a:r>
          </a:p>
          <a:p>
            <a:pPr>
              <a:spcBef>
                <a:spcPts val="0"/>
              </a:spcBef>
              <a:spcAft>
                <a:spcPts val="1836"/>
              </a:spcAft>
            </a:pPr>
            <a:r>
              <a:rPr lang="en-US" dirty="0"/>
              <a:t>Up to 100x faster performance using Spark and optimized vector/math libraries</a:t>
            </a:r>
          </a:p>
          <a:p>
            <a:pPr>
              <a:spcBef>
                <a:spcPts val="0"/>
              </a:spcBef>
              <a:spcAft>
                <a:spcPts val="1836"/>
              </a:spcAft>
            </a:pPr>
            <a:r>
              <a:rPr lang="en-US" dirty="0"/>
              <a:t>Enterprise-grade security </a:t>
            </a:r>
            <a:br>
              <a:rPr lang="en-US" dirty="0"/>
            </a:br>
            <a:r>
              <a:rPr lang="en-US" dirty="0"/>
              <a:t>and support</a:t>
            </a:r>
          </a:p>
        </p:txBody>
      </p:sp>
      <p:grpSp>
        <p:nvGrpSpPr>
          <p:cNvPr id="3" name="Group 2"/>
          <p:cNvGrpSpPr/>
          <p:nvPr/>
        </p:nvGrpSpPr>
        <p:grpSpPr>
          <a:xfrm>
            <a:off x="749593" y="3741747"/>
            <a:ext cx="3127028" cy="1937557"/>
            <a:chOff x="624370" y="3842449"/>
            <a:chExt cx="3065992" cy="1899738"/>
          </a:xfrm>
        </p:grpSpPr>
        <p:sp>
          <p:nvSpPr>
            <p:cNvPr id="11" name="Freeform 30"/>
            <p:cNvSpPr>
              <a:spLocks/>
            </p:cNvSpPr>
            <p:nvPr/>
          </p:nvSpPr>
          <p:spPr bwMode="auto">
            <a:xfrm>
              <a:off x="624370" y="3842449"/>
              <a:ext cx="3065992" cy="1899738"/>
            </a:xfrm>
            <a:custGeom>
              <a:avLst/>
              <a:gdLst>
                <a:gd name="T0" fmla="*/ 270 w 419"/>
                <a:gd name="T1" fmla="*/ 243 h 243"/>
                <a:gd name="T2" fmla="*/ 365 w 419"/>
                <a:gd name="T3" fmla="*/ 243 h 243"/>
                <a:gd name="T4" fmla="*/ 419 w 419"/>
                <a:gd name="T5" fmla="*/ 189 h 243"/>
                <a:gd name="T6" fmla="*/ 365 w 419"/>
                <a:gd name="T7" fmla="*/ 135 h 243"/>
                <a:gd name="T8" fmla="*/ 224 w 419"/>
                <a:gd name="T9" fmla="*/ 0 h 243"/>
                <a:gd name="T10" fmla="*/ 81 w 419"/>
                <a:gd name="T11" fmla="*/ 108 h 243"/>
                <a:gd name="T12" fmla="*/ 70 w 419"/>
                <a:gd name="T13" fmla="*/ 108 h 243"/>
                <a:gd name="T14" fmla="*/ 0 w 419"/>
                <a:gd name="T15" fmla="*/ 175 h 243"/>
                <a:gd name="T16" fmla="*/ 68 w 419"/>
                <a:gd name="T17" fmla="*/ 243 h 243"/>
                <a:gd name="T18" fmla="*/ 270 w 419"/>
                <a:gd name="T19"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9" h="243">
                  <a:moveTo>
                    <a:pt x="270" y="243"/>
                  </a:moveTo>
                  <a:cubicBezTo>
                    <a:pt x="365" y="243"/>
                    <a:pt x="365" y="243"/>
                    <a:pt x="365" y="243"/>
                  </a:cubicBezTo>
                  <a:cubicBezTo>
                    <a:pt x="396" y="243"/>
                    <a:pt x="419" y="218"/>
                    <a:pt x="419" y="189"/>
                  </a:cubicBezTo>
                  <a:cubicBezTo>
                    <a:pt x="419" y="159"/>
                    <a:pt x="396" y="135"/>
                    <a:pt x="365" y="135"/>
                  </a:cubicBezTo>
                  <a:cubicBezTo>
                    <a:pt x="365" y="60"/>
                    <a:pt x="301" y="0"/>
                    <a:pt x="224" y="0"/>
                  </a:cubicBezTo>
                  <a:cubicBezTo>
                    <a:pt x="155" y="0"/>
                    <a:pt x="94" y="45"/>
                    <a:pt x="81" y="108"/>
                  </a:cubicBezTo>
                  <a:cubicBezTo>
                    <a:pt x="81" y="108"/>
                    <a:pt x="76" y="108"/>
                    <a:pt x="70" y="108"/>
                  </a:cubicBezTo>
                  <a:cubicBezTo>
                    <a:pt x="32" y="108"/>
                    <a:pt x="0" y="138"/>
                    <a:pt x="0" y="175"/>
                  </a:cubicBezTo>
                  <a:cubicBezTo>
                    <a:pt x="0" y="212"/>
                    <a:pt x="29" y="243"/>
                    <a:pt x="68" y="243"/>
                  </a:cubicBezTo>
                  <a:cubicBezTo>
                    <a:pt x="270" y="243"/>
                    <a:pt x="270" y="243"/>
                    <a:pt x="270" y="243"/>
                  </a:cubicBezTo>
                </a:path>
              </a:pathLst>
            </a:custGeom>
            <a:noFill/>
            <a:ln w="19050" cap="flat">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fontAlgn="auto">
                <a:spcBef>
                  <a:spcPts val="0"/>
                </a:spcBef>
                <a:spcAft>
                  <a:spcPts val="0"/>
                </a:spcAft>
              </a:pPr>
              <a:endParaRPr lang="en-US" sz="1836" kern="0">
                <a:solidFill>
                  <a:sysClr val="windowText" lastClr="000000"/>
                </a:solidFill>
              </a:endParaRP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35999" y="4140490"/>
              <a:ext cx="702008" cy="544056"/>
            </a:xfrm>
            <a:prstGeom prst="rect">
              <a:avLst/>
            </a:prstGeom>
          </p:spPr>
        </p:pic>
        <p:sp>
          <p:nvSpPr>
            <p:cNvPr id="13" name="Freeform 12"/>
            <p:cNvSpPr/>
            <p:nvPr/>
          </p:nvSpPr>
          <p:spPr>
            <a:xfrm>
              <a:off x="2554798" y="5109235"/>
              <a:ext cx="565613" cy="415567"/>
            </a:xfrm>
            <a:custGeom>
              <a:avLst/>
              <a:gdLst>
                <a:gd name="connsiteX0" fmla="*/ 2455369 w 4091553"/>
                <a:gd name="connsiteY0" fmla="*/ 2267062 h 2983459"/>
                <a:gd name="connsiteX1" fmla="*/ 2145071 w 4091553"/>
                <a:gd name="connsiteY1" fmla="*/ 2792182 h 2983459"/>
                <a:gd name="connsiteX2" fmla="*/ 2364666 w 4091553"/>
                <a:gd name="connsiteY2" fmla="*/ 2837533 h 2983459"/>
                <a:gd name="connsiteX3" fmla="*/ 2584262 w 4091553"/>
                <a:gd name="connsiteY3" fmla="*/ 2789795 h 2983459"/>
                <a:gd name="connsiteX4" fmla="*/ 2544878 w 4091553"/>
                <a:gd name="connsiteY4" fmla="*/ 2663289 h 2983459"/>
                <a:gd name="connsiteX5" fmla="*/ 2558006 w 4091553"/>
                <a:gd name="connsiteY5" fmla="*/ 2486659 h 2983459"/>
                <a:gd name="connsiteX6" fmla="*/ 2455369 w 4091553"/>
                <a:gd name="connsiteY6" fmla="*/ 2267062 h 2983459"/>
                <a:gd name="connsiteX7" fmla="*/ 314313 w 4091553"/>
                <a:gd name="connsiteY7" fmla="*/ 2047468 h 2983459"/>
                <a:gd name="connsiteX8" fmla="*/ 131716 w 4091553"/>
                <a:gd name="connsiteY8" fmla="*/ 2318382 h 2983459"/>
                <a:gd name="connsiteX9" fmla="*/ 419337 w 4091553"/>
                <a:gd name="connsiteY9" fmla="*/ 2607197 h 2983459"/>
                <a:gd name="connsiteX10" fmla="*/ 538683 w 4091553"/>
                <a:gd name="connsiteY10" fmla="*/ 2510528 h 2983459"/>
                <a:gd name="connsiteX11" fmla="*/ 314313 w 4091553"/>
                <a:gd name="connsiteY11" fmla="*/ 2047468 h 2983459"/>
                <a:gd name="connsiteX12" fmla="*/ 2796697 w 4091553"/>
                <a:gd name="connsiteY12" fmla="*/ 769874 h 2983459"/>
                <a:gd name="connsiteX13" fmla="*/ 2743290 w 4091553"/>
                <a:gd name="connsiteY13" fmla="*/ 808065 h 2983459"/>
                <a:gd name="connsiteX14" fmla="*/ 2835909 w 4091553"/>
                <a:gd name="connsiteY14" fmla="*/ 920071 h 2983459"/>
                <a:gd name="connsiteX15" fmla="*/ 2927977 w 4091553"/>
                <a:gd name="connsiteY15" fmla="*/ 896977 h 2983459"/>
                <a:gd name="connsiteX16" fmla="*/ 2577102 w 4091553"/>
                <a:gd name="connsiteY16" fmla="*/ 1153571 h 2983459"/>
                <a:gd name="connsiteX17" fmla="*/ 2644219 w 4091553"/>
                <a:gd name="connsiteY17" fmla="*/ 1051580 h 2983459"/>
                <a:gd name="connsiteX18" fmla="*/ 2540103 w 4091553"/>
                <a:gd name="connsiteY18" fmla="*/ 958442 h 2983459"/>
                <a:gd name="connsiteX19" fmla="*/ 2475658 w 4091553"/>
                <a:gd name="connsiteY19" fmla="*/ 1012743 h 2983459"/>
                <a:gd name="connsiteX20" fmla="*/ 2796697 w 4091553"/>
                <a:gd name="connsiteY20" fmla="*/ 769874 h 2983459"/>
                <a:gd name="connsiteX21" fmla="*/ 2441210 w 4091553"/>
                <a:gd name="connsiteY21" fmla="*/ 550290 h 2983459"/>
                <a:gd name="connsiteX22" fmla="*/ 2471779 w 4091553"/>
                <a:gd name="connsiteY22" fmla="*/ 550782 h 2983459"/>
                <a:gd name="connsiteX23" fmla="*/ 2580682 w 4091553"/>
                <a:gd name="connsiteY23" fmla="*/ 567584 h 2983459"/>
                <a:gd name="connsiteX24" fmla="*/ 2327669 w 4091553"/>
                <a:gd name="connsiteY24" fmla="*/ 820596 h 2983459"/>
                <a:gd name="connsiteX25" fmla="*/ 2441210 w 4091553"/>
                <a:gd name="connsiteY25" fmla="*/ 550290 h 2983459"/>
                <a:gd name="connsiteX26" fmla="*/ 3814027 w 4091553"/>
                <a:gd name="connsiteY26" fmla="*/ 254893 h 2983459"/>
                <a:gd name="connsiteX27" fmla="*/ 3704344 w 4091553"/>
                <a:gd name="connsiteY27" fmla="*/ 441155 h 2983459"/>
                <a:gd name="connsiteX28" fmla="*/ 3541432 w 4091553"/>
                <a:gd name="connsiteY28" fmla="*/ 467805 h 2983459"/>
                <a:gd name="connsiteX29" fmla="*/ 3690501 w 4091553"/>
                <a:gd name="connsiteY29" fmla="*/ 379108 h 2983459"/>
                <a:gd name="connsiteX30" fmla="*/ 3814027 w 4091553"/>
                <a:gd name="connsiteY30" fmla="*/ 254893 h 2983459"/>
                <a:gd name="connsiteX31" fmla="*/ 2447014 w 4091553"/>
                <a:gd name="connsiteY31" fmla="*/ 87819 h 2983459"/>
                <a:gd name="connsiteX32" fmla="*/ 1776294 w 4091553"/>
                <a:gd name="connsiteY32" fmla="*/ 401696 h 2983459"/>
                <a:gd name="connsiteX33" fmla="*/ 1965438 w 4091553"/>
                <a:gd name="connsiteY33" fmla="*/ 406041 h 2983459"/>
                <a:gd name="connsiteX34" fmla="*/ 1973110 w 4091553"/>
                <a:gd name="connsiteY34" fmla="*/ 407143 h 2983459"/>
                <a:gd name="connsiteX35" fmla="*/ 1941080 w 4091553"/>
                <a:gd name="connsiteY35" fmla="*/ 415856 h 2983459"/>
                <a:gd name="connsiteX36" fmla="*/ 1614169 w 4091553"/>
                <a:gd name="connsiteY36" fmla="*/ 483859 h 2983459"/>
                <a:gd name="connsiteX37" fmla="*/ 996511 w 4091553"/>
                <a:gd name="connsiteY37" fmla="*/ 1285034 h 2983459"/>
                <a:gd name="connsiteX38" fmla="*/ 1182322 w 4091553"/>
                <a:gd name="connsiteY38" fmla="*/ 1578898 h 2983459"/>
                <a:gd name="connsiteX39" fmla="*/ 1375110 w 4091553"/>
                <a:gd name="connsiteY39" fmla="*/ 1359120 h 2983459"/>
                <a:gd name="connsiteX40" fmla="*/ 1149548 w 4091553"/>
                <a:gd name="connsiteY40" fmla="*/ 1825668 h 2983459"/>
                <a:gd name="connsiteX41" fmla="*/ 1361248 w 4091553"/>
                <a:gd name="connsiteY41" fmla="*/ 1950338 h 2983459"/>
                <a:gd name="connsiteX42" fmla="*/ 1722130 w 4091553"/>
                <a:gd name="connsiteY42" fmla="*/ 1771687 h 2983459"/>
                <a:gd name="connsiteX43" fmla="*/ 1953476 w 4091553"/>
                <a:gd name="connsiteY43" fmla="*/ 1748552 h 2983459"/>
                <a:gd name="connsiteX44" fmla="*/ 2036375 w 4091553"/>
                <a:gd name="connsiteY44" fmla="*/ 830879 h 2983459"/>
                <a:gd name="connsiteX45" fmla="*/ 2046015 w 4091553"/>
                <a:gd name="connsiteY45" fmla="*/ 1866154 h 2983459"/>
                <a:gd name="connsiteX46" fmla="*/ 2018003 w 4091553"/>
                <a:gd name="connsiteY46" fmla="*/ 1861564 h 2983459"/>
                <a:gd name="connsiteX47" fmla="*/ 1982534 w 4091553"/>
                <a:gd name="connsiteY47" fmla="*/ 1852495 h 2983459"/>
                <a:gd name="connsiteX48" fmla="*/ 1946204 w 4091553"/>
                <a:gd name="connsiteY48" fmla="*/ 1846824 h 2983459"/>
                <a:gd name="connsiteX49" fmla="*/ 1936022 w 4091553"/>
                <a:gd name="connsiteY49" fmla="*/ 1844465 h 2983459"/>
                <a:gd name="connsiteX50" fmla="*/ 1846038 w 4091553"/>
                <a:gd name="connsiteY50" fmla="*/ 1841415 h 2983459"/>
                <a:gd name="connsiteX51" fmla="*/ 1832934 w 4091553"/>
                <a:gd name="connsiteY51" fmla="*/ 1844470 h 2983459"/>
                <a:gd name="connsiteX52" fmla="*/ 1825021 w 4091553"/>
                <a:gd name="connsiteY52" fmla="*/ 1845158 h 2983459"/>
                <a:gd name="connsiteX53" fmla="*/ 1303686 w 4091553"/>
                <a:gd name="connsiteY53" fmla="*/ 2057015 h 2983459"/>
                <a:gd name="connsiteX54" fmla="*/ 1006787 w 4091553"/>
                <a:gd name="connsiteY54" fmla="*/ 1821531 h 2983459"/>
                <a:gd name="connsiteX55" fmla="*/ 1000703 w 4091553"/>
                <a:gd name="connsiteY55" fmla="*/ 1813649 h 2983459"/>
                <a:gd name="connsiteX56" fmla="*/ 1023589 w 4091553"/>
                <a:gd name="connsiteY56" fmla="*/ 1775406 h 2983459"/>
                <a:gd name="connsiteX57" fmla="*/ 1104380 w 4091553"/>
                <a:gd name="connsiteY57" fmla="*/ 1658401 h 2983459"/>
                <a:gd name="connsiteX58" fmla="*/ 877623 w 4091553"/>
                <a:gd name="connsiteY58" fmla="*/ 1299172 h 2983459"/>
                <a:gd name="connsiteX59" fmla="*/ 1279817 w 4091553"/>
                <a:gd name="connsiteY59" fmla="*/ 685736 h 2983459"/>
                <a:gd name="connsiteX60" fmla="*/ 215901 w 4091553"/>
                <a:gd name="connsiteY60" fmla="*/ 1315433 h 2983459"/>
                <a:gd name="connsiteX61" fmla="*/ 167729 w 4091553"/>
                <a:gd name="connsiteY61" fmla="*/ 1272061 h 2983459"/>
                <a:gd name="connsiteX62" fmla="*/ 181813 w 4091553"/>
                <a:gd name="connsiteY62" fmla="*/ 1264158 h 2983459"/>
                <a:gd name="connsiteX63" fmla="*/ 234352 w 4091553"/>
                <a:gd name="connsiteY63" fmla="*/ 999615 h 2983459"/>
                <a:gd name="connsiteX64" fmla="*/ 98499 w 4091553"/>
                <a:gd name="connsiteY64" fmla="*/ 1270717 h 2983459"/>
                <a:gd name="connsiteX65" fmla="*/ 109513 w 4091553"/>
                <a:gd name="connsiteY65" fmla="*/ 1276004 h 2983459"/>
                <a:gd name="connsiteX66" fmla="*/ 111148 w 4091553"/>
                <a:gd name="connsiteY66" fmla="*/ 1291713 h 2983459"/>
                <a:gd name="connsiteX67" fmla="*/ 372793 w 4091553"/>
                <a:gd name="connsiteY67" fmla="*/ 1476996 h 2983459"/>
                <a:gd name="connsiteX68" fmla="*/ 616614 w 4091553"/>
                <a:gd name="connsiteY68" fmla="*/ 2422013 h 2983459"/>
                <a:gd name="connsiteX69" fmla="*/ 629485 w 4091553"/>
                <a:gd name="connsiteY69" fmla="*/ 2446757 h 2983459"/>
                <a:gd name="connsiteX70" fmla="*/ 629032 w 4091553"/>
                <a:gd name="connsiteY70" fmla="*/ 2458370 h 2983459"/>
                <a:gd name="connsiteX71" fmla="*/ 610291 w 4091553"/>
                <a:gd name="connsiteY71" fmla="*/ 2638226 h 2983459"/>
                <a:gd name="connsiteX72" fmla="*/ 566133 w 4091553"/>
                <a:gd name="connsiteY72" fmla="*/ 2789795 h 2983459"/>
                <a:gd name="connsiteX73" fmla="*/ 1023225 w 4091553"/>
                <a:gd name="connsiteY73" fmla="*/ 2878111 h 2983459"/>
                <a:gd name="connsiteX74" fmla="*/ 1038741 w 4091553"/>
                <a:gd name="connsiteY74" fmla="*/ 2732510 h 2983459"/>
                <a:gd name="connsiteX75" fmla="*/ 1127056 w 4091553"/>
                <a:gd name="connsiteY75" fmla="*/ 2542750 h 2983459"/>
                <a:gd name="connsiteX76" fmla="*/ 1130786 w 4091553"/>
                <a:gd name="connsiteY76" fmla="*/ 2340609 h 2983459"/>
                <a:gd name="connsiteX77" fmla="*/ 1128001 w 4091553"/>
                <a:gd name="connsiteY77" fmla="*/ 2264619 h 2983459"/>
                <a:gd name="connsiteX78" fmla="*/ 1149258 w 4091553"/>
                <a:gd name="connsiteY78" fmla="*/ 2289370 h 2983459"/>
                <a:gd name="connsiteX79" fmla="*/ 1676043 w 4091553"/>
                <a:gd name="connsiteY79" fmla="*/ 2259902 h 2983459"/>
                <a:gd name="connsiteX80" fmla="*/ 1687978 w 4091553"/>
                <a:gd name="connsiteY80" fmla="*/ 2443694 h 2983459"/>
                <a:gd name="connsiteX81" fmla="*/ 1460029 w 4091553"/>
                <a:gd name="connsiteY81" fmla="*/ 2613164 h 2983459"/>
                <a:gd name="connsiteX82" fmla="*/ 1713040 w 4091553"/>
                <a:gd name="connsiteY82" fmla="*/ 2919882 h 2983459"/>
                <a:gd name="connsiteX83" fmla="*/ 2182068 w 4091553"/>
                <a:gd name="connsiteY83" fmla="*/ 2548718 h 2983459"/>
                <a:gd name="connsiteX84" fmla="*/ 2437467 w 4091553"/>
                <a:gd name="connsiteY84" fmla="*/ 1988988 h 2983459"/>
                <a:gd name="connsiteX85" fmla="*/ 2211840 w 4091553"/>
                <a:gd name="connsiteY85" fmla="*/ 1744629 h 2983459"/>
                <a:gd name="connsiteX86" fmla="*/ 2209243 w 4091553"/>
                <a:gd name="connsiteY86" fmla="*/ 1737830 h 2983459"/>
                <a:gd name="connsiteX87" fmla="*/ 2244278 w 4091553"/>
                <a:gd name="connsiteY87" fmla="*/ 1759883 h 2983459"/>
                <a:gd name="connsiteX88" fmla="*/ 2500720 w 4091553"/>
                <a:gd name="connsiteY88" fmla="*/ 1901867 h 2983459"/>
                <a:gd name="connsiteX89" fmla="*/ 2785955 w 4091553"/>
                <a:gd name="connsiteY89" fmla="*/ 2095206 h 2983459"/>
                <a:gd name="connsiteX90" fmla="*/ 3066417 w 4091553"/>
                <a:gd name="connsiteY90" fmla="*/ 1849354 h 2983459"/>
                <a:gd name="connsiteX91" fmla="*/ 3022259 w 4091553"/>
                <a:gd name="connsiteY91" fmla="*/ 1845774 h 2983459"/>
                <a:gd name="connsiteX92" fmla="*/ 2650395 w 4091553"/>
                <a:gd name="connsiteY92" fmla="*/ 1549438 h 2983459"/>
                <a:gd name="connsiteX93" fmla="*/ 2662763 w 4091553"/>
                <a:gd name="connsiteY93" fmla="*/ 1485537 h 2983459"/>
                <a:gd name="connsiteX94" fmla="*/ 2686209 w 4091553"/>
                <a:gd name="connsiteY94" fmla="*/ 1511089 h 2983459"/>
                <a:gd name="connsiteX95" fmla="*/ 3646436 w 4091553"/>
                <a:gd name="connsiteY95" fmla="*/ 1753877 h 2983459"/>
                <a:gd name="connsiteX96" fmla="*/ 3805165 w 4091553"/>
                <a:gd name="connsiteY96" fmla="*/ 186873 h 2983459"/>
                <a:gd name="connsiteX97" fmla="*/ 3681046 w 4091553"/>
                <a:gd name="connsiteY97" fmla="*/ 330088 h 2983459"/>
                <a:gd name="connsiteX98" fmla="*/ 3499642 w 4091553"/>
                <a:gd name="connsiteY98" fmla="*/ 421983 h 2983459"/>
                <a:gd name="connsiteX99" fmla="*/ 3386217 w 4091553"/>
                <a:gd name="connsiteY99" fmla="*/ 1235418 h 2983459"/>
                <a:gd name="connsiteX100" fmla="*/ 3366410 w 4091553"/>
                <a:gd name="connsiteY100" fmla="*/ 1251046 h 2983459"/>
                <a:gd name="connsiteX101" fmla="*/ 3370580 w 4091553"/>
                <a:gd name="connsiteY101" fmla="*/ 1243005 h 2983459"/>
                <a:gd name="connsiteX102" fmla="*/ 3413711 w 4091553"/>
                <a:gd name="connsiteY102" fmla="*/ 987681 h 2983459"/>
                <a:gd name="connsiteX103" fmla="*/ 3245435 w 4091553"/>
                <a:gd name="connsiteY103" fmla="*/ 1019904 h 2983459"/>
                <a:gd name="connsiteX104" fmla="*/ 3263336 w 4091553"/>
                <a:gd name="connsiteY104" fmla="*/ 880270 h 2983459"/>
                <a:gd name="connsiteX105" fmla="*/ 3105801 w 4091553"/>
                <a:gd name="connsiteY105" fmla="*/ 879076 h 2983459"/>
                <a:gd name="connsiteX106" fmla="*/ 3151152 w 4091553"/>
                <a:gd name="connsiteY106" fmla="*/ 775246 h 2983459"/>
                <a:gd name="connsiteX107" fmla="*/ 3060077 w 4091553"/>
                <a:gd name="connsiteY107" fmla="*/ 733176 h 2983459"/>
                <a:gd name="connsiteX108" fmla="*/ 3034836 w 4091553"/>
                <a:gd name="connsiteY108" fmla="*/ 733348 h 2983459"/>
                <a:gd name="connsiteX109" fmla="*/ 3055591 w 4091553"/>
                <a:gd name="connsiteY109" fmla="*/ 725896 h 2983459"/>
                <a:gd name="connsiteX110" fmla="*/ 3086706 w 4091553"/>
                <a:gd name="connsiteY110" fmla="*/ 716766 h 2983459"/>
                <a:gd name="connsiteX111" fmla="*/ 3237081 w 4091553"/>
                <a:gd name="connsiteY111" fmla="*/ 682156 h 2983459"/>
                <a:gd name="connsiteX112" fmla="*/ 3084319 w 4091553"/>
                <a:gd name="connsiteY112" fmla="*/ 487623 h 2983459"/>
                <a:gd name="connsiteX113" fmla="*/ 2925104 w 4091553"/>
                <a:gd name="connsiteY113" fmla="*/ 468100 h 2983459"/>
                <a:gd name="connsiteX114" fmla="*/ 2910402 w 4091553"/>
                <a:gd name="connsiteY114" fmla="*/ 467317 h 2983459"/>
                <a:gd name="connsiteX115" fmla="*/ 2910522 w 4091553"/>
                <a:gd name="connsiteY115" fmla="*/ 467001 h 2983459"/>
                <a:gd name="connsiteX116" fmla="*/ 3013905 w 4091553"/>
                <a:gd name="connsiteY116" fmla="*/ 435113 h 2983459"/>
                <a:gd name="connsiteX117" fmla="*/ 2447014 w 4091553"/>
                <a:gd name="connsiteY117" fmla="*/ 87819 h 2983459"/>
                <a:gd name="connsiteX118" fmla="*/ 2423362 w 4091553"/>
                <a:gd name="connsiteY118" fmla="*/ 615 h 2983459"/>
                <a:gd name="connsiteX119" fmla="*/ 2501814 w 4091553"/>
                <a:gd name="connsiteY119" fmla="*/ 7487 h 2983459"/>
                <a:gd name="connsiteX120" fmla="*/ 3076949 w 4091553"/>
                <a:gd name="connsiteY120" fmla="*/ 398450 h 2983459"/>
                <a:gd name="connsiteX121" fmla="*/ 3316050 w 4091553"/>
                <a:gd name="connsiteY121" fmla="*/ 679556 h 2983459"/>
                <a:gd name="connsiteX122" fmla="*/ 3274046 w 4091553"/>
                <a:gd name="connsiteY122" fmla="*/ 782951 h 2983459"/>
                <a:gd name="connsiteX123" fmla="*/ 3448324 w 4091553"/>
                <a:gd name="connsiteY123" fmla="*/ 917242 h 2983459"/>
                <a:gd name="connsiteX124" fmla="*/ 3425907 w 4091553"/>
                <a:gd name="connsiteY124" fmla="*/ 421070 h 2983459"/>
                <a:gd name="connsiteX125" fmla="*/ 3629465 w 4091553"/>
                <a:gd name="connsiteY125" fmla="*/ 291826 h 2983459"/>
                <a:gd name="connsiteX126" fmla="*/ 3787790 w 4091553"/>
                <a:gd name="connsiteY126" fmla="*/ 143197 h 2983459"/>
                <a:gd name="connsiteX127" fmla="*/ 4091512 w 4091553"/>
                <a:gd name="connsiteY127" fmla="*/ 973587 h 2983459"/>
                <a:gd name="connsiteX128" fmla="*/ 3590693 w 4091553"/>
                <a:gd name="connsiteY128" fmla="*/ 1881525 h 2983459"/>
                <a:gd name="connsiteX129" fmla="*/ 3165059 w 4091553"/>
                <a:gd name="connsiteY129" fmla="*/ 1891067 h 2983459"/>
                <a:gd name="connsiteX130" fmla="*/ 3111817 w 4091553"/>
                <a:gd name="connsiteY130" fmla="*/ 1872530 h 2983459"/>
                <a:gd name="connsiteX131" fmla="*/ 3105427 w 4091553"/>
                <a:gd name="connsiteY131" fmla="*/ 1902782 h 2983459"/>
                <a:gd name="connsiteX132" fmla="*/ 2776454 w 4091553"/>
                <a:gd name="connsiteY132" fmla="*/ 2169092 h 2983459"/>
                <a:gd name="connsiteX133" fmla="*/ 2488887 w 4091553"/>
                <a:gd name="connsiteY133" fmla="*/ 2039848 h 2983459"/>
                <a:gd name="connsiteX134" fmla="*/ 2475962 w 4091553"/>
                <a:gd name="connsiteY134" fmla="*/ 2207865 h 2983459"/>
                <a:gd name="connsiteX135" fmla="*/ 2605206 w 4091553"/>
                <a:gd name="connsiteY135" fmla="*/ 2482507 h 2983459"/>
                <a:gd name="connsiteX136" fmla="*/ 2598744 w 4091553"/>
                <a:gd name="connsiteY136" fmla="*/ 2631138 h 2983459"/>
                <a:gd name="connsiteX137" fmla="*/ 2627824 w 4091553"/>
                <a:gd name="connsiteY137" fmla="*/ 2815310 h 2983459"/>
                <a:gd name="connsiteX138" fmla="*/ 2414572 w 4091553"/>
                <a:gd name="connsiteY138" fmla="*/ 2892857 h 2983459"/>
                <a:gd name="connsiteX139" fmla="*/ 2081768 w 4091553"/>
                <a:gd name="connsiteY139" fmla="*/ 2821772 h 2983459"/>
                <a:gd name="connsiteX140" fmla="*/ 2071611 w 4091553"/>
                <a:gd name="connsiteY140" fmla="*/ 2762177 h 2983459"/>
                <a:gd name="connsiteX141" fmla="*/ 2071078 w 4091553"/>
                <a:gd name="connsiteY141" fmla="*/ 2744183 h 2983459"/>
                <a:gd name="connsiteX142" fmla="*/ 2021047 w 4091553"/>
                <a:gd name="connsiteY142" fmla="*/ 2791607 h 2983459"/>
                <a:gd name="connsiteX143" fmla="*/ 1706963 w 4091553"/>
                <a:gd name="connsiteY143" fmla="*/ 2983326 h 2983459"/>
                <a:gd name="connsiteX144" fmla="*/ 1393546 w 4091553"/>
                <a:gd name="connsiteY144" fmla="*/ 2605289 h 2983459"/>
                <a:gd name="connsiteX145" fmla="*/ 1538945 w 4091553"/>
                <a:gd name="connsiteY145" fmla="*/ 2446965 h 2983459"/>
                <a:gd name="connsiteX146" fmla="*/ 1206143 w 4091553"/>
                <a:gd name="connsiteY146" fmla="*/ 2414653 h 2983459"/>
                <a:gd name="connsiteX147" fmla="*/ 1193218 w 4091553"/>
                <a:gd name="connsiteY147" fmla="*/ 2560053 h 2983459"/>
                <a:gd name="connsiteX148" fmla="*/ 1109209 w 4091553"/>
                <a:gd name="connsiteY148" fmla="*/ 2702221 h 2983459"/>
                <a:gd name="connsiteX149" fmla="*/ 1041356 w 4091553"/>
                <a:gd name="connsiteY149" fmla="*/ 2957478 h 2983459"/>
                <a:gd name="connsiteX150" fmla="*/ 504995 w 4091553"/>
                <a:gd name="connsiteY150" fmla="*/ 2844389 h 2983459"/>
                <a:gd name="connsiteX151" fmla="*/ 517920 w 4091553"/>
                <a:gd name="connsiteY151" fmla="*/ 2656986 h 2983459"/>
                <a:gd name="connsiteX152" fmla="*/ 388676 w 4091553"/>
                <a:gd name="connsiteY152" fmla="*/ 2682835 h 2983459"/>
                <a:gd name="connsiteX153" fmla="*/ 52642 w 4091553"/>
                <a:gd name="connsiteY153" fmla="*/ 2337107 h 2983459"/>
                <a:gd name="connsiteX154" fmla="*/ 256201 w 4091553"/>
                <a:gd name="connsiteY154" fmla="*/ 1981687 h 2983459"/>
                <a:gd name="connsiteX155" fmla="*/ 275587 w 4091553"/>
                <a:gd name="connsiteY155" fmla="*/ 1626266 h 2983459"/>
                <a:gd name="connsiteX156" fmla="*/ 269125 w 4091553"/>
                <a:gd name="connsiteY156" fmla="*/ 928351 h 2983459"/>
                <a:gd name="connsiteX157" fmla="*/ 288512 w 4091553"/>
                <a:gd name="connsiteY157" fmla="*/ 1244997 h 2983459"/>
                <a:gd name="connsiteX158" fmla="*/ 1303076 w 4091553"/>
                <a:gd name="connsiteY158" fmla="*/ 602009 h 2983459"/>
                <a:gd name="connsiteX159" fmla="*/ 1603568 w 4091553"/>
                <a:gd name="connsiteY159" fmla="*/ 382295 h 2983459"/>
                <a:gd name="connsiteX160" fmla="*/ 1683785 w 4091553"/>
                <a:gd name="connsiteY160" fmla="*/ 373882 h 2983459"/>
                <a:gd name="connsiteX161" fmla="*/ 1693081 w 4091553"/>
                <a:gd name="connsiteY161" fmla="*/ 353995 h 2983459"/>
                <a:gd name="connsiteX162" fmla="*/ 1949297 w 4091553"/>
                <a:gd name="connsiteY162" fmla="*/ 107652 h 2983459"/>
                <a:gd name="connsiteX163" fmla="*/ 2423362 w 4091553"/>
                <a:gd name="connsiteY163" fmla="*/ 615 h 2983459"/>
                <a:gd name="connsiteX0" fmla="*/ 2435138 w 4071322"/>
                <a:gd name="connsiteY0" fmla="*/ 2267062 h 2983459"/>
                <a:gd name="connsiteX1" fmla="*/ 2124840 w 4071322"/>
                <a:gd name="connsiteY1" fmla="*/ 2792182 h 2983459"/>
                <a:gd name="connsiteX2" fmla="*/ 2344435 w 4071322"/>
                <a:gd name="connsiteY2" fmla="*/ 2837533 h 2983459"/>
                <a:gd name="connsiteX3" fmla="*/ 2564031 w 4071322"/>
                <a:gd name="connsiteY3" fmla="*/ 2789795 h 2983459"/>
                <a:gd name="connsiteX4" fmla="*/ 2524647 w 4071322"/>
                <a:gd name="connsiteY4" fmla="*/ 2663289 h 2983459"/>
                <a:gd name="connsiteX5" fmla="*/ 2537775 w 4071322"/>
                <a:gd name="connsiteY5" fmla="*/ 2486659 h 2983459"/>
                <a:gd name="connsiteX6" fmla="*/ 2435138 w 4071322"/>
                <a:gd name="connsiteY6" fmla="*/ 2267062 h 2983459"/>
                <a:gd name="connsiteX7" fmla="*/ 294082 w 4071322"/>
                <a:gd name="connsiteY7" fmla="*/ 2047468 h 2983459"/>
                <a:gd name="connsiteX8" fmla="*/ 111485 w 4071322"/>
                <a:gd name="connsiteY8" fmla="*/ 2318382 h 2983459"/>
                <a:gd name="connsiteX9" fmla="*/ 399106 w 4071322"/>
                <a:gd name="connsiteY9" fmla="*/ 2607197 h 2983459"/>
                <a:gd name="connsiteX10" fmla="*/ 518452 w 4071322"/>
                <a:gd name="connsiteY10" fmla="*/ 2510528 h 2983459"/>
                <a:gd name="connsiteX11" fmla="*/ 294082 w 4071322"/>
                <a:gd name="connsiteY11" fmla="*/ 2047468 h 2983459"/>
                <a:gd name="connsiteX12" fmla="*/ 2776466 w 4071322"/>
                <a:gd name="connsiteY12" fmla="*/ 769874 h 2983459"/>
                <a:gd name="connsiteX13" fmla="*/ 2723059 w 4071322"/>
                <a:gd name="connsiteY13" fmla="*/ 808065 h 2983459"/>
                <a:gd name="connsiteX14" fmla="*/ 2815678 w 4071322"/>
                <a:gd name="connsiteY14" fmla="*/ 920071 h 2983459"/>
                <a:gd name="connsiteX15" fmla="*/ 2907746 w 4071322"/>
                <a:gd name="connsiteY15" fmla="*/ 896977 h 2983459"/>
                <a:gd name="connsiteX16" fmla="*/ 2556871 w 4071322"/>
                <a:gd name="connsiteY16" fmla="*/ 1153571 h 2983459"/>
                <a:gd name="connsiteX17" fmla="*/ 2623988 w 4071322"/>
                <a:gd name="connsiteY17" fmla="*/ 1051580 h 2983459"/>
                <a:gd name="connsiteX18" fmla="*/ 2519872 w 4071322"/>
                <a:gd name="connsiteY18" fmla="*/ 958442 h 2983459"/>
                <a:gd name="connsiteX19" fmla="*/ 2455427 w 4071322"/>
                <a:gd name="connsiteY19" fmla="*/ 1012743 h 2983459"/>
                <a:gd name="connsiteX20" fmla="*/ 2776466 w 4071322"/>
                <a:gd name="connsiteY20" fmla="*/ 769874 h 2983459"/>
                <a:gd name="connsiteX21" fmla="*/ 2420979 w 4071322"/>
                <a:gd name="connsiteY21" fmla="*/ 550290 h 2983459"/>
                <a:gd name="connsiteX22" fmla="*/ 2451548 w 4071322"/>
                <a:gd name="connsiteY22" fmla="*/ 550782 h 2983459"/>
                <a:gd name="connsiteX23" fmla="*/ 2560451 w 4071322"/>
                <a:gd name="connsiteY23" fmla="*/ 567584 h 2983459"/>
                <a:gd name="connsiteX24" fmla="*/ 2307438 w 4071322"/>
                <a:gd name="connsiteY24" fmla="*/ 820596 h 2983459"/>
                <a:gd name="connsiteX25" fmla="*/ 2420979 w 4071322"/>
                <a:gd name="connsiteY25" fmla="*/ 550290 h 2983459"/>
                <a:gd name="connsiteX26" fmla="*/ 3793796 w 4071322"/>
                <a:gd name="connsiteY26" fmla="*/ 254893 h 2983459"/>
                <a:gd name="connsiteX27" fmla="*/ 3684113 w 4071322"/>
                <a:gd name="connsiteY27" fmla="*/ 441155 h 2983459"/>
                <a:gd name="connsiteX28" fmla="*/ 3521201 w 4071322"/>
                <a:gd name="connsiteY28" fmla="*/ 467805 h 2983459"/>
                <a:gd name="connsiteX29" fmla="*/ 3670270 w 4071322"/>
                <a:gd name="connsiteY29" fmla="*/ 379108 h 2983459"/>
                <a:gd name="connsiteX30" fmla="*/ 3793796 w 4071322"/>
                <a:gd name="connsiteY30" fmla="*/ 254893 h 2983459"/>
                <a:gd name="connsiteX31" fmla="*/ 2426783 w 4071322"/>
                <a:gd name="connsiteY31" fmla="*/ 87819 h 2983459"/>
                <a:gd name="connsiteX32" fmla="*/ 1756063 w 4071322"/>
                <a:gd name="connsiteY32" fmla="*/ 401696 h 2983459"/>
                <a:gd name="connsiteX33" fmla="*/ 1945207 w 4071322"/>
                <a:gd name="connsiteY33" fmla="*/ 406041 h 2983459"/>
                <a:gd name="connsiteX34" fmla="*/ 1952879 w 4071322"/>
                <a:gd name="connsiteY34" fmla="*/ 407143 h 2983459"/>
                <a:gd name="connsiteX35" fmla="*/ 1920849 w 4071322"/>
                <a:gd name="connsiteY35" fmla="*/ 415856 h 2983459"/>
                <a:gd name="connsiteX36" fmla="*/ 1593938 w 4071322"/>
                <a:gd name="connsiteY36" fmla="*/ 483859 h 2983459"/>
                <a:gd name="connsiteX37" fmla="*/ 976280 w 4071322"/>
                <a:gd name="connsiteY37" fmla="*/ 1285034 h 2983459"/>
                <a:gd name="connsiteX38" fmla="*/ 1162091 w 4071322"/>
                <a:gd name="connsiteY38" fmla="*/ 1578898 h 2983459"/>
                <a:gd name="connsiteX39" fmla="*/ 1354879 w 4071322"/>
                <a:gd name="connsiteY39" fmla="*/ 1359120 h 2983459"/>
                <a:gd name="connsiteX40" fmla="*/ 1129317 w 4071322"/>
                <a:gd name="connsiteY40" fmla="*/ 1825668 h 2983459"/>
                <a:gd name="connsiteX41" fmla="*/ 1341017 w 4071322"/>
                <a:gd name="connsiteY41" fmla="*/ 1950338 h 2983459"/>
                <a:gd name="connsiteX42" fmla="*/ 1701899 w 4071322"/>
                <a:gd name="connsiteY42" fmla="*/ 1771687 h 2983459"/>
                <a:gd name="connsiteX43" fmla="*/ 1933245 w 4071322"/>
                <a:gd name="connsiteY43" fmla="*/ 1748552 h 2983459"/>
                <a:gd name="connsiteX44" fmla="*/ 2016144 w 4071322"/>
                <a:gd name="connsiteY44" fmla="*/ 830879 h 2983459"/>
                <a:gd name="connsiteX45" fmla="*/ 2025784 w 4071322"/>
                <a:gd name="connsiteY45" fmla="*/ 1866154 h 2983459"/>
                <a:gd name="connsiteX46" fmla="*/ 1997772 w 4071322"/>
                <a:gd name="connsiteY46" fmla="*/ 1861564 h 2983459"/>
                <a:gd name="connsiteX47" fmla="*/ 1962303 w 4071322"/>
                <a:gd name="connsiteY47" fmla="*/ 1852495 h 2983459"/>
                <a:gd name="connsiteX48" fmla="*/ 1925973 w 4071322"/>
                <a:gd name="connsiteY48" fmla="*/ 1846824 h 2983459"/>
                <a:gd name="connsiteX49" fmla="*/ 1915791 w 4071322"/>
                <a:gd name="connsiteY49" fmla="*/ 1844465 h 2983459"/>
                <a:gd name="connsiteX50" fmla="*/ 1825807 w 4071322"/>
                <a:gd name="connsiteY50" fmla="*/ 1841415 h 2983459"/>
                <a:gd name="connsiteX51" fmla="*/ 1812703 w 4071322"/>
                <a:gd name="connsiteY51" fmla="*/ 1844470 h 2983459"/>
                <a:gd name="connsiteX52" fmla="*/ 1804790 w 4071322"/>
                <a:gd name="connsiteY52" fmla="*/ 1845158 h 2983459"/>
                <a:gd name="connsiteX53" fmla="*/ 1283455 w 4071322"/>
                <a:gd name="connsiteY53" fmla="*/ 2057015 h 2983459"/>
                <a:gd name="connsiteX54" fmla="*/ 986556 w 4071322"/>
                <a:gd name="connsiteY54" fmla="*/ 1821531 h 2983459"/>
                <a:gd name="connsiteX55" fmla="*/ 980472 w 4071322"/>
                <a:gd name="connsiteY55" fmla="*/ 1813649 h 2983459"/>
                <a:gd name="connsiteX56" fmla="*/ 1003358 w 4071322"/>
                <a:gd name="connsiteY56" fmla="*/ 1775406 h 2983459"/>
                <a:gd name="connsiteX57" fmla="*/ 1084149 w 4071322"/>
                <a:gd name="connsiteY57" fmla="*/ 1658401 h 2983459"/>
                <a:gd name="connsiteX58" fmla="*/ 857392 w 4071322"/>
                <a:gd name="connsiteY58" fmla="*/ 1299172 h 2983459"/>
                <a:gd name="connsiteX59" fmla="*/ 1259586 w 4071322"/>
                <a:gd name="connsiteY59" fmla="*/ 685736 h 2983459"/>
                <a:gd name="connsiteX60" fmla="*/ 195670 w 4071322"/>
                <a:gd name="connsiteY60" fmla="*/ 1315433 h 2983459"/>
                <a:gd name="connsiteX61" fmla="*/ 147498 w 4071322"/>
                <a:gd name="connsiteY61" fmla="*/ 1272061 h 2983459"/>
                <a:gd name="connsiteX62" fmla="*/ 161582 w 4071322"/>
                <a:gd name="connsiteY62" fmla="*/ 1264158 h 2983459"/>
                <a:gd name="connsiteX63" fmla="*/ 214121 w 4071322"/>
                <a:gd name="connsiteY63" fmla="*/ 999615 h 2983459"/>
                <a:gd name="connsiteX64" fmla="*/ 78268 w 4071322"/>
                <a:gd name="connsiteY64" fmla="*/ 1270717 h 2983459"/>
                <a:gd name="connsiteX65" fmla="*/ 89282 w 4071322"/>
                <a:gd name="connsiteY65" fmla="*/ 1276004 h 2983459"/>
                <a:gd name="connsiteX66" fmla="*/ 90917 w 4071322"/>
                <a:gd name="connsiteY66" fmla="*/ 1291713 h 2983459"/>
                <a:gd name="connsiteX67" fmla="*/ 352562 w 4071322"/>
                <a:gd name="connsiteY67" fmla="*/ 1476996 h 2983459"/>
                <a:gd name="connsiteX68" fmla="*/ 596383 w 4071322"/>
                <a:gd name="connsiteY68" fmla="*/ 2422013 h 2983459"/>
                <a:gd name="connsiteX69" fmla="*/ 609254 w 4071322"/>
                <a:gd name="connsiteY69" fmla="*/ 2446757 h 2983459"/>
                <a:gd name="connsiteX70" fmla="*/ 608801 w 4071322"/>
                <a:gd name="connsiteY70" fmla="*/ 2458370 h 2983459"/>
                <a:gd name="connsiteX71" fmla="*/ 590060 w 4071322"/>
                <a:gd name="connsiteY71" fmla="*/ 2638226 h 2983459"/>
                <a:gd name="connsiteX72" fmla="*/ 545902 w 4071322"/>
                <a:gd name="connsiteY72" fmla="*/ 2789795 h 2983459"/>
                <a:gd name="connsiteX73" fmla="*/ 1002994 w 4071322"/>
                <a:gd name="connsiteY73" fmla="*/ 2878111 h 2983459"/>
                <a:gd name="connsiteX74" fmla="*/ 1018510 w 4071322"/>
                <a:gd name="connsiteY74" fmla="*/ 2732510 h 2983459"/>
                <a:gd name="connsiteX75" fmla="*/ 1106825 w 4071322"/>
                <a:gd name="connsiteY75" fmla="*/ 2542750 h 2983459"/>
                <a:gd name="connsiteX76" fmla="*/ 1110555 w 4071322"/>
                <a:gd name="connsiteY76" fmla="*/ 2340609 h 2983459"/>
                <a:gd name="connsiteX77" fmla="*/ 1107770 w 4071322"/>
                <a:gd name="connsiteY77" fmla="*/ 2264619 h 2983459"/>
                <a:gd name="connsiteX78" fmla="*/ 1129027 w 4071322"/>
                <a:gd name="connsiteY78" fmla="*/ 2289370 h 2983459"/>
                <a:gd name="connsiteX79" fmla="*/ 1655812 w 4071322"/>
                <a:gd name="connsiteY79" fmla="*/ 2259902 h 2983459"/>
                <a:gd name="connsiteX80" fmla="*/ 1667747 w 4071322"/>
                <a:gd name="connsiteY80" fmla="*/ 2443694 h 2983459"/>
                <a:gd name="connsiteX81" fmla="*/ 1439798 w 4071322"/>
                <a:gd name="connsiteY81" fmla="*/ 2613164 h 2983459"/>
                <a:gd name="connsiteX82" fmla="*/ 1692809 w 4071322"/>
                <a:gd name="connsiteY82" fmla="*/ 2919882 h 2983459"/>
                <a:gd name="connsiteX83" fmla="*/ 2161837 w 4071322"/>
                <a:gd name="connsiteY83" fmla="*/ 2548718 h 2983459"/>
                <a:gd name="connsiteX84" fmla="*/ 2417236 w 4071322"/>
                <a:gd name="connsiteY84" fmla="*/ 1988988 h 2983459"/>
                <a:gd name="connsiteX85" fmla="*/ 2191609 w 4071322"/>
                <a:gd name="connsiteY85" fmla="*/ 1744629 h 2983459"/>
                <a:gd name="connsiteX86" fmla="*/ 2189012 w 4071322"/>
                <a:gd name="connsiteY86" fmla="*/ 1737830 h 2983459"/>
                <a:gd name="connsiteX87" fmla="*/ 2224047 w 4071322"/>
                <a:gd name="connsiteY87" fmla="*/ 1759883 h 2983459"/>
                <a:gd name="connsiteX88" fmla="*/ 2480489 w 4071322"/>
                <a:gd name="connsiteY88" fmla="*/ 1901867 h 2983459"/>
                <a:gd name="connsiteX89" fmla="*/ 2765724 w 4071322"/>
                <a:gd name="connsiteY89" fmla="*/ 2095206 h 2983459"/>
                <a:gd name="connsiteX90" fmla="*/ 3046186 w 4071322"/>
                <a:gd name="connsiteY90" fmla="*/ 1849354 h 2983459"/>
                <a:gd name="connsiteX91" fmla="*/ 3002028 w 4071322"/>
                <a:gd name="connsiteY91" fmla="*/ 1845774 h 2983459"/>
                <a:gd name="connsiteX92" fmla="*/ 2630164 w 4071322"/>
                <a:gd name="connsiteY92" fmla="*/ 1549438 h 2983459"/>
                <a:gd name="connsiteX93" fmla="*/ 2642532 w 4071322"/>
                <a:gd name="connsiteY93" fmla="*/ 1485537 h 2983459"/>
                <a:gd name="connsiteX94" fmla="*/ 2665978 w 4071322"/>
                <a:gd name="connsiteY94" fmla="*/ 1511089 h 2983459"/>
                <a:gd name="connsiteX95" fmla="*/ 3626205 w 4071322"/>
                <a:gd name="connsiteY95" fmla="*/ 1753877 h 2983459"/>
                <a:gd name="connsiteX96" fmla="*/ 3784934 w 4071322"/>
                <a:gd name="connsiteY96" fmla="*/ 186873 h 2983459"/>
                <a:gd name="connsiteX97" fmla="*/ 3660815 w 4071322"/>
                <a:gd name="connsiteY97" fmla="*/ 330088 h 2983459"/>
                <a:gd name="connsiteX98" fmla="*/ 3479411 w 4071322"/>
                <a:gd name="connsiteY98" fmla="*/ 421983 h 2983459"/>
                <a:gd name="connsiteX99" fmla="*/ 3365986 w 4071322"/>
                <a:gd name="connsiteY99" fmla="*/ 1235418 h 2983459"/>
                <a:gd name="connsiteX100" fmla="*/ 3346179 w 4071322"/>
                <a:gd name="connsiteY100" fmla="*/ 1251046 h 2983459"/>
                <a:gd name="connsiteX101" fmla="*/ 3350349 w 4071322"/>
                <a:gd name="connsiteY101" fmla="*/ 1243005 h 2983459"/>
                <a:gd name="connsiteX102" fmla="*/ 3393480 w 4071322"/>
                <a:gd name="connsiteY102" fmla="*/ 987681 h 2983459"/>
                <a:gd name="connsiteX103" fmla="*/ 3225204 w 4071322"/>
                <a:gd name="connsiteY103" fmla="*/ 1019904 h 2983459"/>
                <a:gd name="connsiteX104" fmla="*/ 3243105 w 4071322"/>
                <a:gd name="connsiteY104" fmla="*/ 880270 h 2983459"/>
                <a:gd name="connsiteX105" fmla="*/ 3085570 w 4071322"/>
                <a:gd name="connsiteY105" fmla="*/ 879076 h 2983459"/>
                <a:gd name="connsiteX106" fmla="*/ 3130921 w 4071322"/>
                <a:gd name="connsiteY106" fmla="*/ 775246 h 2983459"/>
                <a:gd name="connsiteX107" fmla="*/ 3039846 w 4071322"/>
                <a:gd name="connsiteY107" fmla="*/ 733176 h 2983459"/>
                <a:gd name="connsiteX108" fmla="*/ 3014605 w 4071322"/>
                <a:gd name="connsiteY108" fmla="*/ 733348 h 2983459"/>
                <a:gd name="connsiteX109" fmla="*/ 3035360 w 4071322"/>
                <a:gd name="connsiteY109" fmla="*/ 725896 h 2983459"/>
                <a:gd name="connsiteX110" fmla="*/ 3066475 w 4071322"/>
                <a:gd name="connsiteY110" fmla="*/ 716766 h 2983459"/>
                <a:gd name="connsiteX111" fmla="*/ 3216850 w 4071322"/>
                <a:gd name="connsiteY111" fmla="*/ 682156 h 2983459"/>
                <a:gd name="connsiteX112" fmla="*/ 3064088 w 4071322"/>
                <a:gd name="connsiteY112" fmla="*/ 487623 h 2983459"/>
                <a:gd name="connsiteX113" fmla="*/ 2904873 w 4071322"/>
                <a:gd name="connsiteY113" fmla="*/ 468100 h 2983459"/>
                <a:gd name="connsiteX114" fmla="*/ 2890171 w 4071322"/>
                <a:gd name="connsiteY114" fmla="*/ 467317 h 2983459"/>
                <a:gd name="connsiteX115" fmla="*/ 2890291 w 4071322"/>
                <a:gd name="connsiteY115" fmla="*/ 467001 h 2983459"/>
                <a:gd name="connsiteX116" fmla="*/ 2993674 w 4071322"/>
                <a:gd name="connsiteY116" fmla="*/ 435113 h 2983459"/>
                <a:gd name="connsiteX117" fmla="*/ 2426783 w 4071322"/>
                <a:gd name="connsiteY117" fmla="*/ 87819 h 2983459"/>
                <a:gd name="connsiteX118" fmla="*/ 2403131 w 4071322"/>
                <a:gd name="connsiteY118" fmla="*/ 615 h 2983459"/>
                <a:gd name="connsiteX119" fmla="*/ 2481583 w 4071322"/>
                <a:gd name="connsiteY119" fmla="*/ 7487 h 2983459"/>
                <a:gd name="connsiteX120" fmla="*/ 3056718 w 4071322"/>
                <a:gd name="connsiteY120" fmla="*/ 398450 h 2983459"/>
                <a:gd name="connsiteX121" fmla="*/ 3295819 w 4071322"/>
                <a:gd name="connsiteY121" fmla="*/ 679556 h 2983459"/>
                <a:gd name="connsiteX122" fmla="*/ 3253815 w 4071322"/>
                <a:gd name="connsiteY122" fmla="*/ 782951 h 2983459"/>
                <a:gd name="connsiteX123" fmla="*/ 3428093 w 4071322"/>
                <a:gd name="connsiteY123" fmla="*/ 917242 h 2983459"/>
                <a:gd name="connsiteX124" fmla="*/ 3405676 w 4071322"/>
                <a:gd name="connsiteY124" fmla="*/ 421070 h 2983459"/>
                <a:gd name="connsiteX125" fmla="*/ 3609234 w 4071322"/>
                <a:gd name="connsiteY125" fmla="*/ 291826 h 2983459"/>
                <a:gd name="connsiteX126" fmla="*/ 3767559 w 4071322"/>
                <a:gd name="connsiteY126" fmla="*/ 143197 h 2983459"/>
                <a:gd name="connsiteX127" fmla="*/ 4071281 w 4071322"/>
                <a:gd name="connsiteY127" fmla="*/ 973587 h 2983459"/>
                <a:gd name="connsiteX128" fmla="*/ 3570462 w 4071322"/>
                <a:gd name="connsiteY128" fmla="*/ 1881525 h 2983459"/>
                <a:gd name="connsiteX129" fmla="*/ 3144828 w 4071322"/>
                <a:gd name="connsiteY129" fmla="*/ 1891067 h 2983459"/>
                <a:gd name="connsiteX130" fmla="*/ 3091586 w 4071322"/>
                <a:gd name="connsiteY130" fmla="*/ 1872530 h 2983459"/>
                <a:gd name="connsiteX131" fmla="*/ 3085196 w 4071322"/>
                <a:gd name="connsiteY131" fmla="*/ 1902782 h 2983459"/>
                <a:gd name="connsiteX132" fmla="*/ 2756223 w 4071322"/>
                <a:gd name="connsiteY132" fmla="*/ 2169092 h 2983459"/>
                <a:gd name="connsiteX133" fmla="*/ 2468656 w 4071322"/>
                <a:gd name="connsiteY133" fmla="*/ 2039848 h 2983459"/>
                <a:gd name="connsiteX134" fmla="*/ 2455731 w 4071322"/>
                <a:gd name="connsiteY134" fmla="*/ 2207865 h 2983459"/>
                <a:gd name="connsiteX135" fmla="*/ 2584975 w 4071322"/>
                <a:gd name="connsiteY135" fmla="*/ 2482507 h 2983459"/>
                <a:gd name="connsiteX136" fmla="*/ 2578513 w 4071322"/>
                <a:gd name="connsiteY136" fmla="*/ 2631138 h 2983459"/>
                <a:gd name="connsiteX137" fmla="*/ 2607593 w 4071322"/>
                <a:gd name="connsiteY137" fmla="*/ 2815310 h 2983459"/>
                <a:gd name="connsiteX138" fmla="*/ 2394341 w 4071322"/>
                <a:gd name="connsiteY138" fmla="*/ 2892857 h 2983459"/>
                <a:gd name="connsiteX139" fmla="*/ 2061537 w 4071322"/>
                <a:gd name="connsiteY139" fmla="*/ 2821772 h 2983459"/>
                <a:gd name="connsiteX140" fmla="*/ 2051380 w 4071322"/>
                <a:gd name="connsiteY140" fmla="*/ 2762177 h 2983459"/>
                <a:gd name="connsiteX141" fmla="*/ 2050847 w 4071322"/>
                <a:gd name="connsiteY141" fmla="*/ 2744183 h 2983459"/>
                <a:gd name="connsiteX142" fmla="*/ 2000816 w 4071322"/>
                <a:gd name="connsiteY142" fmla="*/ 2791607 h 2983459"/>
                <a:gd name="connsiteX143" fmla="*/ 1686732 w 4071322"/>
                <a:gd name="connsiteY143" fmla="*/ 2983326 h 2983459"/>
                <a:gd name="connsiteX144" fmla="*/ 1373315 w 4071322"/>
                <a:gd name="connsiteY144" fmla="*/ 2605289 h 2983459"/>
                <a:gd name="connsiteX145" fmla="*/ 1518714 w 4071322"/>
                <a:gd name="connsiteY145" fmla="*/ 2446965 h 2983459"/>
                <a:gd name="connsiteX146" fmla="*/ 1185912 w 4071322"/>
                <a:gd name="connsiteY146" fmla="*/ 2414653 h 2983459"/>
                <a:gd name="connsiteX147" fmla="*/ 1172987 w 4071322"/>
                <a:gd name="connsiteY147" fmla="*/ 2560053 h 2983459"/>
                <a:gd name="connsiteX148" fmla="*/ 1088978 w 4071322"/>
                <a:gd name="connsiteY148" fmla="*/ 2702221 h 2983459"/>
                <a:gd name="connsiteX149" fmla="*/ 1021125 w 4071322"/>
                <a:gd name="connsiteY149" fmla="*/ 2957478 h 2983459"/>
                <a:gd name="connsiteX150" fmla="*/ 484764 w 4071322"/>
                <a:gd name="connsiteY150" fmla="*/ 2844389 h 2983459"/>
                <a:gd name="connsiteX151" fmla="*/ 497689 w 4071322"/>
                <a:gd name="connsiteY151" fmla="*/ 2656986 h 2983459"/>
                <a:gd name="connsiteX152" fmla="*/ 368445 w 4071322"/>
                <a:gd name="connsiteY152" fmla="*/ 2682835 h 2983459"/>
                <a:gd name="connsiteX153" fmla="*/ 32411 w 4071322"/>
                <a:gd name="connsiteY153" fmla="*/ 2337107 h 2983459"/>
                <a:gd name="connsiteX154" fmla="*/ 235970 w 4071322"/>
                <a:gd name="connsiteY154" fmla="*/ 1981687 h 2983459"/>
                <a:gd name="connsiteX155" fmla="*/ 255356 w 4071322"/>
                <a:gd name="connsiteY155" fmla="*/ 1626266 h 2983459"/>
                <a:gd name="connsiteX156" fmla="*/ 277973 w 4071322"/>
                <a:gd name="connsiteY156" fmla="*/ 931582 h 2983459"/>
                <a:gd name="connsiteX157" fmla="*/ 268281 w 4071322"/>
                <a:gd name="connsiteY157" fmla="*/ 1244997 h 2983459"/>
                <a:gd name="connsiteX158" fmla="*/ 1282845 w 4071322"/>
                <a:gd name="connsiteY158" fmla="*/ 602009 h 2983459"/>
                <a:gd name="connsiteX159" fmla="*/ 1583337 w 4071322"/>
                <a:gd name="connsiteY159" fmla="*/ 382295 h 2983459"/>
                <a:gd name="connsiteX160" fmla="*/ 1663554 w 4071322"/>
                <a:gd name="connsiteY160" fmla="*/ 373882 h 2983459"/>
                <a:gd name="connsiteX161" fmla="*/ 1672850 w 4071322"/>
                <a:gd name="connsiteY161" fmla="*/ 353995 h 2983459"/>
                <a:gd name="connsiteX162" fmla="*/ 1929066 w 4071322"/>
                <a:gd name="connsiteY162" fmla="*/ 107652 h 2983459"/>
                <a:gd name="connsiteX163" fmla="*/ 2403131 w 4071322"/>
                <a:gd name="connsiteY163" fmla="*/ 615 h 2983459"/>
                <a:gd name="connsiteX0" fmla="*/ 2441822 w 4078006"/>
                <a:gd name="connsiteY0" fmla="*/ 2267062 h 2983459"/>
                <a:gd name="connsiteX1" fmla="*/ 2131524 w 4078006"/>
                <a:gd name="connsiteY1" fmla="*/ 2792182 h 2983459"/>
                <a:gd name="connsiteX2" fmla="*/ 2351119 w 4078006"/>
                <a:gd name="connsiteY2" fmla="*/ 2837533 h 2983459"/>
                <a:gd name="connsiteX3" fmla="*/ 2570715 w 4078006"/>
                <a:gd name="connsiteY3" fmla="*/ 2789795 h 2983459"/>
                <a:gd name="connsiteX4" fmla="*/ 2531331 w 4078006"/>
                <a:gd name="connsiteY4" fmla="*/ 2663289 h 2983459"/>
                <a:gd name="connsiteX5" fmla="*/ 2544459 w 4078006"/>
                <a:gd name="connsiteY5" fmla="*/ 2486659 h 2983459"/>
                <a:gd name="connsiteX6" fmla="*/ 2441822 w 4078006"/>
                <a:gd name="connsiteY6" fmla="*/ 2267062 h 2983459"/>
                <a:gd name="connsiteX7" fmla="*/ 300766 w 4078006"/>
                <a:gd name="connsiteY7" fmla="*/ 2047468 h 2983459"/>
                <a:gd name="connsiteX8" fmla="*/ 118169 w 4078006"/>
                <a:gd name="connsiteY8" fmla="*/ 2318382 h 2983459"/>
                <a:gd name="connsiteX9" fmla="*/ 405790 w 4078006"/>
                <a:gd name="connsiteY9" fmla="*/ 2607197 h 2983459"/>
                <a:gd name="connsiteX10" fmla="*/ 525136 w 4078006"/>
                <a:gd name="connsiteY10" fmla="*/ 2510528 h 2983459"/>
                <a:gd name="connsiteX11" fmla="*/ 300766 w 4078006"/>
                <a:gd name="connsiteY11" fmla="*/ 2047468 h 2983459"/>
                <a:gd name="connsiteX12" fmla="*/ 2783150 w 4078006"/>
                <a:gd name="connsiteY12" fmla="*/ 769874 h 2983459"/>
                <a:gd name="connsiteX13" fmla="*/ 2729743 w 4078006"/>
                <a:gd name="connsiteY13" fmla="*/ 808065 h 2983459"/>
                <a:gd name="connsiteX14" fmla="*/ 2822362 w 4078006"/>
                <a:gd name="connsiteY14" fmla="*/ 920071 h 2983459"/>
                <a:gd name="connsiteX15" fmla="*/ 2914430 w 4078006"/>
                <a:gd name="connsiteY15" fmla="*/ 896977 h 2983459"/>
                <a:gd name="connsiteX16" fmla="*/ 2563555 w 4078006"/>
                <a:gd name="connsiteY16" fmla="*/ 1153571 h 2983459"/>
                <a:gd name="connsiteX17" fmla="*/ 2630672 w 4078006"/>
                <a:gd name="connsiteY17" fmla="*/ 1051580 h 2983459"/>
                <a:gd name="connsiteX18" fmla="*/ 2526556 w 4078006"/>
                <a:gd name="connsiteY18" fmla="*/ 958442 h 2983459"/>
                <a:gd name="connsiteX19" fmla="*/ 2462111 w 4078006"/>
                <a:gd name="connsiteY19" fmla="*/ 1012743 h 2983459"/>
                <a:gd name="connsiteX20" fmla="*/ 2783150 w 4078006"/>
                <a:gd name="connsiteY20" fmla="*/ 769874 h 2983459"/>
                <a:gd name="connsiteX21" fmla="*/ 2427663 w 4078006"/>
                <a:gd name="connsiteY21" fmla="*/ 550290 h 2983459"/>
                <a:gd name="connsiteX22" fmla="*/ 2458232 w 4078006"/>
                <a:gd name="connsiteY22" fmla="*/ 550782 h 2983459"/>
                <a:gd name="connsiteX23" fmla="*/ 2567135 w 4078006"/>
                <a:gd name="connsiteY23" fmla="*/ 567584 h 2983459"/>
                <a:gd name="connsiteX24" fmla="*/ 2314122 w 4078006"/>
                <a:gd name="connsiteY24" fmla="*/ 820596 h 2983459"/>
                <a:gd name="connsiteX25" fmla="*/ 2427663 w 4078006"/>
                <a:gd name="connsiteY25" fmla="*/ 550290 h 2983459"/>
                <a:gd name="connsiteX26" fmla="*/ 3800480 w 4078006"/>
                <a:gd name="connsiteY26" fmla="*/ 254893 h 2983459"/>
                <a:gd name="connsiteX27" fmla="*/ 3690797 w 4078006"/>
                <a:gd name="connsiteY27" fmla="*/ 441155 h 2983459"/>
                <a:gd name="connsiteX28" fmla="*/ 3527885 w 4078006"/>
                <a:gd name="connsiteY28" fmla="*/ 467805 h 2983459"/>
                <a:gd name="connsiteX29" fmla="*/ 3676954 w 4078006"/>
                <a:gd name="connsiteY29" fmla="*/ 379108 h 2983459"/>
                <a:gd name="connsiteX30" fmla="*/ 3800480 w 4078006"/>
                <a:gd name="connsiteY30" fmla="*/ 254893 h 2983459"/>
                <a:gd name="connsiteX31" fmla="*/ 2433467 w 4078006"/>
                <a:gd name="connsiteY31" fmla="*/ 87819 h 2983459"/>
                <a:gd name="connsiteX32" fmla="*/ 1762747 w 4078006"/>
                <a:gd name="connsiteY32" fmla="*/ 401696 h 2983459"/>
                <a:gd name="connsiteX33" fmla="*/ 1951891 w 4078006"/>
                <a:gd name="connsiteY33" fmla="*/ 406041 h 2983459"/>
                <a:gd name="connsiteX34" fmla="*/ 1959563 w 4078006"/>
                <a:gd name="connsiteY34" fmla="*/ 407143 h 2983459"/>
                <a:gd name="connsiteX35" fmla="*/ 1927533 w 4078006"/>
                <a:gd name="connsiteY35" fmla="*/ 415856 h 2983459"/>
                <a:gd name="connsiteX36" fmla="*/ 1600622 w 4078006"/>
                <a:gd name="connsiteY36" fmla="*/ 483859 h 2983459"/>
                <a:gd name="connsiteX37" fmla="*/ 982964 w 4078006"/>
                <a:gd name="connsiteY37" fmla="*/ 1285034 h 2983459"/>
                <a:gd name="connsiteX38" fmla="*/ 1168775 w 4078006"/>
                <a:gd name="connsiteY38" fmla="*/ 1578898 h 2983459"/>
                <a:gd name="connsiteX39" fmla="*/ 1361563 w 4078006"/>
                <a:gd name="connsiteY39" fmla="*/ 1359120 h 2983459"/>
                <a:gd name="connsiteX40" fmla="*/ 1136001 w 4078006"/>
                <a:gd name="connsiteY40" fmla="*/ 1825668 h 2983459"/>
                <a:gd name="connsiteX41" fmla="*/ 1347701 w 4078006"/>
                <a:gd name="connsiteY41" fmla="*/ 1950338 h 2983459"/>
                <a:gd name="connsiteX42" fmla="*/ 1708583 w 4078006"/>
                <a:gd name="connsiteY42" fmla="*/ 1771687 h 2983459"/>
                <a:gd name="connsiteX43" fmla="*/ 1939929 w 4078006"/>
                <a:gd name="connsiteY43" fmla="*/ 1748552 h 2983459"/>
                <a:gd name="connsiteX44" fmla="*/ 2022828 w 4078006"/>
                <a:gd name="connsiteY44" fmla="*/ 830879 h 2983459"/>
                <a:gd name="connsiteX45" fmla="*/ 2032468 w 4078006"/>
                <a:gd name="connsiteY45" fmla="*/ 1866154 h 2983459"/>
                <a:gd name="connsiteX46" fmla="*/ 2004456 w 4078006"/>
                <a:gd name="connsiteY46" fmla="*/ 1861564 h 2983459"/>
                <a:gd name="connsiteX47" fmla="*/ 1968987 w 4078006"/>
                <a:gd name="connsiteY47" fmla="*/ 1852495 h 2983459"/>
                <a:gd name="connsiteX48" fmla="*/ 1932657 w 4078006"/>
                <a:gd name="connsiteY48" fmla="*/ 1846824 h 2983459"/>
                <a:gd name="connsiteX49" fmla="*/ 1922475 w 4078006"/>
                <a:gd name="connsiteY49" fmla="*/ 1844465 h 2983459"/>
                <a:gd name="connsiteX50" fmla="*/ 1832491 w 4078006"/>
                <a:gd name="connsiteY50" fmla="*/ 1841415 h 2983459"/>
                <a:gd name="connsiteX51" fmla="*/ 1819387 w 4078006"/>
                <a:gd name="connsiteY51" fmla="*/ 1844470 h 2983459"/>
                <a:gd name="connsiteX52" fmla="*/ 1811474 w 4078006"/>
                <a:gd name="connsiteY52" fmla="*/ 1845158 h 2983459"/>
                <a:gd name="connsiteX53" fmla="*/ 1290139 w 4078006"/>
                <a:gd name="connsiteY53" fmla="*/ 2057015 h 2983459"/>
                <a:gd name="connsiteX54" fmla="*/ 993240 w 4078006"/>
                <a:gd name="connsiteY54" fmla="*/ 1821531 h 2983459"/>
                <a:gd name="connsiteX55" fmla="*/ 987156 w 4078006"/>
                <a:gd name="connsiteY55" fmla="*/ 1813649 h 2983459"/>
                <a:gd name="connsiteX56" fmla="*/ 1010042 w 4078006"/>
                <a:gd name="connsiteY56" fmla="*/ 1775406 h 2983459"/>
                <a:gd name="connsiteX57" fmla="*/ 1090833 w 4078006"/>
                <a:gd name="connsiteY57" fmla="*/ 1658401 h 2983459"/>
                <a:gd name="connsiteX58" fmla="*/ 864076 w 4078006"/>
                <a:gd name="connsiteY58" fmla="*/ 1299172 h 2983459"/>
                <a:gd name="connsiteX59" fmla="*/ 1266270 w 4078006"/>
                <a:gd name="connsiteY59" fmla="*/ 685736 h 2983459"/>
                <a:gd name="connsiteX60" fmla="*/ 202354 w 4078006"/>
                <a:gd name="connsiteY60" fmla="*/ 1315433 h 2983459"/>
                <a:gd name="connsiteX61" fmla="*/ 154182 w 4078006"/>
                <a:gd name="connsiteY61" fmla="*/ 1272061 h 2983459"/>
                <a:gd name="connsiteX62" fmla="*/ 168266 w 4078006"/>
                <a:gd name="connsiteY62" fmla="*/ 1264158 h 2983459"/>
                <a:gd name="connsiteX63" fmla="*/ 220805 w 4078006"/>
                <a:gd name="connsiteY63" fmla="*/ 999615 h 2983459"/>
                <a:gd name="connsiteX64" fmla="*/ 84952 w 4078006"/>
                <a:gd name="connsiteY64" fmla="*/ 1270717 h 2983459"/>
                <a:gd name="connsiteX65" fmla="*/ 95966 w 4078006"/>
                <a:gd name="connsiteY65" fmla="*/ 1276004 h 2983459"/>
                <a:gd name="connsiteX66" fmla="*/ 97601 w 4078006"/>
                <a:gd name="connsiteY66" fmla="*/ 1291713 h 2983459"/>
                <a:gd name="connsiteX67" fmla="*/ 359246 w 4078006"/>
                <a:gd name="connsiteY67" fmla="*/ 1476996 h 2983459"/>
                <a:gd name="connsiteX68" fmla="*/ 603067 w 4078006"/>
                <a:gd name="connsiteY68" fmla="*/ 2422013 h 2983459"/>
                <a:gd name="connsiteX69" fmla="*/ 615938 w 4078006"/>
                <a:gd name="connsiteY69" fmla="*/ 2446757 h 2983459"/>
                <a:gd name="connsiteX70" fmla="*/ 615485 w 4078006"/>
                <a:gd name="connsiteY70" fmla="*/ 2458370 h 2983459"/>
                <a:gd name="connsiteX71" fmla="*/ 596744 w 4078006"/>
                <a:gd name="connsiteY71" fmla="*/ 2638226 h 2983459"/>
                <a:gd name="connsiteX72" fmla="*/ 552586 w 4078006"/>
                <a:gd name="connsiteY72" fmla="*/ 2789795 h 2983459"/>
                <a:gd name="connsiteX73" fmla="*/ 1009678 w 4078006"/>
                <a:gd name="connsiteY73" fmla="*/ 2878111 h 2983459"/>
                <a:gd name="connsiteX74" fmla="*/ 1025194 w 4078006"/>
                <a:gd name="connsiteY74" fmla="*/ 2732510 h 2983459"/>
                <a:gd name="connsiteX75" fmla="*/ 1113509 w 4078006"/>
                <a:gd name="connsiteY75" fmla="*/ 2542750 h 2983459"/>
                <a:gd name="connsiteX76" fmla="*/ 1117239 w 4078006"/>
                <a:gd name="connsiteY76" fmla="*/ 2340609 h 2983459"/>
                <a:gd name="connsiteX77" fmla="*/ 1114454 w 4078006"/>
                <a:gd name="connsiteY77" fmla="*/ 2264619 h 2983459"/>
                <a:gd name="connsiteX78" fmla="*/ 1135711 w 4078006"/>
                <a:gd name="connsiteY78" fmla="*/ 2289370 h 2983459"/>
                <a:gd name="connsiteX79" fmla="*/ 1662496 w 4078006"/>
                <a:gd name="connsiteY79" fmla="*/ 2259902 h 2983459"/>
                <a:gd name="connsiteX80" fmla="*/ 1674431 w 4078006"/>
                <a:gd name="connsiteY80" fmla="*/ 2443694 h 2983459"/>
                <a:gd name="connsiteX81" fmla="*/ 1446482 w 4078006"/>
                <a:gd name="connsiteY81" fmla="*/ 2613164 h 2983459"/>
                <a:gd name="connsiteX82" fmla="*/ 1699493 w 4078006"/>
                <a:gd name="connsiteY82" fmla="*/ 2919882 h 2983459"/>
                <a:gd name="connsiteX83" fmla="*/ 2168521 w 4078006"/>
                <a:gd name="connsiteY83" fmla="*/ 2548718 h 2983459"/>
                <a:gd name="connsiteX84" fmla="*/ 2423920 w 4078006"/>
                <a:gd name="connsiteY84" fmla="*/ 1988988 h 2983459"/>
                <a:gd name="connsiteX85" fmla="*/ 2198293 w 4078006"/>
                <a:gd name="connsiteY85" fmla="*/ 1744629 h 2983459"/>
                <a:gd name="connsiteX86" fmla="*/ 2195696 w 4078006"/>
                <a:gd name="connsiteY86" fmla="*/ 1737830 h 2983459"/>
                <a:gd name="connsiteX87" fmla="*/ 2230731 w 4078006"/>
                <a:gd name="connsiteY87" fmla="*/ 1759883 h 2983459"/>
                <a:gd name="connsiteX88" fmla="*/ 2487173 w 4078006"/>
                <a:gd name="connsiteY88" fmla="*/ 1901867 h 2983459"/>
                <a:gd name="connsiteX89" fmla="*/ 2772408 w 4078006"/>
                <a:gd name="connsiteY89" fmla="*/ 2095206 h 2983459"/>
                <a:gd name="connsiteX90" fmla="*/ 3052870 w 4078006"/>
                <a:gd name="connsiteY90" fmla="*/ 1849354 h 2983459"/>
                <a:gd name="connsiteX91" fmla="*/ 3008712 w 4078006"/>
                <a:gd name="connsiteY91" fmla="*/ 1845774 h 2983459"/>
                <a:gd name="connsiteX92" fmla="*/ 2636848 w 4078006"/>
                <a:gd name="connsiteY92" fmla="*/ 1549438 h 2983459"/>
                <a:gd name="connsiteX93" fmla="*/ 2649216 w 4078006"/>
                <a:gd name="connsiteY93" fmla="*/ 1485537 h 2983459"/>
                <a:gd name="connsiteX94" fmla="*/ 2672662 w 4078006"/>
                <a:gd name="connsiteY94" fmla="*/ 1511089 h 2983459"/>
                <a:gd name="connsiteX95" fmla="*/ 3632889 w 4078006"/>
                <a:gd name="connsiteY95" fmla="*/ 1753877 h 2983459"/>
                <a:gd name="connsiteX96" fmla="*/ 3791618 w 4078006"/>
                <a:gd name="connsiteY96" fmla="*/ 186873 h 2983459"/>
                <a:gd name="connsiteX97" fmla="*/ 3667499 w 4078006"/>
                <a:gd name="connsiteY97" fmla="*/ 330088 h 2983459"/>
                <a:gd name="connsiteX98" fmla="*/ 3486095 w 4078006"/>
                <a:gd name="connsiteY98" fmla="*/ 421983 h 2983459"/>
                <a:gd name="connsiteX99" fmla="*/ 3372670 w 4078006"/>
                <a:gd name="connsiteY99" fmla="*/ 1235418 h 2983459"/>
                <a:gd name="connsiteX100" fmla="*/ 3352863 w 4078006"/>
                <a:gd name="connsiteY100" fmla="*/ 1251046 h 2983459"/>
                <a:gd name="connsiteX101" fmla="*/ 3357033 w 4078006"/>
                <a:gd name="connsiteY101" fmla="*/ 1243005 h 2983459"/>
                <a:gd name="connsiteX102" fmla="*/ 3400164 w 4078006"/>
                <a:gd name="connsiteY102" fmla="*/ 987681 h 2983459"/>
                <a:gd name="connsiteX103" fmla="*/ 3231888 w 4078006"/>
                <a:gd name="connsiteY103" fmla="*/ 1019904 h 2983459"/>
                <a:gd name="connsiteX104" fmla="*/ 3249789 w 4078006"/>
                <a:gd name="connsiteY104" fmla="*/ 880270 h 2983459"/>
                <a:gd name="connsiteX105" fmla="*/ 3092254 w 4078006"/>
                <a:gd name="connsiteY105" fmla="*/ 879076 h 2983459"/>
                <a:gd name="connsiteX106" fmla="*/ 3137605 w 4078006"/>
                <a:gd name="connsiteY106" fmla="*/ 775246 h 2983459"/>
                <a:gd name="connsiteX107" fmla="*/ 3046530 w 4078006"/>
                <a:gd name="connsiteY107" fmla="*/ 733176 h 2983459"/>
                <a:gd name="connsiteX108" fmla="*/ 3021289 w 4078006"/>
                <a:gd name="connsiteY108" fmla="*/ 733348 h 2983459"/>
                <a:gd name="connsiteX109" fmla="*/ 3042044 w 4078006"/>
                <a:gd name="connsiteY109" fmla="*/ 725896 h 2983459"/>
                <a:gd name="connsiteX110" fmla="*/ 3073159 w 4078006"/>
                <a:gd name="connsiteY110" fmla="*/ 716766 h 2983459"/>
                <a:gd name="connsiteX111" fmla="*/ 3223534 w 4078006"/>
                <a:gd name="connsiteY111" fmla="*/ 682156 h 2983459"/>
                <a:gd name="connsiteX112" fmla="*/ 3070772 w 4078006"/>
                <a:gd name="connsiteY112" fmla="*/ 487623 h 2983459"/>
                <a:gd name="connsiteX113" fmla="*/ 2911557 w 4078006"/>
                <a:gd name="connsiteY113" fmla="*/ 468100 h 2983459"/>
                <a:gd name="connsiteX114" fmla="*/ 2896855 w 4078006"/>
                <a:gd name="connsiteY114" fmla="*/ 467317 h 2983459"/>
                <a:gd name="connsiteX115" fmla="*/ 2896975 w 4078006"/>
                <a:gd name="connsiteY115" fmla="*/ 467001 h 2983459"/>
                <a:gd name="connsiteX116" fmla="*/ 3000358 w 4078006"/>
                <a:gd name="connsiteY116" fmla="*/ 435113 h 2983459"/>
                <a:gd name="connsiteX117" fmla="*/ 2433467 w 4078006"/>
                <a:gd name="connsiteY117" fmla="*/ 87819 h 2983459"/>
                <a:gd name="connsiteX118" fmla="*/ 2409815 w 4078006"/>
                <a:gd name="connsiteY118" fmla="*/ 615 h 2983459"/>
                <a:gd name="connsiteX119" fmla="*/ 2488267 w 4078006"/>
                <a:gd name="connsiteY119" fmla="*/ 7487 h 2983459"/>
                <a:gd name="connsiteX120" fmla="*/ 3063402 w 4078006"/>
                <a:gd name="connsiteY120" fmla="*/ 398450 h 2983459"/>
                <a:gd name="connsiteX121" fmla="*/ 3302503 w 4078006"/>
                <a:gd name="connsiteY121" fmla="*/ 679556 h 2983459"/>
                <a:gd name="connsiteX122" fmla="*/ 3260499 w 4078006"/>
                <a:gd name="connsiteY122" fmla="*/ 782951 h 2983459"/>
                <a:gd name="connsiteX123" fmla="*/ 3434777 w 4078006"/>
                <a:gd name="connsiteY123" fmla="*/ 917242 h 2983459"/>
                <a:gd name="connsiteX124" fmla="*/ 3412360 w 4078006"/>
                <a:gd name="connsiteY124" fmla="*/ 421070 h 2983459"/>
                <a:gd name="connsiteX125" fmla="*/ 3615918 w 4078006"/>
                <a:gd name="connsiteY125" fmla="*/ 291826 h 2983459"/>
                <a:gd name="connsiteX126" fmla="*/ 3774243 w 4078006"/>
                <a:gd name="connsiteY126" fmla="*/ 143197 h 2983459"/>
                <a:gd name="connsiteX127" fmla="*/ 4077965 w 4078006"/>
                <a:gd name="connsiteY127" fmla="*/ 973587 h 2983459"/>
                <a:gd name="connsiteX128" fmla="*/ 3577146 w 4078006"/>
                <a:gd name="connsiteY128" fmla="*/ 1881525 h 2983459"/>
                <a:gd name="connsiteX129" fmla="*/ 3151512 w 4078006"/>
                <a:gd name="connsiteY129" fmla="*/ 1891067 h 2983459"/>
                <a:gd name="connsiteX130" fmla="*/ 3098270 w 4078006"/>
                <a:gd name="connsiteY130" fmla="*/ 1872530 h 2983459"/>
                <a:gd name="connsiteX131" fmla="*/ 3091880 w 4078006"/>
                <a:gd name="connsiteY131" fmla="*/ 1902782 h 2983459"/>
                <a:gd name="connsiteX132" fmla="*/ 2762907 w 4078006"/>
                <a:gd name="connsiteY132" fmla="*/ 2169092 h 2983459"/>
                <a:gd name="connsiteX133" fmla="*/ 2475340 w 4078006"/>
                <a:gd name="connsiteY133" fmla="*/ 2039848 h 2983459"/>
                <a:gd name="connsiteX134" fmla="*/ 2462415 w 4078006"/>
                <a:gd name="connsiteY134" fmla="*/ 2207865 h 2983459"/>
                <a:gd name="connsiteX135" fmla="*/ 2591659 w 4078006"/>
                <a:gd name="connsiteY135" fmla="*/ 2482507 h 2983459"/>
                <a:gd name="connsiteX136" fmla="*/ 2585197 w 4078006"/>
                <a:gd name="connsiteY136" fmla="*/ 2631138 h 2983459"/>
                <a:gd name="connsiteX137" fmla="*/ 2614277 w 4078006"/>
                <a:gd name="connsiteY137" fmla="*/ 2815310 h 2983459"/>
                <a:gd name="connsiteX138" fmla="*/ 2401025 w 4078006"/>
                <a:gd name="connsiteY138" fmla="*/ 2892857 h 2983459"/>
                <a:gd name="connsiteX139" fmla="*/ 2068221 w 4078006"/>
                <a:gd name="connsiteY139" fmla="*/ 2821772 h 2983459"/>
                <a:gd name="connsiteX140" fmla="*/ 2058064 w 4078006"/>
                <a:gd name="connsiteY140" fmla="*/ 2762177 h 2983459"/>
                <a:gd name="connsiteX141" fmla="*/ 2057531 w 4078006"/>
                <a:gd name="connsiteY141" fmla="*/ 2744183 h 2983459"/>
                <a:gd name="connsiteX142" fmla="*/ 2007500 w 4078006"/>
                <a:gd name="connsiteY142" fmla="*/ 2791607 h 2983459"/>
                <a:gd name="connsiteX143" fmla="*/ 1693416 w 4078006"/>
                <a:gd name="connsiteY143" fmla="*/ 2983326 h 2983459"/>
                <a:gd name="connsiteX144" fmla="*/ 1379999 w 4078006"/>
                <a:gd name="connsiteY144" fmla="*/ 2605289 h 2983459"/>
                <a:gd name="connsiteX145" fmla="*/ 1525398 w 4078006"/>
                <a:gd name="connsiteY145" fmla="*/ 2446965 h 2983459"/>
                <a:gd name="connsiteX146" fmla="*/ 1192596 w 4078006"/>
                <a:gd name="connsiteY146" fmla="*/ 2414653 h 2983459"/>
                <a:gd name="connsiteX147" fmla="*/ 1179671 w 4078006"/>
                <a:gd name="connsiteY147" fmla="*/ 2560053 h 2983459"/>
                <a:gd name="connsiteX148" fmla="*/ 1095662 w 4078006"/>
                <a:gd name="connsiteY148" fmla="*/ 2702221 h 2983459"/>
                <a:gd name="connsiteX149" fmla="*/ 1027809 w 4078006"/>
                <a:gd name="connsiteY149" fmla="*/ 2957478 h 2983459"/>
                <a:gd name="connsiteX150" fmla="*/ 491448 w 4078006"/>
                <a:gd name="connsiteY150" fmla="*/ 2844389 h 2983459"/>
                <a:gd name="connsiteX151" fmla="*/ 504373 w 4078006"/>
                <a:gd name="connsiteY151" fmla="*/ 2656986 h 2983459"/>
                <a:gd name="connsiteX152" fmla="*/ 375129 w 4078006"/>
                <a:gd name="connsiteY152" fmla="*/ 2682835 h 2983459"/>
                <a:gd name="connsiteX153" fmla="*/ 39095 w 4078006"/>
                <a:gd name="connsiteY153" fmla="*/ 2337107 h 2983459"/>
                <a:gd name="connsiteX154" fmla="*/ 242654 w 4078006"/>
                <a:gd name="connsiteY154" fmla="*/ 1981687 h 2983459"/>
                <a:gd name="connsiteX155" fmla="*/ 262040 w 4078006"/>
                <a:gd name="connsiteY155" fmla="*/ 1626266 h 2983459"/>
                <a:gd name="connsiteX156" fmla="*/ 274963 w 4078006"/>
                <a:gd name="connsiteY156" fmla="*/ 928351 h 2983459"/>
                <a:gd name="connsiteX157" fmla="*/ 274965 w 4078006"/>
                <a:gd name="connsiteY157" fmla="*/ 1244997 h 2983459"/>
                <a:gd name="connsiteX158" fmla="*/ 1289529 w 4078006"/>
                <a:gd name="connsiteY158" fmla="*/ 602009 h 2983459"/>
                <a:gd name="connsiteX159" fmla="*/ 1590021 w 4078006"/>
                <a:gd name="connsiteY159" fmla="*/ 382295 h 2983459"/>
                <a:gd name="connsiteX160" fmla="*/ 1670238 w 4078006"/>
                <a:gd name="connsiteY160" fmla="*/ 373882 h 2983459"/>
                <a:gd name="connsiteX161" fmla="*/ 1679534 w 4078006"/>
                <a:gd name="connsiteY161" fmla="*/ 353995 h 2983459"/>
                <a:gd name="connsiteX162" fmla="*/ 1935750 w 4078006"/>
                <a:gd name="connsiteY162" fmla="*/ 107652 h 2983459"/>
                <a:gd name="connsiteX163" fmla="*/ 2409815 w 4078006"/>
                <a:gd name="connsiteY163" fmla="*/ 615 h 2983459"/>
                <a:gd name="connsiteX0" fmla="*/ 2441822 w 4078006"/>
                <a:gd name="connsiteY0" fmla="*/ 2267062 h 2983459"/>
                <a:gd name="connsiteX1" fmla="*/ 2131524 w 4078006"/>
                <a:gd name="connsiteY1" fmla="*/ 2792182 h 2983459"/>
                <a:gd name="connsiteX2" fmla="*/ 2351119 w 4078006"/>
                <a:gd name="connsiteY2" fmla="*/ 2837533 h 2983459"/>
                <a:gd name="connsiteX3" fmla="*/ 2570715 w 4078006"/>
                <a:gd name="connsiteY3" fmla="*/ 2789795 h 2983459"/>
                <a:gd name="connsiteX4" fmla="*/ 2531331 w 4078006"/>
                <a:gd name="connsiteY4" fmla="*/ 2663289 h 2983459"/>
                <a:gd name="connsiteX5" fmla="*/ 2544459 w 4078006"/>
                <a:gd name="connsiteY5" fmla="*/ 2486659 h 2983459"/>
                <a:gd name="connsiteX6" fmla="*/ 2441822 w 4078006"/>
                <a:gd name="connsiteY6" fmla="*/ 2267062 h 2983459"/>
                <a:gd name="connsiteX7" fmla="*/ 300766 w 4078006"/>
                <a:gd name="connsiteY7" fmla="*/ 2047468 h 2983459"/>
                <a:gd name="connsiteX8" fmla="*/ 118169 w 4078006"/>
                <a:gd name="connsiteY8" fmla="*/ 2318382 h 2983459"/>
                <a:gd name="connsiteX9" fmla="*/ 405790 w 4078006"/>
                <a:gd name="connsiteY9" fmla="*/ 2607197 h 2983459"/>
                <a:gd name="connsiteX10" fmla="*/ 525136 w 4078006"/>
                <a:gd name="connsiteY10" fmla="*/ 2510528 h 2983459"/>
                <a:gd name="connsiteX11" fmla="*/ 300766 w 4078006"/>
                <a:gd name="connsiteY11" fmla="*/ 2047468 h 2983459"/>
                <a:gd name="connsiteX12" fmla="*/ 2783150 w 4078006"/>
                <a:gd name="connsiteY12" fmla="*/ 769874 h 2983459"/>
                <a:gd name="connsiteX13" fmla="*/ 2729743 w 4078006"/>
                <a:gd name="connsiteY13" fmla="*/ 808065 h 2983459"/>
                <a:gd name="connsiteX14" fmla="*/ 2822362 w 4078006"/>
                <a:gd name="connsiteY14" fmla="*/ 920071 h 2983459"/>
                <a:gd name="connsiteX15" fmla="*/ 2914430 w 4078006"/>
                <a:gd name="connsiteY15" fmla="*/ 896977 h 2983459"/>
                <a:gd name="connsiteX16" fmla="*/ 2563555 w 4078006"/>
                <a:gd name="connsiteY16" fmla="*/ 1153571 h 2983459"/>
                <a:gd name="connsiteX17" fmla="*/ 2630672 w 4078006"/>
                <a:gd name="connsiteY17" fmla="*/ 1051580 h 2983459"/>
                <a:gd name="connsiteX18" fmla="*/ 2526556 w 4078006"/>
                <a:gd name="connsiteY18" fmla="*/ 958442 h 2983459"/>
                <a:gd name="connsiteX19" fmla="*/ 2462111 w 4078006"/>
                <a:gd name="connsiteY19" fmla="*/ 1012743 h 2983459"/>
                <a:gd name="connsiteX20" fmla="*/ 2783150 w 4078006"/>
                <a:gd name="connsiteY20" fmla="*/ 769874 h 2983459"/>
                <a:gd name="connsiteX21" fmla="*/ 2427663 w 4078006"/>
                <a:gd name="connsiteY21" fmla="*/ 550290 h 2983459"/>
                <a:gd name="connsiteX22" fmla="*/ 2458232 w 4078006"/>
                <a:gd name="connsiteY22" fmla="*/ 550782 h 2983459"/>
                <a:gd name="connsiteX23" fmla="*/ 2567135 w 4078006"/>
                <a:gd name="connsiteY23" fmla="*/ 567584 h 2983459"/>
                <a:gd name="connsiteX24" fmla="*/ 2314122 w 4078006"/>
                <a:gd name="connsiteY24" fmla="*/ 820596 h 2983459"/>
                <a:gd name="connsiteX25" fmla="*/ 2427663 w 4078006"/>
                <a:gd name="connsiteY25" fmla="*/ 550290 h 2983459"/>
                <a:gd name="connsiteX26" fmla="*/ 3800480 w 4078006"/>
                <a:gd name="connsiteY26" fmla="*/ 254893 h 2983459"/>
                <a:gd name="connsiteX27" fmla="*/ 3690797 w 4078006"/>
                <a:gd name="connsiteY27" fmla="*/ 441155 h 2983459"/>
                <a:gd name="connsiteX28" fmla="*/ 3527885 w 4078006"/>
                <a:gd name="connsiteY28" fmla="*/ 467805 h 2983459"/>
                <a:gd name="connsiteX29" fmla="*/ 3676954 w 4078006"/>
                <a:gd name="connsiteY29" fmla="*/ 379108 h 2983459"/>
                <a:gd name="connsiteX30" fmla="*/ 3800480 w 4078006"/>
                <a:gd name="connsiteY30" fmla="*/ 254893 h 2983459"/>
                <a:gd name="connsiteX31" fmla="*/ 2433467 w 4078006"/>
                <a:gd name="connsiteY31" fmla="*/ 87819 h 2983459"/>
                <a:gd name="connsiteX32" fmla="*/ 1762747 w 4078006"/>
                <a:gd name="connsiteY32" fmla="*/ 401696 h 2983459"/>
                <a:gd name="connsiteX33" fmla="*/ 1951891 w 4078006"/>
                <a:gd name="connsiteY33" fmla="*/ 406041 h 2983459"/>
                <a:gd name="connsiteX34" fmla="*/ 1959563 w 4078006"/>
                <a:gd name="connsiteY34" fmla="*/ 407143 h 2983459"/>
                <a:gd name="connsiteX35" fmla="*/ 1927533 w 4078006"/>
                <a:gd name="connsiteY35" fmla="*/ 415856 h 2983459"/>
                <a:gd name="connsiteX36" fmla="*/ 1600622 w 4078006"/>
                <a:gd name="connsiteY36" fmla="*/ 483859 h 2983459"/>
                <a:gd name="connsiteX37" fmla="*/ 982964 w 4078006"/>
                <a:gd name="connsiteY37" fmla="*/ 1285034 h 2983459"/>
                <a:gd name="connsiteX38" fmla="*/ 1168775 w 4078006"/>
                <a:gd name="connsiteY38" fmla="*/ 1578898 h 2983459"/>
                <a:gd name="connsiteX39" fmla="*/ 1361563 w 4078006"/>
                <a:gd name="connsiteY39" fmla="*/ 1359120 h 2983459"/>
                <a:gd name="connsiteX40" fmla="*/ 1136001 w 4078006"/>
                <a:gd name="connsiteY40" fmla="*/ 1825668 h 2983459"/>
                <a:gd name="connsiteX41" fmla="*/ 1347701 w 4078006"/>
                <a:gd name="connsiteY41" fmla="*/ 1950338 h 2983459"/>
                <a:gd name="connsiteX42" fmla="*/ 1708583 w 4078006"/>
                <a:gd name="connsiteY42" fmla="*/ 1771687 h 2983459"/>
                <a:gd name="connsiteX43" fmla="*/ 1939929 w 4078006"/>
                <a:gd name="connsiteY43" fmla="*/ 1748552 h 2983459"/>
                <a:gd name="connsiteX44" fmla="*/ 2022828 w 4078006"/>
                <a:gd name="connsiteY44" fmla="*/ 830879 h 2983459"/>
                <a:gd name="connsiteX45" fmla="*/ 2032468 w 4078006"/>
                <a:gd name="connsiteY45" fmla="*/ 1866154 h 2983459"/>
                <a:gd name="connsiteX46" fmla="*/ 2004456 w 4078006"/>
                <a:gd name="connsiteY46" fmla="*/ 1861564 h 2983459"/>
                <a:gd name="connsiteX47" fmla="*/ 1968987 w 4078006"/>
                <a:gd name="connsiteY47" fmla="*/ 1852495 h 2983459"/>
                <a:gd name="connsiteX48" fmla="*/ 1932657 w 4078006"/>
                <a:gd name="connsiteY48" fmla="*/ 1846824 h 2983459"/>
                <a:gd name="connsiteX49" fmla="*/ 1922475 w 4078006"/>
                <a:gd name="connsiteY49" fmla="*/ 1844465 h 2983459"/>
                <a:gd name="connsiteX50" fmla="*/ 1832491 w 4078006"/>
                <a:gd name="connsiteY50" fmla="*/ 1841415 h 2983459"/>
                <a:gd name="connsiteX51" fmla="*/ 1819387 w 4078006"/>
                <a:gd name="connsiteY51" fmla="*/ 1844470 h 2983459"/>
                <a:gd name="connsiteX52" fmla="*/ 1811474 w 4078006"/>
                <a:gd name="connsiteY52" fmla="*/ 1845158 h 2983459"/>
                <a:gd name="connsiteX53" fmla="*/ 1290139 w 4078006"/>
                <a:gd name="connsiteY53" fmla="*/ 2057015 h 2983459"/>
                <a:gd name="connsiteX54" fmla="*/ 993240 w 4078006"/>
                <a:gd name="connsiteY54" fmla="*/ 1821531 h 2983459"/>
                <a:gd name="connsiteX55" fmla="*/ 987156 w 4078006"/>
                <a:gd name="connsiteY55" fmla="*/ 1813649 h 2983459"/>
                <a:gd name="connsiteX56" fmla="*/ 1010042 w 4078006"/>
                <a:gd name="connsiteY56" fmla="*/ 1775406 h 2983459"/>
                <a:gd name="connsiteX57" fmla="*/ 1090833 w 4078006"/>
                <a:gd name="connsiteY57" fmla="*/ 1658401 h 2983459"/>
                <a:gd name="connsiteX58" fmla="*/ 864076 w 4078006"/>
                <a:gd name="connsiteY58" fmla="*/ 1299172 h 2983459"/>
                <a:gd name="connsiteX59" fmla="*/ 1266270 w 4078006"/>
                <a:gd name="connsiteY59" fmla="*/ 685736 h 2983459"/>
                <a:gd name="connsiteX60" fmla="*/ 202354 w 4078006"/>
                <a:gd name="connsiteY60" fmla="*/ 1315433 h 2983459"/>
                <a:gd name="connsiteX61" fmla="*/ 154182 w 4078006"/>
                <a:gd name="connsiteY61" fmla="*/ 1272061 h 2983459"/>
                <a:gd name="connsiteX62" fmla="*/ 168266 w 4078006"/>
                <a:gd name="connsiteY62" fmla="*/ 1264158 h 2983459"/>
                <a:gd name="connsiteX63" fmla="*/ 220805 w 4078006"/>
                <a:gd name="connsiteY63" fmla="*/ 999615 h 2983459"/>
                <a:gd name="connsiteX64" fmla="*/ 84952 w 4078006"/>
                <a:gd name="connsiteY64" fmla="*/ 1270717 h 2983459"/>
                <a:gd name="connsiteX65" fmla="*/ 95966 w 4078006"/>
                <a:gd name="connsiteY65" fmla="*/ 1276004 h 2983459"/>
                <a:gd name="connsiteX66" fmla="*/ 97601 w 4078006"/>
                <a:gd name="connsiteY66" fmla="*/ 1291713 h 2983459"/>
                <a:gd name="connsiteX67" fmla="*/ 359246 w 4078006"/>
                <a:gd name="connsiteY67" fmla="*/ 1476996 h 2983459"/>
                <a:gd name="connsiteX68" fmla="*/ 603067 w 4078006"/>
                <a:gd name="connsiteY68" fmla="*/ 2422013 h 2983459"/>
                <a:gd name="connsiteX69" fmla="*/ 615938 w 4078006"/>
                <a:gd name="connsiteY69" fmla="*/ 2446757 h 2983459"/>
                <a:gd name="connsiteX70" fmla="*/ 615485 w 4078006"/>
                <a:gd name="connsiteY70" fmla="*/ 2458370 h 2983459"/>
                <a:gd name="connsiteX71" fmla="*/ 596744 w 4078006"/>
                <a:gd name="connsiteY71" fmla="*/ 2638226 h 2983459"/>
                <a:gd name="connsiteX72" fmla="*/ 552586 w 4078006"/>
                <a:gd name="connsiteY72" fmla="*/ 2789795 h 2983459"/>
                <a:gd name="connsiteX73" fmla="*/ 1009678 w 4078006"/>
                <a:gd name="connsiteY73" fmla="*/ 2878111 h 2983459"/>
                <a:gd name="connsiteX74" fmla="*/ 1025194 w 4078006"/>
                <a:gd name="connsiteY74" fmla="*/ 2732510 h 2983459"/>
                <a:gd name="connsiteX75" fmla="*/ 1113509 w 4078006"/>
                <a:gd name="connsiteY75" fmla="*/ 2542750 h 2983459"/>
                <a:gd name="connsiteX76" fmla="*/ 1117239 w 4078006"/>
                <a:gd name="connsiteY76" fmla="*/ 2340609 h 2983459"/>
                <a:gd name="connsiteX77" fmla="*/ 1114454 w 4078006"/>
                <a:gd name="connsiteY77" fmla="*/ 2264619 h 2983459"/>
                <a:gd name="connsiteX78" fmla="*/ 1135711 w 4078006"/>
                <a:gd name="connsiteY78" fmla="*/ 2289370 h 2983459"/>
                <a:gd name="connsiteX79" fmla="*/ 1662496 w 4078006"/>
                <a:gd name="connsiteY79" fmla="*/ 2259902 h 2983459"/>
                <a:gd name="connsiteX80" fmla="*/ 1674431 w 4078006"/>
                <a:gd name="connsiteY80" fmla="*/ 2443694 h 2983459"/>
                <a:gd name="connsiteX81" fmla="*/ 1446482 w 4078006"/>
                <a:gd name="connsiteY81" fmla="*/ 2613164 h 2983459"/>
                <a:gd name="connsiteX82" fmla="*/ 1699493 w 4078006"/>
                <a:gd name="connsiteY82" fmla="*/ 2919882 h 2983459"/>
                <a:gd name="connsiteX83" fmla="*/ 2168521 w 4078006"/>
                <a:gd name="connsiteY83" fmla="*/ 2548718 h 2983459"/>
                <a:gd name="connsiteX84" fmla="*/ 2423920 w 4078006"/>
                <a:gd name="connsiteY84" fmla="*/ 1988988 h 2983459"/>
                <a:gd name="connsiteX85" fmla="*/ 2198293 w 4078006"/>
                <a:gd name="connsiteY85" fmla="*/ 1744629 h 2983459"/>
                <a:gd name="connsiteX86" fmla="*/ 2195696 w 4078006"/>
                <a:gd name="connsiteY86" fmla="*/ 1737830 h 2983459"/>
                <a:gd name="connsiteX87" fmla="*/ 2230731 w 4078006"/>
                <a:gd name="connsiteY87" fmla="*/ 1759883 h 2983459"/>
                <a:gd name="connsiteX88" fmla="*/ 2487173 w 4078006"/>
                <a:gd name="connsiteY88" fmla="*/ 1901867 h 2983459"/>
                <a:gd name="connsiteX89" fmla="*/ 2772408 w 4078006"/>
                <a:gd name="connsiteY89" fmla="*/ 2095206 h 2983459"/>
                <a:gd name="connsiteX90" fmla="*/ 3052870 w 4078006"/>
                <a:gd name="connsiteY90" fmla="*/ 1849354 h 2983459"/>
                <a:gd name="connsiteX91" fmla="*/ 3008712 w 4078006"/>
                <a:gd name="connsiteY91" fmla="*/ 1845774 h 2983459"/>
                <a:gd name="connsiteX92" fmla="*/ 2636848 w 4078006"/>
                <a:gd name="connsiteY92" fmla="*/ 1549438 h 2983459"/>
                <a:gd name="connsiteX93" fmla="*/ 2649216 w 4078006"/>
                <a:gd name="connsiteY93" fmla="*/ 1485537 h 2983459"/>
                <a:gd name="connsiteX94" fmla="*/ 2672662 w 4078006"/>
                <a:gd name="connsiteY94" fmla="*/ 1511089 h 2983459"/>
                <a:gd name="connsiteX95" fmla="*/ 3632889 w 4078006"/>
                <a:gd name="connsiteY95" fmla="*/ 1753877 h 2983459"/>
                <a:gd name="connsiteX96" fmla="*/ 3791618 w 4078006"/>
                <a:gd name="connsiteY96" fmla="*/ 186873 h 2983459"/>
                <a:gd name="connsiteX97" fmla="*/ 3667499 w 4078006"/>
                <a:gd name="connsiteY97" fmla="*/ 330088 h 2983459"/>
                <a:gd name="connsiteX98" fmla="*/ 3486095 w 4078006"/>
                <a:gd name="connsiteY98" fmla="*/ 421983 h 2983459"/>
                <a:gd name="connsiteX99" fmla="*/ 3372670 w 4078006"/>
                <a:gd name="connsiteY99" fmla="*/ 1235418 h 2983459"/>
                <a:gd name="connsiteX100" fmla="*/ 3352863 w 4078006"/>
                <a:gd name="connsiteY100" fmla="*/ 1251046 h 2983459"/>
                <a:gd name="connsiteX101" fmla="*/ 3357033 w 4078006"/>
                <a:gd name="connsiteY101" fmla="*/ 1243005 h 2983459"/>
                <a:gd name="connsiteX102" fmla="*/ 3400164 w 4078006"/>
                <a:gd name="connsiteY102" fmla="*/ 987681 h 2983459"/>
                <a:gd name="connsiteX103" fmla="*/ 3231888 w 4078006"/>
                <a:gd name="connsiteY103" fmla="*/ 1019904 h 2983459"/>
                <a:gd name="connsiteX104" fmla="*/ 3249789 w 4078006"/>
                <a:gd name="connsiteY104" fmla="*/ 880270 h 2983459"/>
                <a:gd name="connsiteX105" fmla="*/ 3092254 w 4078006"/>
                <a:gd name="connsiteY105" fmla="*/ 879076 h 2983459"/>
                <a:gd name="connsiteX106" fmla="*/ 3137605 w 4078006"/>
                <a:gd name="connsiteY106" fmla="*/ 775246 h 2983459"/>
                <a:gd name="connsiteX107" fmla="*/ 3046530 w 4078006"/>
                <a:gd name="connsiteY107" fmla="*/ 733176 h 2983459"/>
                <a:gd name="connsiteX108" fmla="*/ 3021289 w 4078006"/>
                <a:gd name="connsiteY108" fmla="*/ 733348 h 2983459"/>
                <a:gd name="connsiteX109" fmla="*/ 3042044 w 4078006"/>
                <a:gd name="connsiteY109" fmla="*/ 725896 h 2983459"/>
                <a:gd name="connsiteX110" fmla="*/ 3073159 w 4078006"/>
                <a:gd name="connsiteY110" fmla="*/ 716766 h 2983459"/>
                <a:gd name="connsiteX111" fmla="*/ 3223534 w 4078006"/>
                <a:gd name="connsiteY111" fmla="*/ 682156 h 2983459"/>
                <a:gd name="connsiteX112" fmla="*/ 3070772 w 4078006"/>
                <a:gd name="connsiteY112" fmla="*/ 487623 h 2983459"/>
                <a:gd name="connsiteX113" fmla="*/ 2911557 w 4078006"/>
                <a:gd name="connsiteY113" fmla="*/ 468100 h 2983459"/>
                <a:gd name="connsiteX114" fmla="*/ 2896855 w 4078006"/>
                <a:gd name="connsiteY114" fmla="*/ 467317 h 2983459"/>
                <a:gd name="connsiteX115" fmla="*/ 2896975 w 4078006"/>
                <a:gd name="connsiteY115" fmla="*/ 467001 h 2983459"/>
                <a:gd name="connsiteX116" fmla="*/ 3000358 w 4078006"/>
                <a:gd name="connsiteY116" fmla="*/ 435113 h 2983459"/>
                <a:gd name="connsiteX117" fmla="*/ 2433467 w 4078006"/>
                <a:gd name="connsiteY117" fmla="*/ 87819 h 2983459"/>
                <a:gd name="connsiteX118" fmla="*/ 2409815 w 4078006"/>
                <a:gd name="connsiteY118" fmla="*/ 615 h 2983459"/>
                <a:gd name="connsiteX119" fmla="*/ 2488267 w 4078006"/>
                <a:gd name="connsiteY119" fmla="*/ 7487 h 2983459"/>
                <a:gd name="connsiteX120" fmla="*/ 3063402 w 4078006"/>
                <a:gd name="connsiteY120" fmla="*/ 398450 h 2983459"/>
                <a:gd name="connsiteX121" fmla="*/ 3302503 w 4078006"/>
                <a:gd name="connsiteY121" fmla="*/ 679556 h 2983459"/>
                <a:gd name="connsiteX122" fmla="*/ 3260499 w 4078006"/>
                <a:gd name="connsiteY122" fmla="*/ 782951 h 2983459"/>
                <a:gd name="connsiteX123" fmla="*/ 3434777 w 4078006"/>
                <a:gd name="connsiteY123" fmla="*/ 917242 h 2983459"/>
                <a:gd name="connsiteX124" fmla="*/ 3412360 w 4078006"/>
                <a:gd name="connsiteY124" fmla="*/ 421070 h 2983459"/>
                <a:gd name="connsiteX125" fmla="*/ 3615918 w 4078006"/>
                <a:gd name="connsiteY125" fmla="*/ 291826 h 2983459"/>
                <a:gd name="connsiteX126" fmla="*/ 3774243 w 4078006"/>
                <a:gd name="connsiteY126" fmla="*/ 143197 h 2983459"/>
                <a:gd name="connsiteX127" fmla="*/ 4077965 w 4078006"/>
                <a:gd name="connsiteY127" fmla="*/ 973587 h 2983459"/>
                <a:gd name="connsiteX128" fmla="*/ 3577146 w 4078006"/>
                <a:gd name="connsiteY128" fmla="*/ 1881525 h 2983459"/>
                <a:gd name="connsiteX129" fmla="*/ 3151512 w 4078006"/>
                <a:gd name="connsiteY129" fmla="*/ 1891067 h 2983459"/>
                <a:gd name="connsiteX130" fmla="*/ 3098270 w 4078006"/>
                <a:gd name="connsiteY130" fmla="*/ 1872530 h 2983459"/>
                <a:gd name="connsiteX131" fmla="*/ 3091880 w 4078006"/>
                <a:gd name="connsiteY131" fmla="*/ 1902782 h 2983459"/>
                <a:gd name="connsiteX132" fmla="*/ 2762907 w 4078006"/>
                <a:gd name="connsiteY132" fmla="*/ 2169092 h 2983459"/>
                <a:gd name="connsiteX133" fmla="*/ 2475340 w 4078006"/>
                <a:gd name="connsiteY133" fmla="*/ 2039848 h 2983459"/>
                <a:gd name="connsiteX134" fmla="*/ 2462415 w 4078006"/>
                <a:gd name="connsiteY134" fmla="*/ 2207865 h 2983459"/>
                <a:gd name="connsiteX135" fmla="*/ 2591659 w 4078006"/>
                <a:gd name="connsiteY135" fmla="*/ 2482507 h 2983459"/>
                <a:gd name="connsiteX136" fmla="*/ 2585197 w 4078006"/>
                <a:gd name="connsiteY136" fmla="*/ 2631138 h 2983459"/>
                <a:gd name="connsiteX137" fmla="*/ 2614277 w 4078006"/>
                <a:gd name="connsiteY137" fmla="*/ 2815310 h 2983459"/>
                <a:gd name="connsiteX138" fmla="*/ 2401025 w 4078006"/>
                <a:gd name="connsiteY138" fmla="*/ 2892857 h 2983459"/>
                <a:gd name="connsiteX139" fmla="*/ 2068221 w 4078006"/>
                <a:gd name="connsiteY139" fmla="*/ 2821772 h 2983459"/>
                <a:gd name="connsiteX140" fmla="*/ 2058064 w 4078006"/>
                <a:gd name="connsiteY140" fmla="*/ 2762177 h 2983459"/>
                <a:gd name="connsiteX141" fmla="*/ 2057531 w 4078006"/>
                <a:gd name="connsiteY141" fmla="*/ 2744183 h 2983459"/>
                <a:gd name="connsiteX142" fmla="*/ 2007500 w 4078006"/>
                <a:gd name="connsiteY142" fmla="*/ 2791607 h 2983459"/>
                <a:gd name="connsiteX143" fmla="*/ 1693416 w 4078006"/>
                <a:gd name="connsiteY143" fmla="*/ 2983326 h 2983459"/>
                <a:gd name="connsiteX144" fmla="*/ 1379999 w 4078006"/>
                <a:gd name="connsiteY144" fmla="*/ 2605289 h 2983459"/>
                <a:gd name="connsiteX145" fmla="*/ 1525398 w 4078006"/>
                <a:gd name="connsiteY145" fmla="*/ 2446965 h 2983459"/>
                <a:gd name="connsiteX146" fmla="*/ 1192596 w 4078006"/>
                <a:gd name="connsiteY146" fmla="*/ 2414653 h 2983459"/>
                <a:gd name="connsiteX147" fmla="*/ 1179671 w 4078006"/>
                <a:gd name="connsiteY147" fmla="*/ 2560053 h 2983459"/>
                <a:gd name="connsiteX148" fmla="*/ 1095662 w 4078006"/>
                <a:gd name="connsiteY148" fmla="*/ 2702221 h 2983459"/>
                <a:gd name="connsiteX149" fmla="*/ 1027809 w 4078006"/>
                <a:gd name="connsiteY149" fmla="*/ 2957478 h 2983459"/>
                <a:gd name="connsiteX150" fmla="*/ 491448 w 4078006"/>
                <a:gd name="connsiteY150" fmla="*/ 2844389 h 2983459"/>
                <a:gd name="connsiteX151" fmla="*/ 504373 w 4078006"/>
                <a:gd name="connsiteY151" fmla="*/ 2656986 h 2983459"/>
                <a:gd name="connsiteX152" fmla="*/ 375129 w 4078006"/>
                <a:gd name="connsiteY152" fmla="*/ 2682835 h 2983459"/>
                <a:gd name="connsiteX153" fmla="*/ 39095 w 4078006"/>
                <a:gd name="connsiteY153" fmla="*/ 2337107 h 2983459"/>
                <a:gd name="connsiteX154" fmla="*/ 242654 w 4078006"/>
                <a:gd name="connsiteY154" fmla="*/ 1981687 h 2983459"/>
                <a:gd name="connsiteX155" fmla="*/ 262040 w 4078006"/>
                <a:gd name="connsiteY155" fmla="*/ 1626266 h 2983459"/>
                <a:gd name="connsiteX156" fmla="*/ 274963 w 4078006"/>
                <a:gd name="connsiteY156" fmla="*/ 928351 h 2983459"/>
                <a:gd name="connsiteX157" fmla="*/ 274965 w 4078006"/>
                <a:gd name="connsiteY157" fmla="*/ 1244997 h 2983459"/>
                <a:gd name="connsiteX158" fmla="*/ 1289529 w 4078006"/>
                <a:gd name="connsiteY158" fmla="*/ 602009 h 2983459"/>
                <a:gd name="connsiteX159" fmla="*/ 1590021 w 4078006"/>
                <a:gd name="connsiteY159" fmla="*/ 382295 h 2983459"/>
                <a:gd name="connsiteX160" fmla="*/ 1670238 w 4078006"/>
                <a:gd name="connsiteY160" fmla="*/ 373882 h 2983459"/>
                <a:gd name="connsiteX161" fmla="*/ 1679534 w 4078006"/>
                <a:gd name="connsiteY161" fmla="*/ 353995 h 2983459"/>
                <a:gd name="connsiteX162" fmla="*/ 1935750 w 4078006"/>
                <a:gd name="connsiteY162" fmla="*/ 107652 h 2983459"/>
                <a:gd name="connsiteX163" fmla="*/ 2409815 w 4078006"/>
                <a:gd name="connsiteY163" fmla="*/ 615 h 2983459"/>
                <a:gd name="connsiteX0" fmla="*/ 2441822 w 4078006"/>
                <a:gd name="connsiteY0" fmla="*/ 2267062 h 2983459"/>
                <a:gd name="connsiteX1" fmla="*/ 2131524 w 4078006"/>
                <a:gd name="connsiteY1" fmla="*/ 2792182 h 2983459"/>
                <a:gd name="connsiteX2" fmla="*/ 2351119 w 4078006"/>
                <a:gd name="connsiteY2" fmla="*/ 2837533 h 2983459"/>
                <a:gd name="connsiteX3" fmla="*/ 2570715 w 4078006"/>
                <a:gd name="connsiteY3" fmla="*/ 2789795 h 2983459"/>
                <a:gd name="connsiteX4" fmla="*/ 2531331 w 4078006"/>
                <a:gd name="connsiteY4" fmla="*/ 2663289 h 2983459"/>
                <a:gd name="connsiteX5" fmla="*/ 2544459 w 4078006"/>
                <a:gd name="connsiteY5" fmla="*/ 2486659 h 2983459"/>
                <a:gd name="connsiteX6" fmla="*/ 2441822 w 4078006"/>
                <a:gd name="connsiteY6" fmla="*/ 2267062 h 2983459"/>
                <a:gd name="connsiteX7" fmla="*/ 300766 w 4078006"/>
                <a:gd name="connsiteY7" fmla="*/ 2047468 h 2983459"/>
                <a:gd name="connsiteX8" fmla="*/ 118169 w 4078006"/>
                <a:gd name="connsiteY8" fmla="*/ 2318382 h 2983459"/>
                <a:gd name="connsiteX9" fmla="*/ 405790 w 4078006"/>
                <a:gd name="connsiteY9" fmla="*/ 2607197 h 2983459"/>
                <a:gd name="connsiteX10" fmla="*/ 525136 w 4078006"/>
                <a:gd name="connsiteY10" fmla="*/ 2510528 h 2983459"/>
                <a:gd name="connsiteX11" fmla="*/ 300766 w 4078006"/>
                <a:gd name="connsiteY11" fmla="*/ 2047468 h 2983459"/>
                <a:gd name="connsiteX12" fmla="*/ 2783150 w 4078006"/>
                <a:gd name="connsiteY12" fmla="*/ 769874 h 2983459"/>
                <a:gd name="connsiteX13" fmla="*/ 2729743 w 4078006"/>
                <a:gd name="connsiteY13" fmla="*/ 808065 h 2983459"/>
                <a:gd name="connsiteX14" fmla="*/ 2822362 w 4078006"/>
                <a:gd name="connsiteY14" fmla="*/ 920071 h 2983459"/>
                <a:gd name="connsiteX15" fmla="*/ 2914430 w 4078006"/>
                <a:gd name="connsiteY15" fmla="*/ 896977 h 2983459"/>
                <a:gd name="connsiteX16" fmla="*/ 2563555 w 4078006"/>
                <a:gd name="connsiteY16" fmla="*/ 1153571 h 2983459"/>
                <a:gd name="connsiteX17" fmla="*/ 2630672 w 4078006"/>
                <a:gd name="connsiteY17" fmla="*/ 1051580 h 2983459"/>
                <a:gd name="connsiteX18" fmla="*/ 2526556 w 4078006"/>
                <a:gd name="connsiteY18" fmla="*/ 958442 h 2983459"/>
                <a:gd name="connsiteX19" fmla="*/ 2462111 w 4078006"/>
                <a:gd name="connsiteY19" fmla="*/ 1012743 h 2983459"/>
                <a:gd name="connsiteX20" fmla="*/ 2783150 w 4078006"/>
                <a:gd name="connsiteY20" fmla="*/ 769874 h 2983459"/>
                <a:gd name="connsiteX21" fmla="*/ 2427663 w 4078006"/>
                <a:gd name="connsiteY21" fmla="*/ 550290 h 2983459"/>
                <a:gd name="connsiteX22" fmla="*/ 2458232 w 4078006"/>
                <a:gd name="connsiteY22" fmla="*/ 550782 h 2983459"/>
                <a:gd name="connsiteX23" fmla="*/ 2567135 w 4078006"/>
                <a:gd name="connsiteY23" fmla="*/ 567584 h 2983459"/>
                <a:gd name="connsiteX24" fmla="*/ 2314122 w 4078006"/>
                <a:gd name="connsiteY24" fmla="*/ 820596 h 2983459"/>
                <a:gd name="connsiteX25" fmla="*/ 2427663 w 4078006"/>
                <a:gd name="connsiteY25" fmla="*/ 550290 h 2983459"/>
                <a:gd name="connsiteX26" fmla="*/ 3800480 w 4078006"/>
                <a:gd name="connsiteY26" fmla="*/ 254893 h 2983459"/>
                <a:gd name="connsiteX27" fmla="*/ 3690797 w 4078006"/>
                <a:gd name="connsiteY27" fmla="*/ 441155 h 2983459"/>
                <a:gd name="connsiteX28" fmla="*/ 3527885 w 4078006"/>
                <a:gd name="connsiteY28" fmla="*/ 467805 h 2983459"/>
                <a:gd name="connsiteX29" fmla="*/ 3676954 w 4078006"/>
                <a:gd name="connsiteY29" fmla="*/ 379108 h 2983459"/>
                <a:gd name="connsiteX30" fmla="*/ 3800480 w 4078006"/>
                <a:gd name="connsiteY30" fmla="*/ 254893 h 2983459"/>
                <a:gd name="connsiteX31" fmla="*/ 2433467 w 4078006"/>
                <a:gd name="connsiteY31" fmla="*/ 87819 h 2983459"/>
                <a:gd name="connsiteX32" fmla="*/ 1762747 w 4078006"/>
                <a:gd name="connsiteY32" fmla="*/ 401696 h 2983459"/>
                <a:gd name="connsiteX33" fmla="*/ 1951891 w 4078006"/>
                <a:gd name="connsiteY33" fmla="*/ 406041 h 2983459"/>
                <a:gd name="connsiteX34" fmla="*/ 1959563 w 4078006"/>
                <a:gd name="connsiteY34" fmla="*/ 407143 h 2983459"/>
                <a:gd name="connsiteX35" fmla="*/ 1927533 w 4078006"/>
                <a:gd name="connsiteY35" fmla="*/ 415856 h 2983459"/>
                <a:gd name="connsiteX36" fmla="*/ 1600622 w 4078006"/>
                <a:gd name="connsiteY36" fmla="*/ 483859 h 2983459"/>
                <a:gd name="connsiteX37" fmla="*/ 982964 w 4078006"/>
                <a:gd name="connsiteY37" fmla="*/ 1285034 h 2983459"/>
                <a:gd name="connsiteX38" fmla="*/ 1168775 w 4078006"/>
                <a:gd name="connsiteY38" fmla="*/ 1578898 h 2983459"/>
                <a:gd name="connsiteX39" fmla="*/ 1361563 w 4078006"/>
                <a:gd name="connsiteY39" fmla="*/ 1359120 h 2983459"/>
                <a:gd name="connsiteX40" fmla="*/ 1136001 w 4078006"/>
                <a:gd name="connsiteY40" fmla="*/ 1825668 h 2983459"/>
                <a:gd name="connsiteX41" fmla="*/ 1347701 w 4078006"/>
                <a:gd name="connsiteY41" fmla="*/ 1950338 h 2983459"/>
                <a:gd name="connsiteX42" fmla="*/ 1708583 w 4078006"/>
                <a:gd name="connsiteY42" fmla="*/ 1771687 h 2983459"/>
                <a:gd name="connsiteX43" fmla="*/ 1939929 w 4078006"/>
                <a:gd name="connsiteY43" fmla="*/ 1748552 h 2983459"/>
                <a:gd name="connsiteX44" fmla="*/ 2022828 w 4078006"/>
                <a:gd name="connsiteY44" fmla="*/ 830879 h 2983459"/>
                <a:gd name="connsiteX45" fmla="*/ 2032468 w 4078006"/>
                <a:gd name="connsiteY45" fmla="*/ 1866154 h 2983459"/>
                <a:gd name="connsiteX46" fmla="*/ 2004456 w 4078006"/>
                <a:gd name="connsiteY46" fmla="*/ 1861564 h 2983459"/>
                <a:gd name="connsiteX47" fmla="*/ 1968987 w 4078006"/>
                <a:gd name="connsiteY47" fmla="*/ 1852495 h 2983459"/>
                <a:gd name="connsiteX48" fmla="*/ 1932657 w 4078006"/>
                <a:gd name="connsiteY48" fmla="*/ 1846824 h 2983459"/>
                <a:gd name="connsiteX49" fmla="*/ 1922475 w 4078006"/>
                <a:gd name="connsiteY49" fmla="*/ 1844465 h 2983459"/>
                <a:gd name="connsiteX50" fmla="*/ 1832491 w 4078006"/>
                <a:gd name="connsiteY50" fmla="*/ 1841415 h 2983459"/>
                <a:gd name="connsiteX51" fmla="*/ 1819387 w 4078006"/>
                <a:gd name="connsiteY51" fmla="*/ 1844470 h 2983459"/>
                <a:gd name="connsiteX52" fmla="*/ 1811474 w 4078006"/>
                <a:gd name="connsiteY52" fmla="*/ 1845158 h 2983459"/>
                <a:gd name="connsiteX53" fmla="*/ 1290139 w 4078006"/>
                <a:gd name="connsiteY53" fmla="*/ 2057015 h 2983459"/>
                <a:gd name="connsiteX54" fmla="*/ 993240 w 4078006"/>
                <a:gd name="connsiteY54" fmla="*/ 1821531 h 2983459"/>
                <a:gd name="connsiteX55" fmla="*/ 987156 w 4078006"/>
                <a:gd name="connsiteY55" fmla="*/ 1813649 h 2983459"/>
                <a:gd name="connsiteX56" fmla="*/ 1010042 w 4078006"/>
                <a:gd name="connsiteY56" fmla="*/ 1775406 h 2983459"/>
                <a:gd name="connsiteX57" fmla="*/ 1090833 w 4078006"/>
                <a:gd name="connsiteY57" fmla="*/ 1658401 h 2983459"/>
                <a:gd name="connsiteX58" fmla="*/ 864076 w 4078006"/>
                <a:gd name="connsiteY58" fmla="*/ 1299172 h 2983459"/>
                <a:gd name="connsiteX59" fmla="*/ 1266270 w 4078006"/>
                <a:gd name="connsiteY59" fmla="*/ 685736 h 2983459"/>
                <a:gd name="connsiteX60" fmla="*/ 202354 w 4078006"/>
                <a:gd name="connsiteY60" fmla="*/ 1315433 h 2983459"/>
                <a:gd name="connsiteX61" fmla="*/ 154182 w 4078006"/>
                <a:gd name="connsiteY61" fmla="*/ 1272061 h 2983459"/>
                <a:gd name="connsiteX62" fmla="*/ 168266 w 4078006"/>
                <a:gd name="connsiteY62" fmla="*/ 1264158 h 2983459"/>
                <a:gd name="connsiteX63" fmla="*/ 220805 w 4078006"/>
                <a:gd name="connsiteY63" fmla="*/ 999615 h 2983459"/>
                <a:gd name="connsiteX64" fmla="*/ 84952 w 4078006"/>
                <a:gd name="connsiteY64" fmla="*/ 1270717 h 2983459"/>
                <a:gd name="connsiteX65" fmla="*/ 95966 w 4078006"/>
                <a:gd name="connsiteY65" fmla="*/ 1276004 h 2983459"/>
                <a:gd name="connsiteX66" fmla="*/ 97601 w 4078006"/>
                <a:gd name="connsiteY66" fmla="*/ 1291713 h 2983459"/>
                <a:gd name="connsiteX67" fmla="*/ 359246 w 4078006"/>
                <a:gd name="connsiteY67" fmla="*/ 1476996 h 2983459"/>
                <a:gd name="connsiteX68" fmla="*/ 603067 w 4078006"/>
                <a:gd name="connsiteY68" fmla="*/ 2422013 h 2983459"/>
                <a:gd name="connsiteX69" fmla="*/ 615938 w 4078006"/>
                <a:gd name="connsiteY69" fmla="*/ 2446757 h 2983459"/>
                <a:gd name="connsiteX70" fmla="*/ 615485 w 4078006"/>
                <a:gd name="connsiteY70" fmla="*/ 2458370 h 2983459"/>
                <a:gd name="connsiteX71" fmla="*/ 596744 w 4078006"/>
                <a:gd name="connsiteY71" fmla="*/ 2638226 h 2983459"/>
                <a:gd name="connsiteX72" fmla="*/ 552586 w 4078006"/>
                <a:gd name="connsiteY72" fmla="*/ 2789795 h 2983459"/>
                <a:gd name="connsiteX73" fmla="*/ 1009678 w 4078006"/>
                <a:gd name="connsiteY73" fmla="*/ 2878111 h 2983459"/>
                <a:gd name="connsiteX74" fmla="*/ 1025194 w 4078006"/>
                <a:gd name="connsiteY74" fmla="*/ 2732510 h 2983459"/>
                <a:gd name="connsiteX75" fmla="*/ 1113509 w 4078006"/>
                <a:gd name="connsiteY75" fmla="*/ 2542750 h 2983459"/>
                <a:gd name="connsiteX76" fmla="*/ 1117239 w 4078006"/>
                <a:gd name="connsiteY76" fmla="*/ 2340609 h 2983459"/>
                <a:gd name="connsiteX77" fmla="*/ 1114454 w 4078006"/>
                <a:gd name="connsiteY77" fmla="*/ 2264619 h 2983459"/>
                <a:gd name="connsiteX78" fmla="*/ 1135711 w 4078006"/>
                <a:gd name="connsiteY78" fmla="*/ 2289370 h 2983459"/>
                <a:gd name="connsiteX79" fmla="*/ 1662496 w 4078006"/>
                <a:gd name="connsiteY79" fmla="*/ 2259902 h 2983459"/>
                <a:gd name="connsiteX80" fmla="*/ 1674431 w 4078006"/>
                <a:gd name="connsiteY80" fmla="*/ 2443694 h 2983459"/>
                <a:gd name="connsiteX81" fmla="*/ 1446482 w 4078006"/>
                <a:gd name="connsiteY81" fmla="*/ 2613164 h 2983459"/>
                <a:gd name="connsiteX82" fmla="*/ 1699493 w 4078006"/>
                <a:gd name="connsiteY82" fmla="*/ 2919882 h 2983459"/>
                <a:gd name="connsiteX83" fmla="*/ 2168521 w 4078006"/>
                <a:gd name="connsiteY83" fmla="*/ 2548718 h 2983459"/>
                <a:gd name="connsiteX84" fmla="*/ 2423920 w 4078006"/>
                <a:gd name="connsiteY84" fmla="*/ 1988988 h 2983459"/>
                <a:gd name="connsiteX85" fmla="*/ 2198293 w 4078006"/>
                <a:gd name="connsiteY85" fmla="*/ 1744629 h 2983459"/>
                <a:gd name="connsiteX86" fmla="*/ 2195696 w 4078006"/>
                <a:gd name="connsiteY86" fmla="*/ 1737830 h 2983459"/>
                <a:gd name="connsiteX87" fmla="*/ 2230731 w 4078006"/>
                <a:gd name="connsiteY87" fmla="*/ 1759883 h 2983459"/>
                <a:gd name="connsiteX88" fmla="*/ 2487173 w 4078006"/>
                <a:gd name="connsiteY88" fmla="*/ 1901867 h 2983459"/>
                <a:gd name="connsiteX89" fmla="*/ 2772408 w 4078006"/>
                <a:gd name="connsiteY89" fmla="*/ 2095206 h 2983459"/>
                <a:gd name="connsiteX90" fmla="*/ 3052870 w 4078006"/>
                <a:gd name="connsiteY90" fmla="*/ 1849354 h 2983459"/>
                <a:gd name="connsiteX91" fmla="*/ 3008712 w 4078006"/>
                <a:gd name="connsiteY91" fmla="*/ 1845774 h 2983459"/>
                <a:gd name="connsiteX92" fmla="*/ 2636848 w 4078006"/>
                <a:gd name="connsiteY92" fmla="*/ 1549438 h 2983459"/>
                <a:gd name="connsiteX93" fmla="*/ 2649216 w 4078006"/>
                <a:gd name="connsiteY93" fmla="*/ 1485537 h 2983459"/>
                <a:gd name="connsiteX94" fmla="*/ 2672662 w 4078006"/>
                <a:gd name="connsiteY94" fmla="*/ 1511089 h 2983459"/>
                <a:gd name="connsiteX95" fmla="*/ 3632889 w 4078006"/>
                <a:gd name="connsiteY95" fmla="*/ 1753877 h 2983459"/>
                <a:gd name="connsiteX96" fmla="*/ 3791618 w 4078006"/>
                <a:gd name="connsiteY96" fmla="*/ 186873 h 2983459"/>
                <a:gd name="connsiteX97" fmla="*/ 3667499 w 4078006"/>
                <a:gd name="connsiteY97" fmla="*/ 330088 h 2983459"/>
                <a:gd name="connsiteX98" fmla="*/ 3486095 w 4078006"/>
                <a:gd name="connsiteY98" fmla="*/ 421983 h 2983459"/>
                <a:gd name="connsiteX99" fmla="*/ 3372670 w 4078006"/>
                <a:gd name="connsiteY99" fmla="*/ 1235418 h 2983459"/>
                <a:gd name="connsiteX100" fmla="*/ 3352863 w 4078006"/>
                <a:gd name="connsiteY100" fmla="*/ 1251046 h 2983459"/>
                <a:gd name="connsiteX101" fmla="*/ 3357033 w 4078006"/>
                <a:gd name="connsiteY101" fmla="*/ 1243005 h 2983459"/>
                <a:gd name="connsiteX102" fmla="*/ 3400164 w 4078006"/>
                <a:gd name="connsiteY102" fmla="*/ 987681 h 2983459"/>
                <a:gd name="connsiteX103" fmla="*/ 3231888 w 4078006"/>
                <a:gd name="connsiteY103" fmla="*/ 1019904 h 2983459"/>
                <a:gd name="connsiteX104" fmla="*/ 3249789 w 4078006"/>
                <a:gd name="connsiteY104" fmla="*/ 880270 h 2983459"/>
                <a:gd name="connsiteX105" fmla="*/ 3092254 w 4078006"/>
                <a:gd name="connsiteY105" fmla="*/ 879076 h 2983459"/>
                <a:gd name="connsiteX106" fmla="*/ 3137605 w 4078006"/>
                <a:gd name="connsiteY106" fmla="*/ 775246 h 2983459"/>
                <a:gd name="connsiteX107" fmla="*/ 3046530 w 4078006"/>
                <a:gd name="connsiteY107" fmla="*/ 733176 h 2983459"/>
                <a:gd name="connsiteX108" fmla="*/ 3021289 w 4078006"/>
                <a:gd name="connsiteY108" fmla="*/ 733348 h 2983459"/>
                <a:gd name="connsiteX109" fmla="*/ 3042044 w 4078006"/>
                <a:gd name="connsiteY109" fmla="*/ 725896 h 2983459"/>
                <a:gd name="connsiteX110" fmla="*/ 3073159 w 4078006"/>
                <a:gd name="connsiteY110" fmla="*/ 716766 h 2983459"/>
                <a:gd name="connsiteX111" fmla="*/ 3223534 w 4078006"/>
                <a:gd name="connsiteY111" fmla="*/ 682156 h 2983459"/>
                <a:gd name="connsiteX112" fmla="*/ 3070772 w 4078006"/>
                <a:gd name="connsiteY112" fmla="*/ 487623 h 2983459"/>
                <a:gd name="connsiteX113" fmla="*/ 2911557 w 4078006"/>
                <a:gd name="connsiteY113" fmla="*/ 468100 h 2983459"/>
                <a:gd name="connsiteX114" fmla="*/ 2896855 w 4078006"/>
                <a:gd name="connsiteY114" fmla="*/ 467317 h 2983459"/>
                <a:gd name="connsiteX115" fmla="*/ 2896975 w 4078006"/>
                <a:gd name="connsiteY115" fmla="*/ 467001 h 2983459"/>
                <a:gd name="connsiteX116" fmla="*/ 3000358 w 4078006"/>
                <a:gd name="connsiteY116" fmla="*/ 435113 h 2983459"/>
                <a:gd name="connsiteX117" fmla="*/ 2433467 w 4078006"/>
                <a:gd name="connsiteY117" fmla="*/ 87819 h 2983459"/>
                <a:gd name="connsiteX118" fmla="*/ 2409815 w 4078006"/>
                <a:gd name="connsiteY118" fmla="*/ 615 h 2983459"/>
                <a:gd name="connsiteX119" fmla="*/ 2488267 w 4078006"/>
                <a:gd name="connsiteY119" fmla="*/ 7487 h 2983459"/>
                <a:gd name="connsiteX120" fmla="*/ 3063402 w 4078006"/>
                <a:gd name="connsiteY120" fmla="*/ 398450 h 2983459"/>
                <a:gd name="connsiteX121" fmla="*/ 3302503 w 4078006"/>
                <a:gd name="connsiteY121" fmla="*/ 679556 h 2983459"/>
                <a:gd name="connsiteX122" fmla="*/ 3260499 w 4078006"/>
                <a:gd name="connsiteY122" fmla="*/ 782951 h 2983459"/>
                <a:gd name="connsiteX123" fmla="*/ 3434777 w 4078006"/>
                <a:gd name="connsiteY123" fmla="*/ 917242 h 2983459"/>
                <a:gd name="connsiteX124" fmla="*/ 3412360 w 4078006"/>
                <a:gd name="connsiteY124" fmla="*/ 421070 h 2983459"/>
                <a:gd name="connsiteX125" fmla="*/ 3615918 w 4078006"/>
                <a:gd name="connsiteY125" fmla="*/ 291826 h 2983459"/>
                <a:gd name="connsiteX126" fmla="*/ 3774243 w 4078006"/>
                <a:gd name="connsiteY126" fmla="*/ 143197 h 2983459"/>
                <a:gd name="connsiteX127" fmla="*/ 4077965 w 4078006"/>
                <a:gd name="connsiteY127" fmla="*/ 973587 h 2983459"/>
                <a:gd name="connsiteX128" fmla="*/ 3577146 w 4078006"/>
                <a:gd name="connsiteY128" fmla="*/ 1881525 h 2983459"/>
                <a:gd name="connsiteX129" fmla="*/ 3151512 w 4078006"/>
                <a:gd name="connsiteY129" fmla="*/ 1891067 h 2983459"/>
                <a:gd name="connsiteX130" fmla="*/ 3098270 w 4078006"/>
                <a:gd name="connsiteY130" fmla="*/ 1872530 h 2983459"/>
                <a:gd name="connsiteX131" fmla="*/ 3091880 w 4078006"/>
                <a:gd name="connsiteY131" fmla="*/ 1902782 h 2983459"/>
                <a:gd name="connsiteX132" fmla="*/ 2762907 w 4078006"/>
                <a:gd name="connsiteY132" fmla="*/ 2169092 h 2983459"/>
                <a:gd name="connsiteX133" fmla="*/ 2475340 w 4078006"/>
                <a:gd name="connsiteY133" fmla="*/ 2039848 h 2983459"/>
                <a:gd name="connsiteX134" fmla="*/ 2462415 w 4078006"/>
                <a:gd name="connsiteY134" fmla="*/ 2207865 h 2983459"/>
                <a:gd name="connsiteX135" fmla="*/ 2591659 w 4078006"/>
                <a:gd name="connsiteY135" fmla="*/ 2482507 h 2983459"/>
                <a:gd name="connsiteX136" fmla="*/ 2585197 w 4078006"/>
                <a:gd name="connsiteY136" fmla="*/ 2631138 h 2983459"/>
                <a:gd name="connsiteX137" fmla="*/ 2614277 w 4078006"/>
                <a:gd name="connsiteY137" fmla="*/ 2815310 h 2983459"/>
                <a:gd name="connsiteX138" fmla="*/ 2401025 w 4078006"/>
                <a:gd name="connsiteY138" fmla="*/ 2892857 h 2983459"/>
                <a:gd name="connsiteX139" fmla="*/ 2068221 w 4078006"/>
                <a:gd name="connsiteY139" fmla="*/ 2821772 h 2983459"/>
                <a:gd name="connsiteX140" fmla="*/ 2058064 w 4078006"/>
                <a:gd name="connsiteY140" fmla="*/ 2762177 h 2983459"/>
                <a:gd name="connsiteX141" fmla="*/ 2057531 w 4078006"/>
                <a:gd name="connsiteY141" fmla="*/ 2744183 h 2983459"/>
                <a:gd name="connsiteX142" fmla="*/ 2007500 w 4078006"/>
                <a:gd name="connsiteY142" fmla="*/ 2791607 h 2983459"/>
                <a:gd name="connsiteX143" fmla="*/ 1693416 w 4078006"/>
                <a:gd name="connsiteY143" fmla="*/ 2983326 h 2983459"/>
                <a:gd name="connsiteX144" fmla="*/ 1379999 w 4078006"/>
                <a:gd name="connsiteY144" fmla="*/ 2605289 h 2983459"/>
                <a:gd name="connsiteX145" fmla="*/ 1525398 w 4078006"/>
                <a:gd name="connsiteY145" fmla="*/ 2446965 h 2983459"/>
                <a:gd name="connsiteX146" fmla="*/ 1192596 w 4078006"/>
                <a:gd name="connsiteY146" fmla="*/ 2414653 h 2983459"/>
                <a:gd name="connsiteX147" fmla="*/ 1179671 w 4078006"/>
                <a:gd name="connsiteY147" fmla="*/ 2560053 h 2983459"/>
                <a:gd name="connsiteX148" fmla="*/ 1095662 w 4078006"/>
                <a:gd name="connsiteY148" fmla="*/ 2702221 h 2983459"/>
                <a:gd name="connsiteX149" fmla="*/ 1027809 w 4078006"/>
                <a:gd name="connsiteY149" fmla="*/ 2957478 h 2983459"/>
                <a:gd name="connsiteX150" fmla="*/ 491448 w 4078006"/>
                <a:gd name="connsiteY150" fmla="*/ 2844389 h 2983459"/>
                <a:gd name="connsiteX151" fmla="*/ 504373 w 4078006"/>
                <a:gd name="connsiteY151" fmla="*/ 2656986 h 2983459"/>
                <a:gd name="connsiteX152" fmla="*/ 375129 w 4078006"/>
                <a:gd name="connsiteY152" fmla="*/ 2682835 h 2983459"/>
                <a:gd name="connsiteX153" fmla="*/ 39095 w 4078006"/>
                <a:gd name="connsiteY153" fmla="*/ 2337107 h 2983459"/>
                <a:gd name="connsiteX154" fmla="*/ 242654 w 4078006"/>
                <a:gd name="connsiteY154" fmla="*/ 1981687 h 2983459"/>
                <a:gd name="connsiteX155" fmla="*/ 262040 w 4078006"/>
                <a:gd name="connsiteY155" fmla="*/ 1626266 h 2983459"/>
                <a:gd name="connsiteX156" fmla="*/ 274963 w 4078006"/>
                <a:gd name="connsiteY156" fmla="*/ 928351 h 2983459"/>
                <a:gd name="connsiteX157" fmla="*/ 274965 w 4078006"/>
                <a:gd name="connsiteY157" fmla="*/ 1244997 h 2983459"/>
                <a:gd name="connsiteX158" fmla="*/ 1289529 w 4078006"/>
                <a:gd name="connsiteY158" fmla="*/ 602009 h 2983459"/>
                <a:gd name="connsiteX159" fmla="*/ 1590021 w 4078006"/>
                <a:gd name="connsiteY159" fmla="*/ 382295 h 2983459"/>
                <a:gd name="connsiteX160" fmla="*/ 1670238 w 4078006"/>
                <a:gd name="connsiteY160" fmla="*/ 373882 h 2983459"/>
                <a:gd name="connsiteX161" fmla="*/ 1679534 w 4078006"/>
                <a:gd name="connsiteY161" fmla="*/ 353995 h 2983459"/>
                <a:gd name="connsiteX162" fmla="*/ 1935750 w 4078006"/>
                <a:gd name="connsiteY162" fmla="*/ 107652 h 2983459"/>
                <a:gd name="connsiteX163" fmla="*/ 2409815 w 4078006"/>
                <a:gd name="connsiteY163" fmla="*/ 615 h 2983459"/>
                <a:gd name="connsiteX0" fmla="*/ 2405136 w 4041320"/>
                <a:gd name="connsiteY0" fmla="*/ 2267062 h 2983459"/>
                <a:gd name="connsiteX1" fmla="*/ 2094838 w 4041320"/>
                <a:gd name="connsiteY1" fmla="*/ 2792182 h 2983459"/>
                <a:gd name="connsiteX2" fmla="*/ 2314433 w 4041320"/>
                <a:gd name="connsiteY2" fmla="*/ 2837533 h 2983459"/>
                <a:gd name="connsiteX3" fmla="*/ 2534029 w 4041320"/>
                <a:gd name="connsiteY3" fmla="*/ 2789795 h 2983459"/>
                <a:gd name="connsiteX4" fmla="*/ 2494645 w 4041320"/>
                <a:gd name="connsiteY4" fmla="*/ 2663289 h 2983459"/>
                <a:gd name="connsiteX5" fmla="*/ 2507773 w 4041320"/>
                <a:gd name="connsiteY5" fmla="*/ 2486659 h 2983459"/>
                <a:gd name="connsiteX6" fmla="*/ 2405136 w 4041320"/>
                <a:gd name="connsiteY6" fmla="*/ 2267062 h 2983459"/>
                <a:gd name="connsiteX7" fmla="*/ 264080 w 4041320"/>
                <a:gd name="connsiteY7" fmla="*/ 2047468 h 2983459"/>
                <a:gd name="connsiteX8" fmla="*/ 81483 w 4041320"/>
                <a:gd name="connsiteY8" fmla="*/ 2318382 h 2983459"/>
                <a:gd name="connsiteX9" fmla="*/ 369104 w 4041320"/>
                <a:gd name="connsiteY9" fmla="*/ 2607197 h 2983459"/>
                <a:gd name="connsiteX10" fmla="*/ 488450 w 4041320"/>
                <a:gd name="connsiteY10" fmla="*/ 2510528 h 2983459"/>
                <a:gd name="connsiteX11" fmla="*/ 264080 w 4041320"/>
                <a:gd name="connsiteY11" fmla="*/ 2047468 h 2983459"/>
                <a:gd name="connsiteX12" fmla="*/ 2746464 w 4041320"/>
                <a:gd name="connsiteY12" fmla="*/ 769874 h 2983459"/>
                <a:gd name="connsiteX13" fmla="*/ 2693057 w 4041320"/>
                <a:gd name="connsiteY13" fmla="*/ 808065 h 2983459"/>
                <a:gd name="connsiteX14" fmla="*/ 2785676 w 4041320"/>
                <a:gd name="connsiteY14" fmla="*/ 920071 h 2983459"/>
                <a:gd name="connsiteX15" fmla="*/ 2877744 w 4041320"/>
                <a:gd name="connsiteY15" fmla="*/ 896977 h 2983459"/>
                <a:gd name="connsiteX16" fmla="*/ 2526869 w 4041320"/>
                <a:gd name="connsiteY16" fmla="*/ 1153571 h 2983459"/>
                <a:gd name="connsiteX17" fmla="*/ 2593986 w 4041320"/>
                <a:gd name="connsiteY17" fmla="*/ 1051580 h 2983459"/>
                <a:gd name="connsiteX18" fmla="*/ 2489870 w 4041320"/>
                <a:gd name="connsiteY18" fmla="*/ 958442 h 2983459"/>
                <a:gd name="connsiteX19" fmla="*/ 2425425 w 4041320"/>
                <a:gd name="connsiteY19" fmla="*/ 1012743 h 2983459"/>
                <a:gd name="connsiteX20" fmla="*/ 2746464 w 4041320"/>
                <a:gd name="connsiteY20" fmla="*/ 769874 h 2983459"/>
                <a:gd name="connsiteX21" fmla="*/ 2390977 w 4041320"/>
                <a:gd name="connsiteY21" fmla="*/ 550290 h 2983459"/>
                <a:gd name="connsiteX22" fmla="*/ 2421546 w 4041320"/>
                <a:gd name="connsiteY22" fmla="*/ 550782 h 2983459"/>
                <a:gd name="connsiteX23" fmla="*/ 2530449 w 4041320"/>
                <a:gd name="connsiteY23" fmla="*/ 567584 h 2983459"/>
                <a:gd name="connsiteX24" fmla="*/ 2277436 w 4041320"/>
                <a:gd name="connsiteY24" fmla="*/ 820596 h 2983459"/>
                <a:gd name="connsiteX25" fmla="*/ 2390977 w 4041320"/>
                <a:gd name="connsiteY25" fmla="*/ 550290 h 2983459"/>
                <a:gd name="connsiteX26" fmla="*/ 3763794 w 4041320"/>
                <a:gd name="connsiteY26" fmla="*/ 254893 h 2983459"/>
                <a:gd name="connsiteX27" fmla="*/ 3654111 w 4041320"/>
                <a:gd name="connsiteY27" fmla="*/ 441155 h 2983459"/>
                <a:gd name="connsiteX28" fmla="*/ 3491199 w 4041320"/>
                <a:gd name="connsiteY28" fmla="*/ 467805 h 2983459"/>
                <a:gd name="connsiteX29" fmla="*/ 3640268 w 4041320"/>
                <a:gd name="connsiteY29" fmla="*/ 379108 h 2983459"/>
                <a:gd name="connsiteX30" fmla="*/ 3763794 w 4041320"/>
                <a:gd name="connsiteY30" fmla="*/ 254893 h 2983459"/>
                <a:gd name="connsiteX31" fmla="*/ 2396781 w 4041320"/>
                <a:gd name="connsiteY31" fmla="*/ 87819 h 2983459"/>
                <a:gd name="connsiteX32" fmla="*/ 1726061 w 4041320"/>
                <a:gd name="connsiteY32" fmla="*/ 401696 h 2983459"/>
                <a:gd name="connsiteX33" fmla="*/ 1915205 w 4041320"/>
                <a:gd name="connsiteY33" fmla="*/ 406041 h 2983459"/>
                <a:gd name="connsiteX34" fmla="*/ 1922877 w 4041320"/>
                <a:gd name="connsiteY34" fmla="*/ 407143 h 2983459"/>
                <a:gd name="connsiteX35" fmla="*/ 1890847 w 4041320"/>
                <a:gd name="connsiteY35" fmla="*/ 415856 h 2983459"/>
                <a:gd name="connsiteX36" fmla="*/ 1563936 w 4041320"/>
                <a:gd name="connsiteY36" fmla="*/ 483859 h 2983459"/>
                <a:gd name="connsiteX37" fmla="*/ 946278 w 4041320"/>
                <a:gd name="connsiteY37" fmla="*/ 1285034 h 2983459"/>
                <a:gd name="connsiteX38" fmla="*/ 1132089 w 4041320"/>
                <a:gd name="connsiteY38" fmla="*/ 1578898 h 2983459"/>
                <a:gd name="connsiteX39" fmla="*/ 1324877 w 4041320"/>
                <a:gd name="connsiteY39" fmla="*/ 1359120 h 2983459"/>
                <a:gd name="connsiteX40" fmla="*/ 1099315 w 4041320"/>
                <a:gd name="connsiteY40" fmla="*/ 1825668 h 2983459"/>
                <a:gd name="connsiteX41" fmla="*/ 1311015 w 4041320"/>
                <a:gd name="connsiteY41" fmla="*/ 1950338 h 2983459"/>
                <a:gd name="connsiteX42" fmla="*/ 1671897 w 4041320"/>
                <a:gd name="connsiteY42" fmla="*/ 1771687 h 2983459"/>
                <a:gd name="connsiteX43" fmla="*/ 1903243 w 4041320"/>
                <a:gd name="connsiteY43" fmla="*/ 1748552 h 2983459"/>
                <a:gd name="connsiteX44" fmla="*/ 1986142 w 4041320"/>
                <a:gd name="connsiteY44" fmla="*/ 830879 h 2983459"/>
                <a:gd name="connsiteX45" fmla="*/ 1995782 w 4041320"/>
                <a:gd name="connsiteY45" fmla="*/ 1866154 h 2983459"/>
                <a:gd name="connsiteX46" fmla="*/ 1967770 w 4041320"/>
                <a:gd name="connsiteY46" fmla="*/ 1861564 h 2983459"/>
                <a:gd name="connsiteX47" fmla="*/ 1932301 w 4041320"/>
                <a:gd name="connsiteY47" fmla="*/ 1852495 h 2983459"/>
                <a:gd name="connsiteX48" fmla="*/ 1895971 w 4041320"/>
                <a:gd name="connsiteY48" fmla="*/ 1846824 h 2983459"/>
                <a:gd name="connsiteX49" fmla="*/ 1885789 w 4041320"/>
                <a:gd name="connsiteY49" fmla="*/ 1844465 h 2983459"/>
                <a:gd name="connsiteX50" fmla="*/ 1795805 w 4041320"/>
                <a:gd name="connsiteY50" fmla="*/ 1841415 h 2983459"/>
                <a:gd name="connsiteX51" fmla="*/ 1782701 w 4041320"/>
                <a:gd name="connsiteY51" fmla="*/ 1844470 h 2983459"/>
                <a:gd name="connsiteX52" fmla="*/ 1774788 w 4041320"/>
                <a:gd name="connsiteY52" fmla="*/ 1845158 h 2983459"/>
                <a:gd name="connsiteX53" fmla="*/ 1253453 w 4041320"/>
                <a:gd name="connsiteY53" fmla="*/ 2057015 h 2983459"/>
                <a:gd name="connsiteX54" fmla="*/ 956554 w 4041320"/>
                <a:gd name="connsiteY54" fmla="*/ 1821531 h 2983459"/>
                <a:gd name="connsiteX55" fmla="*/ 950470 w 4041320"/>
                <a:gd name="connsiteY55" fmla="*/ 1813649 h 2983459"/>
                <a:gd name="connsiteX56" fmla="*/ 973356 w 4041320"/>
                <a:gd name="connsiteY56" fmla="*/ 1775406 h 2983459"/>
                <a:gd name="connsiteX57" fmla="*/ 1054147 w 4041320"/>
                <a:gd name="connsiteY57" fmla="*/ 1658401 h 2983459"/>
                <a:gd name="connsiteX58" fmla="*/ 827390 w 4041320"/>
                <a:gd name="connsiteY58" fmla="*/ 1299172 h 2983459"/>
                <a:gd name="connsiteX59" fmla="*/ 1229584 w 4041320"/>
                <a:gd name="connsiteY59" fmla="*/ 685736 h 2983459"/>
                <a:gd name="connsiteX60" fmla="*/ 165668 w 4041320"/>
                <a:gd name="connsiteY60" fmla="*/ 1315433 h 2983459"/>
                <a:gd name="connsiteX61" fmla="*/ 117496 w 4041320"/>
                <a:gd name="connsiteY61" fmla="*/ 1272061 h 2983459"/>
                <a:gd name="connsiteX62" fmla="*/ 131580 w 4041320"/>
                <a:gd name="connsiteY62" fmla="*/ 1264158 h 2983459"/>
                <a:gd name="connsiteX63" fmla="*/ 184119 w 4041320"/>
                <a:gd name="connsiteY63" fmla="*/ 999615 h 2983459"/>
                <a:gd name="connsiteX64" fmla="*/ 48266 w 4041320"/>
                <a:gd name="connsiteY64" fmla="*/ 1270717 h 2983459"/>
                <a:gd name="connsiteX65" fmla="*/ 59280 w 4041320"/>
                <a:gd name="connsiteY65" fmla="*/ 1276004 h 2983459"/>
                <a:gd name="connsiteX66" fmla="*/ 60915 w 4041320"/>
                <a:gd name="connsiteY66" fmla="*/ 1291713 h 2983459"/>
                <a:gd name="connsiteX67" fmla="*/ 322560 w 4041320"/>
                <a:gd name="connsiteY67" fmla="*/ 1476996 h 2983459"/>
                <a:gd name="connsiteX68" fmla="*/ 566381 w 4041320"/>
                <a:gd name="connsiteY68" fmla="*/ 2422013 h 2983459"/>
                <a:gd name="connsiteX69" fmla="*/ 579252 w 4041320"/>
                <a:gd name="connsiteY69" fmla="*/ 2446757 h 2983459"/>
                <a:gd name="connsiteX70" fmla="*/ 578799 w 4041320"/>
                <a:gd name="connsiteY70" fmla="*/ 2458370 h 2983459"/>
                <a:gd name="connsiteX71" fmla="*/ 560058 w 4041320"/>
                <a:gd name="connsiteY71" fmla="*/ 2638226 h 2983459"/>
                <a:gd name="connsiteX72" fmla="*/ 515900 w 4041320"/>
                <a:gd name="connsiteY72" fmla="*/ 2789795 h 2983459"/>
                <a:gd name="connsiteX73" fmla="*/ 972992 w 4041320"/>
                <a:gd name="connsiteY73" fmla="*/ 2878111 h 2983459"/>
                <a:gd name="connsiteX74" fmla="*/ 988508 w 4041320"/>
                <a:gd name="connsiteY74" fmla="*/ 2732510 h 2983459"/>
                <a:gd name="connsiteX75" fmla="*/ 1076823 w 4041320"/>
                <a:gd name="connsiteY75" fmla="*/ 2542750 h 2983459"/>
                <a:gd name="connsiteX76" fmla="*/ 1080553 w 4041320"/>
                <a:gd name="connsiteY76" fmla="*/ 2340609 h 2983459"/>
                <a:gd name="connsiteX77" fmla="*/ 1077768 w 4041320"/>
                <a:gd name="connsiteY77" fmla="*/ 2264619 h 2983459"/>
                <a:gd name="connsiteX78" fmla="*/ 1099025 w 4041320"/>
                <a:gd name="connsiteY78" fmla="*/ 2289370 h 2983459"/>
                <a:gd name="connsiteX79" fmla="*/ 1625810 w 4041320"/>
                <a:gd name="connsiteY79" fmla="*/ 2259902 h 2983459"/>
                <a:gd name="connsiteX80" fmla="*/ 1637745 w 4041320"/>
                <a:gd name="connsiteY80" fmla="*/ 2443694 h 2983459"/>
                <a:gd name="connsiteX81" fmla="*/ 1409796 w 4041320"/>
                <a:gd name="connsiteY81" fmla="*/ 2613164 h 2983459"/>
                <a:gd name="connsiteX82" fmla="*/ 1662807 w 4041320"/>
                <a:gd name="connsiteY82" fmla="*/ 2919882 h 2983459"/>
                <a:gd name="connsiteX83" fmla="*/ 2131835 w 4041320"/>
                <a:gd name="connsiteY83" fmla="*/ 2548718 h 2983459"/>
                <a:gd name="connsiteX84" fmla="*/ 2387234 w 4041320"/>
                <a:gd name="connsiteY84" fmla="*/ 1988988 h 2983459"/>
                <a:gd name="connsiteX85" fmla="*/ 2161607 w 4041320"/>
                <a:gd name="connsiteY85" fmla="*/ 1744629 h 2983459"/>
                <a:gd name="connsiteX86" fmla="*/ 2159010 w 4041320"/>
                <a:gd name="connsiteY86" fmla="*/ 1737830 h 2983459"/>
                <a:gd name="connsiteX87" fmla="*/ 2194045 w 4041320"/>
                <a:gd name="connsiteY87" fmla="*/ 1759883 h 2983459"/>
                <a:gd name="connsiteX88" fmla="*/ 2450487 w 4041320"/>
                <a:gd name="connsiteY88" fmla="*/ 1901867 h 2983459"/>
                <a:gd name="connsiteX89" fmla="*/ 2735722 w 4041320"/>
                <a:gd name="connsiteY89" fmla="*/ 2095206 h 2983459"/>
                <a:gd name="connsiteX90" fmla="*/ 3016184 w 4041320"/>
                <a:gd name="connsiteY90" fmla="*/ 1849354 h 2983459"/>
                <a:gd name="connsiteX91" fmla="*/ 2972026 w 4041320"/>
                <a:gd name="connsiteY91" fmla="*/ 1845774 h 2983459"/>
                <a:gd name="connsiteX92" fmla="*/ 2600162 w 4041320"/>
                <a:gd name="connsiteY92" fmla="*/ 1549438 h 2983459"/>
                <a:gd name="connsiteX93" fmla="*/ 2612530 w 4041320"/>
                <a:gd name="connsiteY93" fmla="*/ 1485537 h 2983459"/>
                <a:gd name="connsiteX94" fmla="*/ 2635976 w 4041320"/>
                <a:gd name="connsiteY94" fmla="*/ 1511089 h 2983459"/>
                <a:gd name="connsiteX95" fmla="*/ 3596203 w 4041320"/>
                <a:gd name="connsiteY95" fmla="*/ 1753877 h 2983459"/>
                <a:gd name="connsiteX96" fmla="*/ 3754932 w 4041320"/>
                <a:gd name="connsiteY96" fmla="*/ 186873 h 2983459"/>
                <a:gd name="connsiteX97" fmla="*/ 3630813 w 4041320"/>
                <a:gd name="connsiteY97" fmla="*/ 330088 h 2983459"/>
                <a:gd name="connsiteX98" fmla="*/ 3449409 w 4041320"/>
                <a:gd name="connsiteY98" fmla="*/ 421983 h 2983459"/>
                <a:gd name="connsiteX99" fmla="*/ 3335984 w 4041320"/>
                <a:gd name="connsiteY99" fmla="*/ 1235418 h 2983459"/>
                <a:gd name="connsiteX100" fmla="*/ 3316177 w 4041320"/>
                <a:gd name="connsiteY100" fmla="*/ 1251046 h 2983459"/>
                <a:gd name="connsiteX101" fmla="*/ 3320347 w 4041320"/>
                <a:gd name="connsiteY101" fmla="*/ 1243005 h 2983459"/>
                <a:gd name="connsiteX102" fmla="*/ 3363478 w 4041320"/>
                <a:gd name="connsiteY102" fmla="*/ 987681 h 2983459"/>
                <a:gd name="connsiteX103" fmla="*/ 3195202 w 4041320"/>
                <a:gd name="connsiteY103" fmla="*/ 1019904 h 2983459"/>
                <a:gd name="connsiteX104" fmla="*/ 3213103 w 4041320"/>
                <a:gd name="connsiteY104" fmla="*/ 880270 h 2983459"/>
                <a:gd name="connsiteX105" fmla="*/ 3055568 w 4041320"/>
                <a:gd name="connsiteY105" fmla="*/ 879076 h 2983459"/>
                <a:gd name="connsiteX106" fmla="*/ 3100919 w 4041320"/>
                <a:gd name="connsiteY106" fmla="*/ 775246 h 2983459"/>
                <a:gd name="connsiteX107" fmla="*/ 3009844 w 4041320"/>
                <a:gd name="connsiteY107" fmla="*/ 733176 h 2983459"/>
                <a:gd name="connsiteX108" fmla="*/ 2984603 w 4041320"/>
                <a:gd name="connsiteY108" fmla="*/ 733348 h 2983459"/>
                <a:gd name="connsiteX109" fmla="*/ 3005358 w 4041320"/>
                <a:gd name="connsiteY109" fmla="*/ 725896 h 2983459"/>
                <a:gd name="connsiteX110" fmla="*/ 3036473 w 4041320"/>
                <a:gd name="connsiteY110" fmla="*/ 716766 h 2983459"/>
                <a:gd name="connsiteX111" fmla="*/ 3186848 w 4041320"/>
                <a:gd name="connsiteY111" fmla="*/ 682156 h 2983459"/>
                <a:gd name="connsiteX112" fmla="*/ 3034086 w 4041320"/>
                <a:gd name="connsiteY112" fmla="*/ 487623 h 2983459"/>
                <a:gd name="connsiteX113" fmla="*/ 2874871 w 4041320"/>
                <a:gd name="connsiteY113" fmla="*/ 468100 h 2983459"/>
                <a:gd name="connsiteX114" fmla="*/ 2860169 w 4041320"/>
                <a:gd name="connsiteY114" fmla="*/ 467317 h 2983459"/>
                <a:gd name="connsiteX115" fmla="*/ 2860289 w 4041320"/>
                <a:gd name="connsiteY115" fmla="*/ 467001 h 2983459"/>
                <a:gd name="connsiteX116" fmla="*/ 2963672 w 4041320"/>
                <a:gd name="connsiteY116" fmla="*/ 435113 h 2983459"/>
                <a:gd name="connsiteX117" fmla="*/ 2396781 w 4041320"/>
                <a:gd name="connsiteY117" fmla="*/ 87819 h 2983459"/>
                <a:gd name="connsiteX118" fmla="*/ 2373129 w 4041320"/>
                <a:gd name="connsiteY118" fmla="*/ 615 h 2983459"/>
                <a:gd name="connsiteX119" fmla="*/ 2451581 w 4041320"/>
                <a:gd name="connsiteY119" fmla="*/ 7487 h 2983459"/>
                <a:gd name="connsiteX120" fmla="*/ 3026716 w 4041320"/>
                <a:gd name="connsiteY120" fmla="*/ 398450 h 2983459"/>
                <a:gd name="connsiteX121" fmla="*/ 3265817 w 4041320"/>
                <a:gd name="connsiteY121" fmla="*/ 679556 h 2983459"/>
                <a:gd name="connsiteX122" fmla="*/ 3223813 w 4041320"/>
                <a:gd name="connsiteY122" fmla="*/ 782951 h 2983459"/>
                <a:gd name="connsiteX123" fmla="*/ 3398091 w 4041320"/>
                <a:gd name="connsiteY123" fmla="*/ 917242 h 2983459"/>
                <a:gd name="connsiteX124" fmla="*/ 3375674 w 4041320"/>
                <a:gd name="connsiteY124" fmla="*/ 421070 h 2983459"/>
                <a:gd name="connsiteX125" fmla="*/ 3579232 w 4041320"/>
                <a:gd name="connsiteY125" fmla="*/ 291826 h 2983459"/>
                <a:gd name="connsiteX126" fmla="*/ 3737557 w 4041320"/>
                <a:gd name="connsiteY126" fmla="*/ 143197 h 2983459"/>
                <a:gd name="connsiteX127" fmla="*/ 4041279 w 4041320"/>
                <a:gd name="connsiteY127" fmla="*/ 973587 h 2983459"/>
                <a:gd name="connsiteX128" fmla="*/ 3540460 w 4041320"/>
                <a:gd name="connsiteY128" fmla="*/ 1881525 h 2983459"/>
                <a:gd name="connsiteX129" fmla="*/ 3114826 w 4041320"/>
                <a:gd name="connsiteY129" fmla="*/ 1891067 h 2983459"/>
                <a:gd name="connsiteX130" fmla="*/ 3061584 w 4041320"/>
                <a:gd name="connsiteY130" fmla="*/ 1872530 h 2983459"/>
                <a:gd name="connsiteX131" fmla="*/ 3055194 w 4041320"/>
                <a:gd name="connsiteY131" fmla="*/ 1902782 h 2983459"/>
                <a:gd name="connsiteX132" fmla="*/ 2726221 w 4041320"/>
                <a:gd name="connsiteY132" fmla="*/ 2169092 h 2983459"/>
                <a:gd name="connsiteX133" fmla="*/ 2438654 w 4041320"/>
                <a:gd name="connsiteY133" fmla="*/ 2039848 h 2983459"/>
                <a:gd name="connsiteX134" fmla="*/ 2425729 w 4041320"/>
                <a:gd name="connsiteY134" fmla="*/ 2207865 h 2983459"/>
                <a:gd name="connsiteX135" fmla="*/ 2554973 w 4041320"/>
                <a:gd name="connsiteY135" fmla="*/ 2482507 h 2983459"/>
                <a:gd name="connsiteX136" fmla="*/ 2548511 w 4041320"/>
                <a:gd name="connsiteY136" fmla="*/ 2631138 h 2983459"/>
                <a:gd name="connsiteX137" fmla="*/ 2577591 w 4041320"/>
                <a:gd name="connsiteY137" fmla="*/ 2815310 h 2983459"/>
                <a:gd name="connsiteX138" fmla="*/ 2364339 w 4041320"/>
                <a:gd name="connsiteY138" fmla="*/ 2892857 h 2983459"/>
                <a:gd name="connsiteX139" fmla="*/ 2031535 w 4041320"/>
                <a:gd name="connsiteY139" fmla="*/ 2821772 h 2983459"/>
                <a:gd name="connsiteX140" fmla="*/ 2021378 w 4041320"/>
                <a:gd name="connsiteY140" fmla="*/ 2762177 h 2983459"/>
                <a:gd name="connsiteX141" fmla="*/ 2020845 w 4041320"/>
                <a:gd name="connsiteY141" fmla="*/ 2744183 h 2983459"/>
                <a:gd name="connsiteX142" fmla="*/ 1970814 w 4041320"/>
                <a:gd name="connsiteY142" fmla="*/ 2791607 h 2983459"/>
                <a:gd name="connsiteX143" fmla="*/ 1656730 w 4041320"/>
                <a:gd name="connsiteY143" fmla="*/ 2983326 h 2983459"/>
                <a:gd name="connsiteX144" fmla="*/ 1343313 w 4041320"/>
                <a:gd name="connsiteY144" fmla="*/ 2605289 h 2983459"/>
                <a:gd name="connsiteX145" fmla="*/ 1488712 w 4041320"/>
                <a:gd name="connsiteY145" fmla="*/ 2446965 h 2983459"/>
                <a:gd name="connsiteX146" fmla="*/ 1155910 w 4041320"/>
                <a:gd name="connsiteY146" fmla="*/ 2414653 h 2983459"/>
                <a:gd name="connsiteX147" fmla="*/ 1142985 w 4041320"/>
                <a:gd name="connsiteY147" fmla="*/ 2560053 h 2983459"/>
                <a:gd name="connsiteX148" fmla="*/ 1058976 w 4041320"/>
                <a:gd name="connsiteY148" fmla="*/ 2702221 h 2983459"/>
                <a:gd name="connsiteX149" fmla="*/ 991123 w 4041320"/>
                <a:gd name="connsiteY149" fmla="*/ 2957478 h 2983459"/>
                <a:gd name="connsiteX150" fmla="*/ 454762 w 4041320"/>
                <a:gd name="connsiteY150" fmla="*/ 2844389 h 2983459"/>
                <a:gd name="connsiteX151" fmla="*/ 467687 w 4041320"/>
                <a:gd name="connsiteY151" fmla="*/ 2656986 h 2983459"/>
                <a:gd name="connsiteX152" fmla="*/ 338443 w 4041320"/>
                <a:gd name="connsiteY152" fmla="*/ 2682835 h 2983459"/>
                <a:gd name="connsiteX153" fmla="*/ 2409 w 4041320"/>
                <a:gd name="connsiteY153" fmla="*/ 2337107 h 2983459"/>
                <a:gd name="connsiteX154" fmla="*/ 205968 w 4041320"/>
                <a:gd name="connsiteY154" fmla="*/ 1981687 h 2983459"/>
                <a:gd name="connsiteX155" fmla="*/ 225354 w 4041320"/>
                <a:gd name="connsiteY155" fmla="*/ 1626266 h 2983459"/>
                <a:gd name="connsiteX156" fmla="*/ 18564 w 4041320"/>
                <a:gd name="connsiteY156" fmla="*/ 1332238 h 2983459"/>
                <a:gd name="connsiteX157" fmla="*/ 238277 w 4041320"/>
                <a:gd name="connsiteY157" fmla="*/ 928351 h 2983459"/>
                <a:gd name="connsiteX158" fmla="*/ 238279 w 4041320"/>
                <a:gd name="connsiteY158" fmla="*/ 1244997 h 2983459"/>
                <a:gd name="connsiteX159" fmla="*/ 1252843 w 4041320"/>
                <a:gd name="connsiteY159" fmla="*/ 602009 h 2983459"/>
                <a:gd name="connsiteX160" fmla="*/ 1553335 w 4041320"/>
                <a:gd name="connsiteY160" fmla="*/ 382295 h 2983459"/>
                <a:gd name="connsiteX161" fmla="*/ 1633552 w 4041320"/>
                <a:gd name="connsiteY161" fmla="*/ 373882 h 2983459"/>
                <a:gd name="connsiteX162" fmla="*/ 1642848 w 4041320"/>
                <a:gd name="connsiteY162" fmla="*/ 353995 h 2983459"/>
                <a:gd name="connsiteX163" fmla="*/ 1899064 w 4041320"/>
                <a:gd name="connsiteY163" fmla="*/ 107652 h 2983459"/>
                <a:gd name="connsiteX164" fmla="*/ 2373129 w 4041320"/>
                <a:gd name="connsiteY164" fmla="*/ 615 h 2983459"/>
                <a:gd name="connsiteX0" fmla="*/ 2424492 w 4060676"/>
                <a:gd name="connsiteY0" fmla="*/ 2267062 h 2983459"/>
                <a:gd name="connsiteX1" fmla="*/ 2114194 w 4060676"/>
                <a:gd name="connsiteY1" fmla="*/ 2792182 h 2983459"/>
                <a:gd name="connsiteX2" fmla="*/ 2333789 w 4060676"/>
                <a:gd name="connsiteY2" fmla="*/ 2837533 h 2983459"/>
                <a:gd name="connsiteX3" fmla="*/ 2553385 w 4060676"/>
                <a:gd name="connsiteY3" fmla="*/ 2789795 h 2983459"/>
                <a:gd name="connsiteX4" fmla="*/ 2514001 w 4060676"/>
                <a:gd name="connsiteY4" fmla="*/ 2663289 h 2983459"/>
                <a:gd name="connsiteX5" fmla="*/ 2527129 w 4060676"/>
                <a:gd name="connsiteY5" fmla="*/ 2486659 h 2983459"/>
                <a:gd name="connsiteX6" fmla="*/ 2424492 w 4060676"/>
                <a:gd name="connsiteY6" fmla="*/ 2267062 h 2983459"/>
                <a:gd name="connsiteX7" fmla="*/ 283436 w 4060676"/>
                <a:gd name="connsiteY7" fmla="*/ 2047468 h 2983459"/>
                <a:gd name="connsiteX8" fmla="*/ 100839 w 4060676"/>
                <a:gd name="connsiteY8" fmla="*/ 2318382 h 2983459"/>
                <a:gd name="connsiteX9" fmla="*/ 388460 w 4060676"/>
                <a:gd name="connsiteY9" fmla="*/ 2607197 h 2983459"/>
                <a:gd name="connsiteX10" fmla="*/ 507806 w 4060676"/>
                <a:gd name="connsiteY10" fmla="*/ 2510528 h 2983459"/>
                <a:gd name="connsiteX11" fmla="*/ 283436 w 4060676"/>
                <a:gd name="connsiteY11" fmla="*/ 2047468 h 2983459"/>
                <a:gd name="connsiteX12" fmla="*/ 2765820 w 4060676"/>
                <a:gd name="connsiteY12" fmla="*/ 769874 h 2983459"/>
                <a:gd name="connsiteX13" fmla="*/ 2712413 w 4060676"/>
                <a:gd name="connsiteY13" fmla="*/ 808065 h 2983459"/>
                <a:gd name="connsiteX14" fmla="*/ 2805032 w 4060676"/>
                <a:gd name="connsiteY14" fmla="*/ 920071 h 2983459"/>
                <a:gd name="connsiteX15" fmla="*/ 2897100 w 4060676"/>
                <a:gd name="connsiteY15" fmla="*/ 896977 h 2983459"/>
                <a:gd name="connsiteX16" fmla="*/ 2546225 w 4060676"/>
                <a:gd name="connsiteY16" fmla="*/ 1153571 h 2983459"/>
                <a:gd name="connsiteX17" fmla="*/ 2613342 w 4060676"/>
                <a:gd name="connsiteY17" fmla="*/ 1051580 h 2983459"/>
                <a:gd name="connsiteX18" fmla="*/ 2509226 w 4060676"/>
                <a:gd name="connsiteY18" fmla="*/ 958442 h 2983459"/>
                <a:gd name="connsiteX19" fmla="*/ 2444781 w 4060676"/>
                <a:gd name="connsiteY19" fmla="*/ 1012743 h 2983459"/>
                <a:gd name="connsiteX20" fmla="*/ 2765820 w 4060676"/>
                <a:gd name="connsiteY20" fmla="*/ 769874 h 2983459"/>
                <a:gd name="connsiteX21" fmla="*/ 2410333 w 4060676"/>
                <a:gd name="connsiteY21" fmla="*/ 550290 h 2983459"/>
                <a:gd name="connsiteX22" fmla="*/ 2440902 w 4060676"/>
                <a:gd name="connsiteY22" fmla="*/ 550782 h 2983459"/>
                <a:gd name="connsiteX23" fmla="*/ 2549805 w 4060676"/>
                <a:gd name="connsiteY23" fmla="*/ 567584 h 2983459"/>
                <a:gd name="connsiteX24" fmla="*/ 2296792 w 4060676"/>
                <a:gd name="connsiteY24" fmla="*/ 820596 h 2983459"/>
                <a:gd name="connsiteX25" fmla="*/ 2410333 w 4060676"/>
                <a:gd name="connsiteY25" fmla="*/ 550290 h 2983459"/>
                <a:gd name="connsiteX26" fmla="*/ 3783150 w 4060676"/>
                <a:gd name="connsiteY26" fmla="*/ 254893 h 2983459"/>
                <a:gd name="connsiteX27" fmla="*/ 3673467 w 4060676"/>
                <a:gd name="connsiteY27" fmla="*/ 441155 h 2983459"/>
                <a:gd name="connsiteX28" fmla="*/ 3510555 w 4060676"/>
                <a:gd name="connsiteY28" fmla="*/ 467805 h 2983459"/>
                <a:gd name="connsiteX29" fmla="*/ 3659624 w 4060676"/>
                <a:gd name="connsiteY29" fmla="*/ 379108 h 2983459"/>
                <a:gd name="connsiteX30" fmla="*/ 3783150 w 4060676"/>
                <a:gd name="connsiteY30" fmla="*/ 254893 h 2983459"/>
                <a:gd name="connsiteX31" fmla="*/ 2416137 w 4060676"/>
                <a:gd name="connsiteY31" fmla="*/ 87819 h 2983459"/>
                <a:gd name="connsiteX32" fmla="*/ 1745417 w 4060676"/>
                <a:gd name="connsiteY32" fmla="*/ 401696 h 2983459"/>
                <a:gd name="connsiteX33" fmla="*/ 1934561 w 4060676"/>
                <a:gd name="connsiteY33" fmla="*/ 406041 h 2983459"/>
                <a:gd name="connsiteX34" fmla="*/ 1942233 w 4060676"/>
                <a:gd name="connsiteY34" fmla="*/ 407143 h 2983459"/>
                <a:gd name="connsiteX35" fmla="*/ 1910203 w 4060676"/>
                <a:gd name="connsiteY35" fmla="*/ 415856 h 2983459"/>
                <a:gd name="connsiteX36" fmla="*/ 1583292 w 4060676"/>
                <a:gd name="connsiteY36" fmla="*/ 483859 h 2983459"/>
                <a:gd name="connsiteX37" fmla="*/ 965634 w 4060676"/>
                <a:gd name="connsiteY37" fmla="*/ 1285034 h 2983459"/>
                <a:gd name="connsiteX38" fmla="*/ 1151445 w 4060676"/>
                <a:gd name="connsiteY38" fmla="*/ 1578898 h 2983459"/>
                <a:gd name="connsiteX39" fmla="*/ 1344233 w 4060676"/>
                <a:gd name="connsiteY39" fmla="*/ 1359120 h 2983459"/>
                <a:gd name="connsiteX40" fmla="*/ 1118671 w 4060676"/>
                <a:gd name="connsiteY40" fmla="*/ 1825668 h 2983459"/>
                <a:gd name="connsiteX41" fmla="*/ 1330371 w 4060676"/>
                <a:gd name="connsiteY41" fmla="*/ 1950338 h 2983459"/>
                <a:gd name="connsiteX42" fmla="*/ 1691253 w 4060676"/>
                <a:gd name="connsiteY42" fmla="*/ 1771687 h 2983459"/>
                <a:gd name="connsiteX43" fmla="*/ 1922599 w 4060676"/>
                <a:gd name="connsiteY43" fmla="*/ 1748552 h 2983459"/>
                <a:gd name="connsiteX44" fmla="*/ 2005498 w 4060676"/>
                <a:gd name="connsiteY44" fmla="*/ 830879 h 2983459"/>
                <a:gd name="connsiteX45" fmla="*/ 2015138 w 4060676"/>
                <a:gd name="connsiteY45" fmla="*/ 1866154 h 2983459"/>
                <a:gd name="connsiteX46" fmla="*/ 1987126 w 4060676"/>
                <a:gd name="connsiteY46" fmla="*/ 1861564 h 2983459"/>
                <a:gd name="connsiteX47" fmla="*/ 1951657 w 4060676"/>
                <a:gd name="connsiteY47" fmla="*/ 1852495 h 2983459"/>
                <a:gd name="connsiteX48" fmla="*/ 1915327 w 4060676"/>
                <a:gd name="connsiteY48" fmla="*/ 1846824 h 2983459"/>
                <a:gd name="connsiteX49" fmla="*/ 1905145 w 4060676"/>
                <a:gd name="connsiteY49" fmla="*/ 1844465 h 2983459"/>
                <a:gd name="connsiteX50" fmla="*/ 1815161 w 4060676"/>
                <a:gd name="connsiteY50" fmla="*/ 1841415 h 2983459"/>
                <a:gd name="connsiteX51" fmla="*/ 1802057 w 4060676"/>
                <a:gd name="connsiteY51" fmla="*/ 1844470 h 2983459"/>
                <a:gd name="connsiteX52" fmla="*/ 1794144 w 4060676"/>
                <a:gd name="connsiteY52" fmla="*/ 1845158 h 2983459"/>
                <a:gd name="connsiteX53" fmla="*/ 1272809 w 4060676"/>
                <a:gd name="connsiteY53" fmla="*/ 2057015 h 2983459"/>
                <a:gd name="connsiteX54" fmla="*/ 975910 w 4060676"/>
                <a:gd name="connsiteY54" fmla="*/ 1821531 h 2983459"/>
                <a:gd name="connsiteX55" fmla="*/ 969826 w 4060676"/>
                <a:gd name="connsiteY55" fmla="*/ 1813649 h 2983459"/>
                <a:gd name="connsiteX56" fmla="*/ 992712 w 4060676"/>
                <a:gd name="connsiteY56" fmla="*/ 1775406 h 2983459"/>
                <a:gd name="connsiteX57" fmla="*/ 1073503 w 4060676"/>
                <a:gd name="connsiteY57" fmla="*/ 1658401 h 2983459"/>
                <a:gd name="connsiteX58" fmla="*/ 846746 w 4060676"/>
                <a:gd name="connsiteY58" fmla="*/ 1299172 h 2983459"/>
                <a:gd name="connsiteX59" fmla="*/ 1248940 w 4060676"/>
                <a:gd name="connsiteY59" fmla="*/ 685736 h 2983459"/>
                <a:gd name="connsiteX60" fmla="*/ 185024 w 4060676"/>
                <a:gd name="connsiteY60" fmla="*/ 1315433 h 2983459"/>
                <a:gd name="connsiteX61" fmla="*/ 136852 w 4060676"/>
                <a:gd name="connsiteY61" fmla="*/ 1272061 h 2983459"/>
                <a:gd name="connsiteX62" fmla="*/ 150936 w 4060676"/>
                <a:gd name="connsiteY62" fmla="*/ 1264158 h 2983459"/>
                <a:gd name="connsiteX63" fmla="*/ 203475 w 4060676"/>
                <a:gd name="connsiteY63" fmla="*/ 999615 h 2983459"/>
                <a:gd name="connsiteX64" fmla="*/ 67622 w 4060676"/>
                <a:gd name="connsiteY64" fmla="*/ 1270717 h 2983459"/>
                <a:gd name="connsiteX65" fmla="*/ 78636 w 4060676"/>
                <a:gd name="connsiteY65" fmla="*/ 1276004 h 2983459"/>
                <a:gd name="connsiteX66" fmla="*/ 80271 w 4060676"/>
                <a:gd name="connsiteY66" fmla="*/ 1291713 h 2983459"/>
                <a:gd name="connsiteX67" fmla="*/ 341916 w 4060676"/>
                <a:gd name="connsiteY67" fmla="*/ 1476996 h 2983459"/>
                <a:gd name="connsiteX68" fmla="*/ 585737 w 4060676"/>
                <a:gd name="connsiteY68" fmla="*/ 2422013 h 2983459"/>
                <a:gd name="connsiteX69" fmla="*/ 598608 w 4060676"/>
                <a:gd name="connsiteY69" fmla="*/ 2446757 h 2983459"/>
                <a:gd name="connsiteX70" fmla="*/ 598155 w 4060676"/>
                <a:gd name="connsiteY70" fmla="*/ 2458370 h 2983459"/>
                <a:gd name="connsiteX71" fmla="*/ 579414 w 4060676"/>
                <a:gd name="connsiteY71" fmla="*/ 2638226 h 2983459"/>
                <a:gd name="connsiteX72" fmla="*/ 535256 w 4060676"/>
                <a:gd name="connsiteY72" fmla="*/ 2789795 h 2983459"/>
                <a:gd name="connsiteX73" fmla="*/ 992348 w 4060676"/>
                <a:gd name="connsiteY73" fmla="*/ 2878111 h 2983459"/>
                <a:gd name="connsiteX74" fmla="*/ 1007864 w 4060676"/>
                <a:gd name="connsiteY74" fmla="*/ 2732510 h 2983459"/>
                <a:gd name="connsiteX75" fmla="*/ 1096179 w 4060676"/>
                <a:gd name="connsiteY75" fmla="*/ 2542750 h 2983459"/>
                <a:gd name="connsiteX76" fmla="*/ 1099909 w 4060676"/>
                <a:gd name="connsiteY76" fmla="*/ 2340609 h 2983459"/>
                <a:gd name="connsiteX77" fmla="*/ 1097124 w 4060676"/>
                <a:gd name="connsiteY77" fmla="*/ 2264619 h 2983459"/>
                <a:gd name="connsiteX78" fmla="*/ 1118381 w 4060676"/>
                <a:gd name="connsiteY78" fmla="*/ 2289370 h 2983459"/>
                <a:gd name="connsiteX79" fmla="*/ 1645166 w 4060676"/>
                <a:gd name="connsiteY79" fmla="*/ 2259902 h 2983459"/>
                <a:gd name="connsiteX80" fmla="*/ 1657101 w 4060676"/>
                <a:gd name="connsiteY80" fmla="*/ 2443694 h 2983459"/>
                <a:gd name="connsiteX81" fmla="*/ 1429152 w 4060676"/>
                <a:gd name="connsiteY81" fmla="*/ 2613164 h 2983459"/>
                <a:gd name="connsiteX82" fmla="*/ 1682163 w 4060676"/>
                <a:gd name="connsiteY82" fmla="*/ 2919882 h 2983459"/>
                <a:gd name="connsiteX83" fmla="*/ 2151191 w 4060676"/>
                <a:gd name="connsiteY83" fmla="*/ 2548718 h 2983459"/>
                <a:gd name="connsiteX84" fmla="*/ 2406590 w 4060676"/>
                <a:gd name="connsiteY84" fmla="*/ 1988988 h 2983459"/>
                <a:gd name="connsiteX85" fmla="*/ 2180963 w 4060676"/>
                <a:gd name="connsiteY85" fmla="*/ 1744629 h 2983459"/>
                <a:gd name="connsiteX86" fmla="*/ 2178366 w 4060676"/>
                <a:gd name="connsiteY86" fmla="*/ 1737830 h 2983459"/>
                <a:gd name="connsiteX87" fmla="*/ 2213401 w 4060676"/>
                <a:gd name="connsiteY87" fmla="*/ 1759883 h 2983459"/>
                <a:gd name="connsiteX88" fmla="*/ 2469843 w 4060676"/>
                <a:gd name="connsiteY88" fmla="*/ 1901867 h 2983459"/>
                <a:gd name="connsiteX89" fmla="*/ 2755078 w 4060676"/>
                <a:gd name="connsiteY89" fmla="*/ 2095206 h 2983459"/>
                <a:gd name="connsiteX90" fmla="*/ 3035540 w 4060676"/>
                <a:gd name="connsiteY90" fmla="*/ 1849354 h 2983459"/>
                <a:gd name="connsiteX91" fmla="*/ 2991382 w 4060676"/>
                <a:gd name="connsiteY91" fmla="*/ 1845774 h 2983459"/>
                <a:gd name="connsiteX92" fmla="*/ 2619518 w 4060676"/>
                <a:gd name="connsiteY92" fmla="*/ 1549438 h 2983459"/>
                <a:gd name="connsiteX93" fmla="*/ 2631886 w 4060676"/>
                <a:gd name="connsiteY93" fmla="*/ 1485537 h 2983459"/>
                <a:gd name="connsiteX94" fmla="*/ 2655332 w 4060676"/>
                <a:gd name="connsiteY94" fmla="*/ 1511089 h 2983459"/>
                <a:gd name="connsiteX95" fmla="*/ 3615559 w 4060676"/>
                <a:gd name="connsiteY95" fmla="*/ 1753877 h 2983459"/>
                <a:gd name="connsiteX96" fmla="*/ 3774288 w 4060676"/>
                <a:gd name="connsiteY96" fmla="*/ 186873 h 2983459"/>
                <a:gd name="connsiteX97" fmla="*/ 3650169 w 4060676"/>
                <a:gd name="connsiteY97" fmla="*/ 330088 h 2983459"/>
                <a:gd name="connsiteX98" fmla="*/ 3468765 w 4060676"/>
                <a:gd name="connsiteY98" fmla="*/ 421983 h 2983459"/>
                <a:gd name="connsiteX99" fmla="*/ 3355340 w 4060676"/>
                <a:gd name="connsiteY99" fmla="*/ 1235418 h 2983459"/>
                <a:gd name="connsiteX100" fmla="*/ 3335533 w 4060676"/>
                <a:gd name="connsiteY100" fmla="*/ 1251046 h 2983459"/>
                <a:gd name="connsiteX101" fmla="*/ 3339703 w 4060676"/>
                <a:gd name="connsiteY101" fmla="*/ 1243005 h 2983459"/>
                <a:gd name="connsiteX102" fmla="*/ 3382834 w 4060676"/>
                <a:gd name="connsiteY102" fmla="*/ 987681 h 2983459"/>
                <a:gd name="connsiteX103" fmla="*/ 3214558 w 4060676"/>
                <a:gd name="connsiteY103" fmla="*/ 1019904 h 2983459"/>
                <a:gd name="connsiteX104" fmla="*/ 3232459 w 4060676"/>
                <a:gd name="connsiteY104" fmla="*/ 880270 h 2983459"/>
                <a:gd name="connsiteX105" fmla="*/ 3074924 w 4060676"/>
                <a:gd name="connsiteY105" fmla="*/ 879076 h 2983459"/>
                <a:gd name="connsiteX106" fmla="*/ 3120275 w 4060676"/>
                <a:gd name="connsiteY106" fmla="*/ 775246 h 2983459"/>
                <a:gd name="connsiteX107" fmla="*/ 3029200 w 4060676"/>
                <a:gd name="connsiteY107" fmla="*/ 733176 h 2983459"/>
                <a:gd name="connsiteX108" fmla="*/ 3003959 w 4060676"/>
                <a:gd name="connsiteY108" fmla="*/ 733348 h 2983459"/>
                <a:gd name="connsiteX109" fmla="*/ 3024714 w 4060676"/>
                <a:gd name="connsiteY109" fmla="*/ 725896 h 2983459"/>
                <a:gd name="connsiteX110" fmla="*/ 3055829 w 4060676"/>
                <a:gd name="connsiteY110" fmla="*/ 716766 h 2983459"/>
                <a:gd name="connsiteX111" fmla="*/ 3206204 w 4060676"/>
                <a:gd name="connsiteY111" fmla="*/ 682156 h 2983459"/>
                <a:gd name="connsiteX112" fmla="*/ 3053442 w 4060676"/>
                <a:gd name="connsiteY112" fmla="*/ 487623 h 2983459"/>
                <a:gd name="connsiteX113" fmla="*/ 2894227 w 4060676"/>
                <a:gd name="connsiteY113" fmla="*/ 468100 h 2983459"/>
                <a:gd name="connsiteX114" fmla="*/ 2879525 w 4060676"/>
                <a:gd name="connsiteY114" fmla="*/ 467317 h 2983459"/>
                <a:gd name="connsiteX115" fmla="*/ 2879645 w 4060676"/>
                <a:gd name="connsiteY115" fmla="*/ 467001 h 2983459"/>
                <a:gd name="connsiteX116" fmla="*/ 2983028 w 4060676"/>
                <a:gd name="connsiteY116" fmla="*/ 435113 h 2983459"/>
                <a:gd name="connsiteX117" fmla="*/ 2416137 w 4060676"/>
                <a:gd name="connsiteY117" fmla="*/ 87819 h 2983459"/>
                <a:gd name="connsiteX118" fmla="*/ 2392485 w 4060676"/>
                <a:gd name="connsiteY118" fmla="*/ 615 h 2983459"/>
                <a:gd name="connsiteX119" fmla="*/ 2470937 w 4060676"/>
                <a:gd name="connsiteY119" fmla="*/ 7487 h 2983459"/>
                <a:gd name="connsiteX120" fmla="*/ 3046072 w 4060676"/>
                <a:gd name="connsiteY120" fmla="*/ 398450 h 2983459"/>
                <a:gd name="connsiteX121" fmla="*/ 3285173 w 4060676"/>
                <a:gd name="connsiteY121" fmla="*/ 679556 h 2983459"/>
                <a:gd name="connsiteX122" fmla="*/ 3243169 w 4060676"/>
                <a:gd name="connsiteY122" fmla="*/ 782951 h 2983459"/>
                <a:gd name="connsiteX123" fmla="*/ 3417447 w 4060676"/>
                <a:gd name="connsiteY123" fmla="*/ 917242 h 2983459"/>
                <a:gd name="connsiteX124" fmla="*/ 3395030 w 4060676"/>
                <a:gd name="connsiteY124" fmla="*/ 421070 h 2983459"/>
                <a:gd name="connsiteX125" fmla="*/ 3598588 w 4060676"/>
                <a:gd name="connsiteY125" fmla="*/ 291826 h 2983459"/>
                <a:gd name="connsiteX126" fmla="*/ 3756913 w 4060676"/>
                <a:gd name="connsiteY126" fmla="*/ 143197 h 2983459"/>
                <a:gd name="connsiteX127" fmla="*/ 4060635 w 4060676"/>
                <a:gd name="connsiteY127" fmla="*/ 973587 h 2983459"/>
                <a:gd name="connsiteX128" fmla="*/ 3559816 w 4060676"/>
                <a:gd name="connsiteY128" fmla="*/ 1881525 h 2983459"/>
                <a:gd name="connsiteX129" fmla="*/ 3134182 w 4060676"/>
                <a:gd name="connsiteY129" fmla="*/ 1891067 h 2983459"/>
                <a:gd name="connsiteX130" fmla="*/ 3080940 w 4060676"/>
                <a:gd name="connsiteY130" fmla="*/ 1872530 h 2983459"/>
                <a:gd name="connsiteX131" fmla="*/ 3074550 w 4060676"/>
                <a:gd name="connsiteY131" fmla="*/ 1902782 h 2983459"/>
                <a:gd name="connsiteX132" fmla="*/ 2745577 w 4060676"/>
                <a:gd name="connsiteY132" fmla="*/ 2169092 h 2983459"/>
                <a:gd name="connsiteX133" fmla="*/ 2458010 w 4060676"/>
                <a:gd name="connsiteY133" fmla="*/ 2039848 h 2983459"/>
                <a:gd name="connsiteX134" fmla="*/ 2445085 w 4060676"/>
                <a:gd name="connsiteY134" fmla="*/ 2207865 h 2983459"/>
                <a:gd name="connsiteX135" fmla="*/ 2574329 w 4060676"/>
                <a:gd name="connsiteY135" fmla="*/ 2482507 h 2983459"/>
                <a:gd name="connsiteX136" fmla="*/ 2567867 w 4060676"/>
                <a:gd name="connsiteY136" fmla="*/ 2631138 h 2983459"/>
                <a:gd name="connsiteX137" fmla="*/ 2596947 w 4060676"/>
                <a:gd name="connsiteY137" fmla="*/ 2815310 h 2983459"/>
                <a:gd name="connsiteX138" fmla="*/ 2383695 w 4060676"/>
                <a:gd name="connsiteY138" fmla="*/ 2892857 h 2983459"/>
                <a:gd name="connsiteX139" fmla="*/ 2050891 w 4060676"/>
                <a:gd name="connsiteY139" fmla="*/ 2821772 h 2983459"/>
                <a:gd name="connsiteX140" fmla="*/ 2040734 w 4060676"/>
                <a:gd name="connsiteY140" fmla="*/ 2762177 h 2983459"/>
                <a:gd name="connsiteX141" fmla="*/ 2040201 w 4060676"/>
                <a:gd name="connsiteY141" fmla="*/ 2744183 h 2983459"/>
                <a:gd name="connsiteX142" fmla="*/ 1990170 w 4060676"/>
                <a:gd name="connsiteY142" fmla="*/ 2791607 h 2983459"/>
                <a:gd name="connsiteX143" fmla="*/ 1676086 w 4060676"/>
                <a:gd name="connsiteY143" fmla="*/ 2983326 h 2983459"/>
                <a:gd name="connsiteX144" fmla="*/ 1362669 w 4060676"/>
                <a:gd name="connsiteY144" fmla="*/ 2605289 h 2983459"/>
                <a:gd name="connsiteX145" fmla="*/ 1508068 w 4060676"/>
                <a:gd name="connsiteY145" fmla="*/ 2446965 h 2983459"/>
                <a:gd name="connsiteX146" fmla="*/ 1175266 w 4060676"/>
                <a:gd name="connsiteY146" fmla="*/ 2414653 h 2983459"/>
                <a:gd name="connsiteX147" fmla="*/ 1162341 w 4060676"/>
                <a:gd name="connsiteY147" fmla="*/ 2560053 h 2983459"/>
                <a:gd name="connsiteX148" fmla="*/ 1078332 w 4060676"/>
                <a:gd name="connsiteY148" fmla="*/ 2702221 h 2983459"/>
                <a:gd name="connsiteX149" fmla="*/ 1010479 w 4060676"/>
                <a:gd name="connsiteY149" fmla="*/ 2957478 h 2983459"/>
                <a:gd name="connsiteX150" fmla="*/ 474118 w 4060676"/>
                <a:gd name="connsiteY150" fmla="*/ 2844389 h 2983459"/>
                <a:gd name="connsiteX151" fmla="*/ 487043 w 4060676"/>
                <a:gd name="connsiteY151" fmla="*/ 2656986 h 2983459"/>
                <a:gd name="connsiteX152" fmla="*/ 357799 w 4060676"/>
                <a:gd name="connsiteY152" fmla="*/ 2682835 h 2983459"/>
                <a:gd name="connsiteX153" fmla="*/ 21765 w 4060676"/>
                <a:gd name="connsiteY153" fmla="*/ 2337107 h 2983459"/>
                <a:gd name="connsiteX154" fmla="*/ 225324 w 4060676"/>
                <a:gd name="connsiteY154" fmla="*/ 1981687 h 2983459"/>
                <a:gd name="connsiteX155" fmla="*/ 244710 w 4060676"/>
                <a:gd name="connsiteY155" fmla="*/ 1626266 h 2983459"/>
                <a:gd name="connsiteX156" fmla="*/ 37920 w 4060676"/>
                <a:gd name="connsiteY156" fmla="*/ 1332238 h 2983459"/>
                <a:gd name="connsiteX157" fmla="*/ 257633 w 4060676"/>
                <a:gd name="connsiteY157" fmla="*/ 928351 h 2983459"/>
                <a:gd name="connsiteX158" fmla="*/ 257635 w 4060676"/>
                <a:gd name="connsiteY158" fmla="*/ 1244997 h 2983459"/>
                <a:gd name="connsiteX159" fmla="*/ 1272199 w 4060676"/>
                <a:gd name="connsiteY159" fmla="*/ 602009 h 2983459"/>
                <a:gd name="connsiteX160" fmla="*/ 1572691 w 4060676"/>
                <a:gd name="connsiteY160" fmla="*/ 382295 h 2983459"/>
                <a:gd name="connsiteX161" fmla="*/ 1652908 w 4060676"/>
                <a:gd name="connsiteY161" fmla="*/ 373882 h 2983459"/>
                <a:gd name="connsiteX162" fmla="*/ 1662204 w 4060676"/>
                <a:gd name="connsiteY162" fmla="*/ 353995 h 2983459"/>
                <a:gd name="connsiteX163" fmla="*/ 1918420 w 4060676"/>
                <a:gd name="connsiteY163" fmla="*/ 107652 h 2983459"/>
                <a:gd name="connsiteX164" fmla="*/ 2392485 w 4060676"/>
                <a:gd name="connsiteY164" fmla="*/ 615 h 2983459"/>
                <a:gd name="connsiteX0" fmla="*/ 2424492 w 4060676"/>
                <a:gd name="connsiteY0" fmla="*/ 2267062 h 2983459"/>
                <a:gd name="connsiteX1" fmla="*/ 2114194 w 4060676"/>
                <a:gd name="connsiteY1" fmla="*/ 2792182 h 2983459"/>
                <a:gd name="connsiteX2" fmla="*/ 2333789 w 4060676"/>
                <a:gd name="connsiteY2" fmla="*/ 2837533 h 2983459"/>
                <a:gd name="connsiteX3" fmla="*/ 2553385 w 4060676"/>
                <a:gd name="connsiteY3" fmla="*/ 2789795 h 2983459"/>
                <a:gd name="connsiteX4" fmla="*/ 2514001 w 4060676"/>
                <a:gd name="connsiteY4" fmla="*/ 2663289 h 2983459"/>
                <a:gd name="connsiteX5" fmla="*/ 2527129 w 4060676"/>
                <a:gd name="connsiteY5" fmla="*/ 2486659 h 2983459"/>
                <a:gd name="connsiteX6" fmla="*/ 2424492 w 4060676"/>
                <a:gd name="connsiteY6" fmla="*/ 2267062 h 2983459"/>
                <a:gd name="connsiteX7" fmla="*/ 283436 w 4060676"/>
                <a:gd name="connsiteY7" fmla="*/ 2047468 h 2983459"/>
                <a:gd name="connsiteX8" fmla="*/ 100839 w 4060676"/>
                <a:gd name="connsiteY8" fmla="*/ 2318382 h 2983459"/>
                <a:gd name="connsiteX9" fmla="*/ 388460 w 4060676"/>
                <a:gd name="connsiteY9" fmla="*/ 2607197 h 2983459"/>
                <a:gd name="connsiteX10" fmla="*/ 507806 w 4060676"/>
                <a:gd name="connsiteY10" fmla="*/ 2510528 h 2983459"/>
                <a:gd name="connsiteX11" fmla="*/ 283436 w 4060676"/>
                <a:gd name="connsiteY11" fmla="*/ 2047468 h 2983459"/>
                <a:gd name="connsiteX12" fmla="*/ 2765820 w 4060676"/>
                <a:gd name="connsiteY12" fmla="*/ 769874 h 2983459"/>
                <a:gd name="connsiteX13" fmla="*/ 2712413 w 4060676"/>
                <a:gd name="connsiteY13" fmla="*/ 808065 h 2983459"/>
                <a:gd name="connsiteX14" fmla="*/ 2805032 w 4060676"/>
                <a:gd name="connsiteY14" fmla="*/ 920071 h 2983459"/>
                <a:gd name="connsiteX15" fmla="*/ 2897100 w 4060676"/>
                <a:gd name="connsiteY15" fmla="*/ 896977 h 2983459"/>
                <a:gd name="connsiteX16" fmla="*/ 2546225 w 4060676"/>
                <a:gd name="connsiteY16" fmla="*/ 1153571 h 2983459"/>
                <a:gd name="connsiteX17" fmla="*/ 2613342 w 4060676"/>
                <a:gd name="connsiteY17" fmla="*/ 1051580 h 2983459"/>
                <a:gd name="connsiteX18" fmla="*/ 2509226 w 4060676"/>
                <a:gd name="connsiteY18" fmla="*/ 958442 h 2983459"/>
                <a:gd name="connsiteX19" fmla="*/ 2444781 w 4060676"/>
                <a:gd name="connsiteY19" fmla="*/ 1012743 h 2983459"/>
                <a:gd name="connsiteX20" fmla="*/ 2765820 w 4060676"/>
                <a:gd name="connsiteY20" fmla="*/ 769874 h 2983459"/>
                <a:gd name="connsiteX21" fmla="*/ 2410333 w 4060676"/>
                <a:gd name="connsiteY21" fmla="*/ 550290 h 2983459"/>
                <a:gd name="connsiteX22" fmla="*/ 2440902 w 4060676"/>
                <a:gd name="connsiteY22" fmla="*/ 550782 h 2983459"/>
                <a:gd name="connsiteX23" fmla="*/ 2549805 w 4060676"/>
                <a:gd name="connsiteY23" fmla="*/ 567584 h 2983459"/>
                <a:gd name="connsiteX24" fmla="*/ 2296792 w 4060676"/>
                <a:gd name="connsiteY24" fmla="*/ 820596 h 2983459"/>
                <a:gd name="connsiteX25" fmla="*/ 2410333 w 4060676"/>
                <a:gd name="connsiteY25" fmla="*/ 550290 h 2983459"/>
                <a:gd name="connsiteX26" fmla="*/ 3783150 w 4060676"/>
                <a:gd name="connsiteY26" fmla="*/ 254893 h 2983459"/>
                <a:gd name="connsiteX27" fmla="*/ 3673467 w 4060676"/>
                <a:gd name="connsiteY27" fmla="*/ 441155 h 2983459"/>
                <a:gd name="connsiteX28" fmla="*/ 3510555 w 4060676"/>
                <a:gd name="connsiteY28" fmla="*/ 467805 h 2983459"/>
                <a:gd name="connsiteX29" fmla="*/ 3659624 w 4060676"/>
                <a:gd name="connsiteY29" fmla="*/ 379108 h 2983459"/>
                <a:gd name="connsiteX30" fmla="*/ 3783150 w 4060676"/>
                <a:gd name="connsiteY30" fmla="*/ 254893 h 2983459"/>
                <a:gd name="connsiteX31" fmla="*/ 2416137 w 4060676"/>
                <a:gd name="connsiteY31" fmla="*/ 87819 h 2983459"/>
                <a:gd name="connsiteX32" fmla="*/ 1745417 w 4060676"/>
                <a:gd name="connsiteY32" fmla="*/ 401696 h 2983459"/>
                <a:gd name="connsiteX33" fmla="*/ 1934561 w 4060676"/>
                <a:gd name="connsiteY33" fmla="*/ 406041 h 2983459"/>
                <a:gd name="connsiteX34" fmla="*/ 1942233 w 4060676"/>
                <a:gd name="connsiteY34" fmla="*/ 407143 h 2983459"/>
                <a:gd name="connsiteX35" fmla="*/ 1910203 w 4060676"/>
                <a:gd name="connsiteY35" fmla="*/ 415856 h 2983459"/>
                <a:gd name="connsiteX36" fmla="*/ 1583292 w 4060676"/>
                <a:gd name="connsiteY36" fmla="*/ 483859 h 2983459"/>
                <a:gd name="connsiteX37" fmla="*/ 965634 w 4060676"/>
                <a:gd name="connsiteY37" fmla="*/ 1285034 h 2983459"/>
                <a:gd name="connsiteX38" fmla="*/ 1151445 w 4060676"/>
                <a:gd name="connsiteY38" fmla="*/ 1578898 h 2983459"/>
                <a:gd name="connsiteX39" fmla="*/ 1344233 w 4060676"/>
                <a:gd name="connsiteY39" fmla="*/ 1359120 h 2983459"/>
                <a:gd name="connsiteX40" fmla="*/ 1118671 w 4060676"/>
                <a:gd name="connsiteY40" fmla="*/ 1825668 h 2983459"/>
                <a:gd name="connsiteX41" fmla="*/ 1330371 w 4060676"/>
                <a:gd name="connsiteY41" fmla="*/ 1950338 h 2983459"/>
                <a:gd name="connsiteX42" fmla="*/ 1691253 w 4060676"/>
                <a:gd name="connsiteY42" fmla="*/ 1771687 h 2983459"/>
                <a:gd name="connsiteX43" fmla="*/ 1922599 w 4060676"/>
                <a:gd name="connsiteY43" fmla="*/ 1748552 h 2983459"/>
                <a:gd name="connsiteX44" fmla="*/ 2005498 w 4060676"/>
                <a:gd name="connsiteY44" fmla="*/ 830879 h 2983459"/>
                <a:gd name="connsiteX45" fmla="*/ 2015138 w 4060676"/>
                <a:gd name="connsiteY45" fmla="*/ 1866154 h 2983459"/>
                <a:gd name="connsiteX46" fmla="*/ 1987126 w 4060676"/>
                <a:gd name="connsiteY46" fmla="*/ 1861564 h 2983459"/>
                <a:gd name="connsiteX47" fmla="*/ 1951657 w 4060676"/>
                <a:gd name="connsiteY47" fmla="*/ 1852495 h 2983459"/>
                <a:gd name="connsiteX48" fmla="*/ 1915327 w 4060676"/>
                <a:gd name="connsiteY48" fmla="*/ 1846824 h 2983459"/>
                <a:gd name="connsiteX49" fmla="*/ 1905145 w 4060676"/>
                <a:gd name="connsiteY49" fmla="*/ 1844465 h 2983459"/>
                <a:gd name="connsiteX50" fmla="*/ 1815161 w 4060676"/>
                <a:gd name="connsiteY50" fmla="*/ 1841415 h 2983459"/>
                <a:gd name="connsiteX51" fmla="*/ 1802057 w 4060676"/>
                <a:gd name="connsiteY51" fmla="*/ 1844470 h 2983459"/>
                <a:gd name="connsiteX52" fmla="*/ 1794144 w 4060676"/>
                <a:gd name="connsiteY52" fmla="*/ 1845158 h 2983459"/>
                <a:gd name="connsiteX53" fmla="*/ 1272809 w 4060676"/>
                <a:gd name="connsiteY53" fmla="*/ 2057015 h 2983459"/>
                <a:gd name="connsiteX54" fmla="*/ 975910 w 4060676"/>
                <a:gd name="connsiteY54" fmla="*/ 1821531 h 2983459"/>
                <a:gd name="connsiteX55" fmla="*/ 969826 w 4060676"/>
                <a:gd name="connsiteY55" fmla="*/ 1813649 h 2983459"/>
                <a:gd name="connsiteX56" fmla="*/ 992712 w 4060676"/>
                <a:gd name="connsiteY56" fmla="*/ 1775406 h 2983459"/>
                <a:gd name="connsiteX57" fmla="*/ 1073503 w 4060676"/>
                <a:gd name="connsiteY57" fmla="*/ 1658401 h 2983459"/>
                <a:gd name="connsiteX58" fmla="*/ 846746 w 4060676"/>
                <a:gd name="connsiteY58" fmla="*/ 1299172 h 2983459"/>
                <a:gd name="connsiteX59" fmla="*/ 1248940 w 4060676"/>
                <a:gd name="connsiteY59" fmla="*/ 685736 h 2983459"/>
                <a:gd name="connsiteX60" fmla="*/ 185024 w 4060676"/>
                <a:gd name="connsiteY60" fmla="*/ 1315433 h 2983459"/>
                <a:gd name="connsiteX61" fmla="*/ 136852 w 4060676"/>
                <a:gd name="connsiteY61" fmla="*/ 1272061 h 2983459"/>
                <a:gd name="connsiteX62" fmla="*/ 150936 w 4060676"/>
                <a:gd name="connsiteY62" fmla="*/ 1264158 h 2983459"/>
                <a:gd name="connsiteX63" fmla="*/ 203475 w 4060676"/>
                <a:gd name="connsiteY63" fmla="*/ 999615 h 2983459"/>
                <a:gd name="connsiteX64" fmla="*/ 67622 w 4060676"/>
                <a:gd name="connsiteY64" fmla="*/ 1270717 h 2983459"/>
                <a:gd name="connsiteX65" fmla="*/ 78636 w 4060676"/>
                <a:gd name="connsiteY65" fmla="*/ 1276004 h 2983459"/>
                <a:gd name="connsiteX66" fmla="*/ 80271 w 4060676"/>
                <a:gd name="connsiteY66" fmla="*/ 1291713 h 2983459"/>
                <a:gd name="connsiteX67" fmla="*/ 341916 w 4060676"/>
                <a:gd name="connsiteY67" fmla="*/ 1476996 h 2983459"/>
                <a:gd name="connsiteX68" fmla="*/ 585737 w 4060676"/>
                <a:gd name="connsiteY68" fmla="*/ 2422013 h 2983459"/>
                <a:gd name="connsiteX69" fmla="*/ 598608 w 4060676"/>
                <a:gd name="connsiteY69" fmla="*/ 2446757 h 2983459"/>
                <a:gd name="connsiteX70" fmla="*/ 598155 w 4060676"/>
                <a:gd name="connsiteY70" fmla="*/ 2458370 h 2983459"/>
                <a:gd name="connsiteX71" fmla="*/ 579414 w 4060676"/>
                <a:gd name="connsiteY71" fmla="*/ 2638226 h 2983459"/>
                <a:gd name="connsiteX72" fmla="*/ 535256 w 4060676"/>
                <a:gd name="connsiteY72" fmla="*/ 2789795 h 2983459"/>
                <a:gd name="connsiteX73" fmla="*/ 992348 w 4060676"/>
                <a:gd name="connsiteY73" fmla="*/ 2878111 h 2983459"/>
                <a:gd name="connsiteX74" fmla="*/ 1007864 w 4060676"/>
                <a:gd name="connsiteY74" fmla="*/ 2732510 h 2983459"/>
                <a:gd name="connsiteX75" fmla="*/ 1096179 w 4060676"/>
                <a:gd name="connsiteY75" fmla="*/ 2542750 h 2983459"/>
                <a:gd name="connsiteX76" fmla="*/ 1099909 w 4060676"/>
                <a:gd name="connsiteY76" fmla="*/ 2340609 h 2983459"/>
                <a:gd name="connsiteX77" fmla="*/ 1097124 w 4060676"/>
                <a:gd name="connsiteY77" fmla="*/ 2264619 h 2983459"/>
                <a:gd name="connsiteX78" fmla="*/ 1118381 w 4060676"/>
                <a:gd name="connsiteY78" fmla="*/ 2289370 h 2983459"/>
                <a:gd name="connsiteX79" fmla="*/ 1645166 w 4060676"/>
                <a:gd name="connsiteY79" fmla="*/ 2259902 h 2983459"/>
                <a:gd name="connsiteX80" fmla="*/ 1657101 w 4060676"/>
                <a:gd name="connsiteY80" fmla="*/ 2443694 h 2983459"/>
                <a:gd name="connsiteX81" fmla="*/ 1429152 w 4060676"/>
                <a:gd name="connsiteY81" fmla="*/ 2613164 h 2983459"/>
                <a:gd name="connsiteX82" fmla="*/ 1682163 w 4060676"/>
                <a:gd name="connsiteY82" fmla="*/ 2919882 h 2983459"/>
                <a:gd name="connsiteX83" fmla="*/ 2151191 w 4060676"/>
                <a:gd name="connsiteY83" fmla="*/ 2548718 h 2983459"/>
                <a:gd name="connsiteX84" fmla="*/ 2406590 w 4060676"/>
                <a:gd name="connsiteY84" fmla="*/ 1988988 h 2983459"/>
                <a:gd name="connsiteX85" fmla="*/ 2180963 w 4060676"/>
                <a:gd name="connsiteY85" fmla="*/ 1744629 h 2983459"/>
                <a:gd name="connsiteX86" fmla="*/ 2178366 w 4060676"/>
                <a:gd name="connsiteY86" fmla="*/ 1737830 h 2983459"/>
                <a:gd name="connsiteX87" fmla="*/ 2213401 w 4060676"/>
                <a:gd name="connsiteY87" fmla="*/ 1759883 h 2983459"/>
                <a:gd name="connsiteX88" fmla="*/ 2469843 w 4060676"/>
                <a:gd name="connsiteY88" fmla="*/ 1901867 h 2983459"/>
                <a:gd name="connsiteX89" fmla="*/ 2755078 w 4060676"/>
                <a:gd name="connsiteY89" fmla="*/ 2095206 h 2983459"/>
                <a:gd name="connsiteX90" fmla="*/ 3035540 w 4060676"/>
                <a:gd name="connsiteY90" fmla="*/ 1849354 h 2983459"/>
                <a:gd name="connsiteX91" fmla="*/ 2991382 w 4060676"/>
                <a:gd name="connsiteY91" fmla="*/ 1845774 h 2983459"/>
                <a:gd name="connsiteX92" fmla="*/ 2619518 w 4060676"/>
                <a:gd name="connsiteY92" fmla="*/ 1549438 h 2983459"/>
                <a:gd name="connsiteX93" fmla="*/ 2631886 w 4060676"/>
                <a:gd name="connsiteY93" fmla="*/ 1485537 h 2983459"/>
                <a:gd name="connsiteX94" fmla="*/ 2655332 w 4060676"/>
                <a:gd name="connsiteY94" fmla="*/ 1511089 h 2983459"/>
                <a:gd name="connsiteX95" fmla="*/ 3615559 w 4060676"/>
                <a:gd name="connsiteY95" fmla="*/ 1753877 h 2983459"/>
                <a:gd name="connsiteX96" fmla="*/ 3774288 w 4060676"/>
                <a:gd name="connsiteY96" fmla="*/ 186873 h 2983459"/>
                <a:gd name="connsiteX97" fmla="*/ 3650169 w 4060676"/>
                <a:gd name="connsiteY97" fmla="*/ 330088 h 2983459"/>
                <a:gd name="connsiteX98" fmla="*/ 3468765 w 4060676"/>
                <a:gd name="connsiteY98" fmla="*/ 421983 h 2983459"/>
                <a:gd name="connsiteX99" fmla="*/ 3355340 w 4060676"/>
                <a:gd name="connsiteY99" fmla="*/ 1235418 h 2983459"/>
                <a:gd name="connsiteX100" fmla="*/ 3335533 w 4060676"/>
                <a:gd name="connsiteY100" fmla="*/ 1251046 h 2983459"/>
                <a:gd name="connsiteX101" fmla="*/ 3339703 w 4060676"/>
                <a:gd name="connsiteY101" fmla="*/ 1243005 h 2983459"/>
                <a:gd name="connsiteX102" fmla="*/ 3382834 w 4060676"/>
                <a:gd name="connsiteY102" fmla="*/ 987681 h 2983459"/>
                <a:gd name="connsiteX103" fmla="*/ 3214558 w 4060676"/>
                <a:gd name="connsiteY103" fmla="*/ 1019904 h 2983459"/>
                <a:gd name="connsiteX104" fmla="*/ 3232459 w 4060676"/>
                <a:gd name="connsiteY104" fmla="*/ 880270 h 2983459"/>
                <a:gd name="connsiteX105" fmla="*/ 3074924 w 4060676"/>
                <a:gd name="connsiteY105" fmla="*/ 879076 h 2983459"/>
                <a:gd name="connsiteX106" fmla="*/ 3120275 w 4060676"/>
                <a:gd name="connsiteY106" fmla="*/ 775246 h 2983459"/>
                <a:gd name="connsiteX107" fmla="*/ 3029200 w 4060676"/>
                <a:gd name="connsiteY107" fmla="*/ 733176 h 2983459"/>
                <a:gd name="connsiteX108" fmla="*/ 3003959 w 4060676"/>
                <a:gd name="connsiteY108" fmla="*/ 733348 h 2983459"/>
                <a:gd name="connsiteX109" fmla="*/ 3024714 w 4060676"/>
                <a:gd name="connsiteY109" fmla="*/ 725896 h 2983459"/>
                <a:gd name="connsiteX110" fmla="*/ 3055829 w 4060676"/>
                <a:gd name="connsiteY110" fmla="*/ 716766 h 2983459"/>
                <a:gd name="connsiteX111" fmla="*/ 3206204 w 4060676"/>
                <a:gd name="connsiteY111" fmla="*/ 682156 h 2983459"/>
                <a:gd name="connsiteX112" fmla="*/ 3053442 w 4060676"/>
                <a:gd name="connsiteY112" fmla="*/ 487623 h 2983459"/>
                <a:gd name="connsiteX113" fmla="*/ 2894227 w 4060676"/>
                <a:gd name="connsiteY113" fmla="*/ 468100 h 2983459"/>
                <a:gd name="connsiteX114" fmla="*/ 2879525 w 4060676"/>
                <a:gd name="connsiteY114" fmla="*/ 467317 h 2983459"/>
                <a:gd name="connsiteX115" fmla="*/ 2879645 w 4060676"/>
                <a:gd name="connsiteY115" fmla="*/ 467001 h 2983459"/>
                <a:gd name="connsiteX116" fmla="*/ 2983028 w 4060676"/>
                <a:gd name="connsiteY116" fmla="*/ 435113 h 2983459"/>
                <a:gd name="connsiteX117" fmla="*/ 2416137 w 4060676"/>
                <a:gd name="connsiteY117" fmla="*/ 87819 h 2983459"/>
                <a:gd name="connsiteX118" fmla="*/ 2392485 w 4060676"/>
                <a:gd name="connsiteY118" fmla="*/ 615 h 2983459"/>
                <a:gd name="connsiteX119" fmla="*/ 2470937 w 4060676"/>
                <a:gd name="connsiteY119" fmla="*/ 7487 h 2983459"/>
                <a:gd name="connsiteX120" fmla="*/ 3046072 w 4060676"/>
                <a:gd name="connsiteY120" fmla="*/ 398450 h 2983459"/>
                <a:gd name="connsiteX121" fmla="*/ 3285173 w 4060676"/>
                <a:gd name="connsiteY121" fmla="*/ 679556 h 2983459"/>
                <a:gd name="connsiteX122" fmla="*/ 3243169 w 4060676"/>
                <a:gd name="connsiteY122" fmla="*/ 782951 h 2983459"/>
                <a:gd name="connsiteX123" fmla="*/ 3417447 w 4060676"/>
                <a:gd name="connsiteY123" fmla="*/ 917242 h 2983459"/>
                <a:gd name="connsiteX124" fmla="*/ 3395030 w 4060676"/>
                <a:gd name="connsiteY124" fmla="*/ 421070 h 2983459"/>
                <a:gd name="connsiteX125" fmla="*/ 3598588 w 4060676"/>
                <a:gd name="connsiteY125" fmla="*/ 291826 h 2983459"/>
                <a:gd name="connsiteX126" fmla="*/ 3756913 w 4060676"/>
                <a:gd name="connsiteY126" fmla="*/ 143197 h 2983459"/>
                <a:gd name="connsiteX127" fmla="*/ 4060635 w 4060676"/>
                <a:gd name="connsiteY127" fmla="*/ 973587 h 2983459"/>
                <a:gd name="connsiteX128" fmla="*/ 3559816 w 4060676"/>
                <a:gd name="connsiteY128" fmla="*/ 1881525 h 2983459"/>
                <a:gd name="connsiteX129" fmla="*/ 3134182 w 4060676"/>
                <a:gd name="connsiteY129" fmla="*/ 1891067 h 2983459"/>
                <a:gd name="connsiteX130" fmla="*/ 3080940 w 4060676"/>
                <a:gd name="connsiteY130" fmla="*/ 1872530 h 2983459"/>
                <a:gd name="connsiteX131" fmla="*/ 3074550 w 4060676"/>
                <a:gd name="connsiteY131" fmla="*/ 1902782 h 2983459"/>
                <a:gd name="connsiteX132" fmla="*/ 2745577 w 4060676"/>
                <a:gd name="connsiteY132" fmla="*/ 2169092 h 2983459"/>
                <a:gd name="connsiteX133" fmla="*/ 2458010 w 4060676"/>
                <a:gd name="connsiteY133" fmla="*/ 2039848 h 2983459"/>
                <a:gd name="connsiteX134" fmla="*/ 2445085 w 4060676"/>
                <a:gd name="connsiteY134" fmla="*/ 2207865 h 2983459"/>
                <a:gd name="connsiteX135" fmla="*/ 2574329 w 4060676"/>
                <a:gd name="connsiteY135" fmla="*/ 2482507 h 2983459"/>
                <a:gd name="connsiteX136" fmla="*/ 2567867 w 4060676"/>
                <a:gd name="connsiteY136" fmla="*/ 2631138 h 2983459"/>
                <a:gd name="connsiteX137" fmla="*/ 2596947 w 4060676"/>
                <a:gd name="connsiteY137" fmla="*/ 2815310 h 2983459"/>
                <a:gd name="connsiteX138" fmla="*/ 2383695 w 4060676"/>
                <a:gd name="connsiteY138" fmla="*/ 2892857 h 2983459"/>
                <a:gd name="connsiteX139" fmla="*/ 2050891 w 4060676"/>
                <a:gd name="connsiteY139" fmla="*/ 2821772 h 2983459"/>
                <a:gd name="connsiteX140" fmla="*/ 2040734 w 4060676"/>
                <a:gd name="connsiteY140" fmla="*/ 2762177 h 2983459"/>
                <a:gd name="connsiteX141" fmla="*/ 2040201 w 4060676"/>
                <a:gd name="connsiteY141" fmla="*/ 2744183 h 2983459"/>
                <a:gd name="connsiteX142" fmla="*/ 1990170 w 4060676"/>
                <a:gd name="connsiteY142" fmla="*/ 2791607 h 2983459"/>
                <a:gd name="connsiteX143" fmla="*/ 1676086 w 4060676"/>
                <a:gd name="connsiteY143" fmla="*/ 2983326 h 2983459"/>
                <a:gd name="connsiteX144" fmla="*/ 1362669 w 4060676"/>
                <a:gd name="connsiteY144" fmla="*/ 2605289 h 2983459"/>
                <a:gd name="connsiteX145" fmla="*/ 1508068 w 4060676"/>
                <a:gd name="connsiteY145" fmla="*/ 2446965 h 2983459"/>
                <a:gd name="connsiteX146" fmla="*/ 1175266 w 4060676"/>
                <a:gd name="connsiteY146" fmla="*/ 2414653 h 2983459"/>
                <a:gd name="connsiteX147" fmla="*/ 1162341 w 4060676"/>
                <a:gd name="connsiteY147" fmla="*/ 2560053 h 2983459"/>
                <a:gd name="connsiteX148" fmla="*/ 1078332 w 4060676"/>
                <a:gd name="connsiteY148" fmla="*/ 2702221 h 2983459"/>
                <a:gd name="connsiteX149" fmla="*/ 1010479 w 4060676"/>
                <a:gd name="connsiteY149" fmla="*/ 2957478 h 2983459"/>
                <a:gd name="connsiteX150" fmla="*/ 474118 w 4060676"/>
                <a:gd name="connsiteY150" fmla="*/ 2844389 h 2983459"/>
                <a:gd name="connsiteX151" fmla="*/ 487043 w 4060676"/>
                <a:gd name="connsiteY151" fmla="*/ 2656986 h 2983459"/>
                <a:gd name="connsiteX152" fmla="*/ 357799 w 4060676"/>
                <a:gd name="connsiteY152" fmla="*/ 2682835 h 2983459"/>
                <a:gd name="connsiteX153" fmla="*/ 21765 w 4060676"/>
                <a:gd name="connsiteY153" fmla="*/ 2337107 h 2983459"/>
                <a:gd name="connsiteX154" fmla="*/ 225324 w 4060676"/>
                <a:gd name="connsiteY154" fmla="*/ 1981687 h 2983459"/>
                <a:gd name="connsiteX155" fmla="*/ 244710 w 4060676"/>
                <a:gd name="connsiteY155" fmla="*/ 1626266 h 2983459"/>
                <a:gd name="connsiteX156" fmla="*/ 37920 w 4060676"/>
                <a:gd name="connsiteY156" fmla="*/ 1332238 h 2983459"/>
                <a:gd name="connsiteX157" fmla="*/ 257633 w 4060676"/>
                <a:gd name="connsiteY157" fmla="*/ 928351 h 2983459"/>
                <a:gd name="connsiteX158" fmla="*/ 257635 w 4060676"/>
                <a:gd name="connsiteY158" fmla="*/ 1244997 h 2983459"/>
                <a:gd name="connsiteX159" fmla="*/ 1272199 w 4060676"/>
                <a:gd name="connsiteY159" fmla="*/ 602009 h 2983459"/>
                <a:gd name="connsiteX160" fmla="*/ 1572691 w 4060676"/>
                <a:gd name="connsiteY160" fmla="*/ 382295 h 2983459"/>
                <a:gd name="connsiteX161" fmla="*/ 1652908 w 4060676"/>
                <a:gd name="connsiteY161" fmla="*/ 373882 h 2983459"/>
                <a:gd name="connsiteX162" fmla="*/ 1662204 w 4060676"/>
                <a:gd name="connsiteY162" fmla="*/ 353995 h 2983459"/>
                <a:gd name="connsiteX163" fmla="*/ 1918420 w 4060676"/>
                <a:gd name="connsiteY163" fmla="*/ 107652 h 2983459"/>
                <a:gd name="connsiteX164" fmla="*/ 2392485 w 4060676"/>
                <a:gd name="connsiteY164" fmla="*/ 615 h 2983459"/>
                <a:gd name="connsiteX0" fmla="*/ 2424492 w 4060676"/>
                <a:gd name="connsiteY0" fmla="*/ 2267062 h 2983459"/>
                <a:gd name="connsiteX1" fmla="*/ 2114194 w 4060676"/>
                <a:gd name="connsiteY1" fmla="*/ 2792182 h 2983459"/>
                <a:gd name="connsiteX2" fmla="*/ 2333789 w 4060676"/>
                <a:gd name="connsiteY2" fmla="*/ 2837533 h 2983459"/>
                <a:gd name="connsiteX3" fmla="*/ 2553385 w 4060676"/>
                <a:gd name="connsiteY3" fmla="*/ 2789795 h 2983459"/>
                <a:gd name="connsiteX4" fmla="*/ 2514001 w 4060676"/>
                <a:gd name="connsiteY4" fmla="*/ 2663289 h 2983459"/>
                <a:gd name="connsiteX5" fmla="*/ 2527129 w 4060676"/>
                <a:gd name="connsiteY5" fmla="*/ 2486659 h 2983459"/>
                <a:gd name="connsiteX6" fmla="*/ 2424492 w 4060676"/>
                <a:gd name="connsiteY6" fmla="*/ 2267062 h 2983459"/>
                <a:gd name="connsiteX7" fmla="*/ 283436 w 4060676"/>
                <a:gd name="connsiteY7" fmla="*/ 2047468 h 2983459"/>
                <a:gd name="connsiteX8" fmla="*/ 100839 w 4060676"/>
                <a:gd name="connsiteY8" fmla="*/ 2318382 h 2983459"/>
                <a:gd name="connsiteX9" fmla="*/ 388460 w 4060676"/>
                <a:gd name="connsiteY9" fmla="*/ 2607197 h 2983459"/>
                <a:gd name="connsiteX10" fmla="*/ 507806 w 4060676"/>
                <a:gd name="connsiteY10" fmla="*/ 2510528 h 2983459"/>
                <a:gd name="connsiteX11" fmla="*/ 283436 w 4060676"/>
                <a:gd name="connsiteY11" fmla="*/ 2047468 h 2983459"/>
                <a:gd name="connsiteX12" fmla="*/ 2765820 w 4060676"/>
                <a:gd name="connsiteY12" fmla="*/ 769874 h 2983459"/>
                <a:gd name="connsiteX13" fmla="*/ 2712413 w 4060676"/>
                <a:gd name="connsiteY13" fmla="*/ 808065 h 2983459"/>
                <a:gd name="connsiteX14" fmla="*/ 2805032 w 4060676"/>
                <a:gd name="connsiteY14" fmla="*/ 920071 h 2983459"/>
                <a:gd name="connsiteX15" fmla="*/ 2897100 w 4060676"/>
                <a:gd name="connsiteY15" fmla="*/ 896977 h 2983459"/>
                <a:gd name="connsiteX16" fmla="*/ 2546225 w 4060676"/>
                <a:gd name="connsiteY16" fmla="*/ 1153571 h 2983459"/>
                <a:gd name="connsiteX17" fmla="*/ 2613342 w 4060676"/>
                <a:gd name="connsiteY17" fmla="*/ 1051580 h 2983459"/>
                <a:gd name="connsiteX18" fmla="*/ 2509226 w 4060676"/>
                <a:gd name="connsiteY18" fmla="*/ 958442 h 2983459"/>
                <a:gd name="connsiteX19" fmla="*/ 2444781 w 4060676"/>
                <a:gd name="connsiteY19" fmla="*/ 1012743 h 2983459"/>
                <a:gd name="connsiteX20" fmla="*/ 2765820 w 4060676"/>
                <a:gd name="connsiteY20" fmla="*/ 769874 h 2983459"/>
                <a:gd name="connsiteX21" fmla="*/ 2410333 w 4060676"/>
                <a:gd name="connsiteY21" fmla="*/ 550290 h 2983459"/>
                <a:gd name="connsiteX22" fmla="*/ 2440902 w 4060676"/>
                <a:gd name="connsiteY22" fmla="*/ 550782 h 2983459"/>
                <a:gd name="connsiteX23" fmla="*/ 2549805 w 4060676"/>
                <a:gd name="connsiteY23" fmla="*/ 567584 h 2983459"/>
                <a:gd name="connsiteX24" fmla="*/ 2296792 w 4060676"/>
                <a:gd name="connsiteY24" fmla="*/ 820596 h 2983459"/>
                <a:gd name="connsiteX25" fmla="*/ 2410333 w 4060676"/>
                <a:gd name="connsiteY25" fmla="*/ 550290 h 2983459"/>
                <a:gd name="connsiteX26" fmla="*/ 3783150 w 4060676"/>
                <a:gd name="connsiteY26" fmla="*/ 254893 h 2983459"/>
                <a:gd name="connsiteX27" fmla="*/ 3673467 w 4060676"/>
                <a:gd name="connsiteY27" fmla="*/ 441155 h 2983459"/>
                <a:gd name="connsiteX28" fmla="*/ 3510555 w 4060676"/>
                <a:gd name="connsiteY28" fmla="*/ 467805 h 2983459"/>
                <a:gd name="connsiteX29" fmla="*/ 3659624 w 4060676"/>
                <a:gd name="connsiteY29" fmla="*/ 379108 h 2983459"/>
                <a:gd name="connsiteX30" fmla="*/ 3783150 w 4060676"/>
                <a:gd name="connsiteY30" fmla="*/ 254893 h 2983459"/>
                <a:gd name="connsiteX31" fmla="*/ 2416137 w 4060676"/>
                <a:gd name="connsiteY31" fmla="*/ 87819 h 2983459"/>
                <a:gd name="connsiteX32" fmla="*/ 1745417 w 4060676"/>
                <a:gd name="connsiteY32" fmla="*/ 401696 h 2983459"/>
                <a:gd name="connsiteX33" fmla="*/ 1934561 w 4060676"/>
                <a:gd name="connsiteY33" fmla="*/ 406041 h 2983459"/>
                <a:gd name="connsiteX34" fmla="*/ 1942233 w 4060676"/>
                <a:gd name="connsiteY34" fmla="*/ 407143 h 2983459"/>
                <a:gd name="connsiteX35" fmla="*/ 1910203 w 4060676"/>
                <a:gd name="connsiteY35" fmla="*/ 415856 h 2983459"/>
                <a:gd name="connsiteX36" fmla="*/ 1583292 w 4060676"/>
                <a:gd name="connsiteY36" fmla="*/ 483859 h 2983459"/>
                <a:gd name="connsiteX37" fmla="*/ 965634 w 4060676"/>
                <a:gd name="connsiteY37" fmla="*/ 1285034 h 2983459"/>
                <a:gd name="connsiteX38" fmla="*/ 1151445 w 4060676"/>
                <a:gd name="connsiteY38" fmla="*/ 1578898 h 2983459"/>
                <a:gd name="connsiteX39" fmla="*/ 1344233 w 4060676"/>
                <a:gd name="connsiteY39" fmla="*/ 1359120 h 2983459"/>
                <a:gd name="connsiteX40" fmla="*/ 1118671 w 4060676"/>
                <a:gd name="connsiteY40" fmla="*/ 1825668 h 2983459"/>
                <a:gd name="connsiteX41" fmla="*/ 1330371 w 4060676"/>
                <a:gd name="connsiteY41" fmla="*/ 1950338 h 2983459"/>
                <a:gd name="connsiteX42" fmla="*/ 1691253 w 4060676"/>
                <a:gd name="connsiteY42" fmla="*/ 1771687 h 2983459"/>
                <a:gd name="connsiteX43" fmla="*/ 1922599 w 4060676"/>
                <a:gd name="connsiteY43" fmla="*/ 1748552 h 2983459"/>
                <a:gd name="connsiteX44" fmla="*/ 2005498 w 4060676"/>
                <a:gd name="connsiteY44" fmla="*/ 830879 h 2983459"/>
                <a:gd name="connsiteX45" fmla="*/ 2015138 w 4060676"/>
                <a:gd name="connsiteY45" fmla="*/ 1866154 h 2983459"/>
                <a:gd name="connsiteX46" fmla="*/ 1987126 w 4060676"/>
                <a:gd name="connsiteY46" fmla="*/ 1861564 h 2983459"/>
                <a:gd name="connsiteX47" fmla="*/ 1951657 w 4060676"/>
                <a:gd name="connsiteY47" fmla="*/ 1852495 h 2983459"/>
                <a:gd name="connsiteX48" fmla="*/ 1915327 w 4060676"/>
                <a:gd name="connsiteY48" fmla="*/ 1846824 h 2983459"/>
                <a:gd name="connsiteX49" fmla="*/ 1905145 w 4060676"/>
                <a:gd name="connsiteY49" fmla="*/ 1844465 h 2983459"/>
                <a:gd name="connsiteX50" fmla="*/ 1815161 w 4060676"/>
                <a:gd name="connsiteY50" fmla="*/ 1841415 h 2983459"/>
                <a:gd name="connsiteX51" fmla="*/ 1802057 w 4060676"/>
                <a:gd name="connsiteY51" fmla="*/ 1844470 h 2983459"/>
                <a:gd name="connsiteX52" fmla="*/ 1794144 w 4060676"/>
                <a:gd name="connsiteY52" fmla="*/ 1845158 h 2983459"/>
                <a:gd name="connsiteX53" fmla="*/ 1272809 w 4060676"/>
                <a:gd name="connsiteY53" fmla="*/ 2057015 h 2983459"/>
                <a:gd name="connsiteX54" fmla="*/ 975910 w 4060676"/>
                <a:gd name="connsiteY54" fmla="*/ 1821531 h 2983459"/>
                <a:gd name="connsiteX55" fmla="*/ 969826 w 4060676"/>
                <a:gd name="connsiteY55" fmla="*/ 1813649 h 2983459"/>
                <a:gd name="connsiteX56" fmla="*/ 992712 w 4060676"/>
                <a:gd name="connsiteY56" fmla="*/ 1775406 h 2983459"/>
                <a:gd name="connsiteX57" fmla="*/ 1073503 w 4060676"/>
                <a:gd name="connsiteY57" fmla="*/ 1658401 h 2983459"/>
                <a:gd name="connsiteX58" fmla="*/ 846746 w 4060676"/>
                <a:gd name="connsiteY58" fmla="*/ 1299172 h 2983459"/>
                <a:gd name="connsiteX59" fmla="*/ 1248940 w 4060676"/>
                <a:gd name="connsiteY59" fmla="*/ 685736 h 2983459"/>
                <a:gd name="connsiteX60" fmla="*/ 185024 w 4060676"/>
                <a:gd name="connsiteY60" fmla="*/ 1315433 h 2983459"/>
                <a:gd name="connsiteX61" fmla="*/ 136852 w 4060676"/>
                <a:gd name="connsiteY61" fmla="*/ 1272061 h 2983459"/>
                <a:gd name="connsiteX62" fmla="*/ 150936 w 4060676"/>
                <a:gd name="connsiteY62" fmla="*/ 1264158 h 2983459"/>
                <a:gd name="connsiteX63" fmla="*/ 203475 w 4060676"/>
                <a:gd name="connsiteY63" fmla="*/ 999615 h 2983459"/>
                <a:gd name="connsiteX64" fmla="*/ 67622 w 4060676"/>
                <a:gd name="connsiteY64" fmla="*/ 1270717 h 2983459"/>
                <a:gd name="connsiteX65" fmla="*/ 78636 w 4060676"/>
                <a:gd name="connsiteY65" fmla="*/ 1276004 h 2983459"/>
                <a:gd name="connsiteX66" fmla="*/ 80271 w 4060676"/>
                <a:gd name="connsiteY66" fmla="*/ 1291713 h 2983459"/>
                <a:gd name="connsiteX67" fmla="*/ 341916 w 4060676"/>
                <a:gd name="connsiteY67" fmla="*/ 1476996 h 2983459"/>
                <a:gd name="connsiteX68" fmla="*/ 585737 w 4060676"/>
                <a:gd name="connsiteY68" fmla="*/ 2422013 h 2983459"/>
                <a:gd name="connsiteX69" fmla="*/ 598608 w 4060676"/>
                <a:gd name="connsiteY69" fmla="*/ 2446757 h 2983459"/>
                <a:gd name="connsiteX70" fmla="*/ 598155 w 4060676"/>
                <a:gd name="connsiteY70" fmla="*/ 2458370 h 2983459"/>
                <a:gd name="connsiteX71" fmla="*/ 579414 w 4060676"/>
                <a:gd name="connsiteY71" fmla="*/ 2638226 h 2983459"/>
                <a:gd name="connsiteX72" fmla="*/ 535256 w 4060676"/>
                <a:gd name="connsiteY72" fmla="*/ 2789795 h 2983459"/>
                <a:gd name="connsiteX73" fmla="*/ 992348 w 4060676"/>
                <a:gd name="connsiteY73" fmla="*/ 2878111 h 2983459"/>
                <a:gd name="connsiteX74" fmla="*/ 1007864 w 4060676"/>
                <a:gd name="connsiteY74" fmla="*/ 2732510 h 2983459"/>
                <a:gd name="connsiteX75" fmla="*/ 1096179 w 4060676"/>
                <a:gd name="connsiteY75" fmla="*/ 2542750 h 2983459"/>
                <a:gd name="connsiteX76" fmla="*/ 1099909 w 4060676"/>
                <a:gd name="connsiteY76" fmla="*/ 2340609 h 2983459"/>
                <a:gd name="connsiteX77" fmla="*/ 1097124 w 4060676"/>
                <a:gd name="connsiteY77" fmla="*/ 2264619 h 2983459"/>
                <a:gd name="connsiteX78" fmla="*/ 1118381 w 4060676"/>
                <a:gd name="connsiteY78" fmla="*/ 2289370 h 2983459"/>
                <a:gd name="connsiteX79" fmla="*/ 1645166 w 4060676"/>
                <a:gd name="connsiteY79" fmla="*/ 2259902 h 2983459"/>
                <a:gd name="connsiteX80" fmla="*/ 1657101 w 4060676"/>
                <a:gd name="connsiteY80" fmla="*/ 2443694 h 2983459"/>
                <a:gd name="connsiteX81" fmla="*/ 1429152 w 4060676"/>
                <a:gd name="connsiteY81" fmla="*/ 2613164 h 2983459"/>
                <a:gd name="connsiteX82" fmla="*/ 1682163 w 4060676"/>
                <a:gd name="connsiteY82" fmla="*/ 2919882 h 2983459"/>
                <a:gd name="connsiteX83" fmla="*/ 2151191 w 4060676"/>
                <a:gd name="connsiteY83" fmla="*/ 2548718 h 2983459"/>
                <a:gd name="connsiteX84" fmla="*/ 2406590 w 4060676"/>
                <a:gd name="connsiteY84" fmla="*/ 1988988 h 2983459"/>
                <a:gd name="connsiteX85" fmla="*/ 2180963 w 4060676"/>
                <a:gd name="connsiteY85" fmla="*/ 1744629 h 2983459"/>
                <a:gd name="connsiteX86" fmla="*/ 2178366 w 4060676"/>
                <a:gd name="connsiteY86" fmla="*/ 1737830 h 2983459"/>
                <a:gd name="connsiteX87" fmla="*/ 2213401 w 4060676"/>
                <a:gd name="connsiteY87" fmla="*/ 1759883 h 2983459"/>
                <a:gd name="connsiteX88" fmla="*/ 2469843 w 4060676"/>
                <a:gd name="connsiteY88" fmla="*/ 1901867 h 2983459"/>
                <a:gd name="connsiteX89" fmla="*/ 2755078 w 4060676"/>
                <a:gd name="connsiteY89" fmla="*/ 2095206 h 2983459"/>
                <a:gd name="connsiteX90" fmla="*/ 3035540 w 4060676"/>
                <a:gd name="connsiteY90" fmla="*/ 1849354 h 2983459"/>
                <a:gd name="connsiteX91" fmla="*/ 2991382 w 4060676"/>
                <a:gd name="connsiteY91" fmla="*/ 1845774 h 2983459"/>
                <a:gd name="connsiteX92" fmla="*/ 2619518 w 4060676"/>
                <a:gd name="connsiteY92" fmla="*/ 1549438 h 2983459"/>
                <a:gd name="connsiteX93" fmla="*/ 2631886 w 4060676"/>
                <a:gd name="connsiteY93" fmla="*/ 1485537 h 2983459"/>
                <a:gd name="connsiteX94" fmla="*/ 2655332 w 4060676"/>
                <a:gd name="connsiteY94" fmla="*/ 1511089 h 2983459"/>
                <a:gd name="connsiteX95" fmla="*/ 3615559 w 4060676"/>
                <a:gd name="connsiteY95" fmla="*/ 1753877 h 2983459"/>
                <a:gd name="connsiteX96" fmla="*/ 3774288 w 4060676"/>
                <a:gd name="connsiteY96" fmla="*/ 186873 h 2983459"/>
                <a:gd name="connsiteX97" fmla="*/ 3650169 w 4060676"/>
                <a:gd name="connsiteY97" fmla="*/ 330088 h 2983459"/>
                <a:gd name="connsiteX98" fmla="*/ 3468765 w 4060676"/>
                <a:gd name="connsiteY98" fmla="*/ 421983 h 2983459"/>
                <a:gd name="connsiteX99" fmla="*/ 3355340 w 4060676"/>
                <a:gd name="connsiteY99" fmla="*/ 1235418 h 2983459"/>
                <a:gd name="connsiteX100" fmla="*/ 3335533 w 4060676"/>
                <a:gd name="connsiteY100" fmla="*/ 1251046 h 2983459"/>
                <a:gd name="connsiteX101" fmla="*/ 3339703 w 4060676"/>
                <a:gd name="connsiteY101" fmla="*/ 1243005 h 2983459"/>
                <a:gd name="connsiteX102" fmla="*/ 3382834 w 4060676"/>
                <a:gd name="connsiteY102" fmla="*/ 987681 h 2983459"/>
                <a:gd name="connsiteX103" fmla="*/ 3214558 w 4060676"/>
                <a:gd name="connsiteY103" fmla="*/ 1019904 h 2983459"/>
                <a:gd name="connsiteX104" fmla="*/ 3232459 w 4060676"/>
                <a:gd name="connsiteY104" fmla="*/ 880270 h 2983459"/>
                <a:gd name="connsiteX105" fmla="*/ 3074924 w 4060676"/>
                <a:gd name="connsiteY105" fmla="*/ 879076 h 2983459"/>
                <a:gd name="connsiteX106" fmla="*/ 3120275 w 4060676"/>
                <a:gd name="connsiteY106" fmla="*/ 775246 h 2983459"/>
                <a:gd name="connsiteX107" fmla="*/ 3029200 w 4060676"/>
                <a:gd name="connsiteY107" fmla="*/ 733176 h 2983459"/>
                <a:gd name="connsiteX108" fmla="*/ 3003959 w 4060676"/>
                <a:gd name="connsiteY108" fmla="*/ 733348 h 2983459"/>
                <a:gd name="connsiteX109" fmla="*/ 3024714 w 4060676"/>
                <a:gd name="connsiteY109" fmla="*/ 725896 h 2983459"/>
                <a:gd name="connsiteX110" fmla="*/ 3055829 w 4060676"/>
                <a:gd name="connsiteY110" fmla="*/ 716766 h 2983459"/>
                <a:gd name="connsiteX111" fmla="*/ 3206204 w 4060676"/>
                <a:gd name="connsiteY111" fmla="*/ 682156 h 2983459"/>
                <a:gd name="connsiteX112" fmla="*/ 3053442 w 4060676"/>
                <a:gd name="connsiteY112" fmla="*/ 487623 h 2983459"/>
                <a:gd name="connsiteX113" fmla="*/ 2894227 w 4060676"/>
                <a:gd name="connsiteY113" fmla="*/ 468100 h 2983459"/>
                <a:gd name="connsiteX114" fmla="*/ 2879525 w 4060676"/>
                <a:gd name="connsiteY114" fmla="*/ 467317 h 2983459"/>
                <a:gd name="connsiteX115" fmla="*/ 2879645 w 4060676"/>
                <a:gd name="connsiteY115" fmla="*/ 467001 h 2983459"/>
                <a:gd name="connsiteX116" fmla="*/ 2983028 w 4060676"/>
                <a:gd name="connsiteY116" fmla="*/ 435113 h 2983459"/>
                <a:gd name="connsiteX117" fmla="*/ 2416137 w 4060676"/>
                <a:gd name="connsiteY117" fmla="*/ 87819 h 2983459"/>
                <a:gd name="connsiteX118" fmla="*/ 2392485 w 4060676"/>
                <a:gd name="connsiteY118" fmla="*/ 615 h 2983459"/>
                <a:gd name="connsiteX119" fmla="*/ 2470937 w 4060676"/>
                <a:gd name="connsiteY119" fmla="*/ 7487 h 2983459"/>
                <a:gd name="connsiteX120" fmla="*/ 3046072 w 4060676"/>
                <a:gd name="connsiteY120" fmla="*/ 398450 h 2983459"/>
                <a:gd name="connsiteX121" fmla="*/ 3285173 w 4060676"/>
                <a:gd name="connsiteY121" fmla="*/ 679556 h 2983459"/>
                <a:gd name="connsiteX122" fmla="*/ 3243169 w 4060676"/>
                <a:gd name="connsiteY122" fmla="*/ 782951 h 2983459"/>
                <a:gd name="connsiteX123" fmla="*/ 3417447 w 4060676"/>
                <a:gd name="connsiteY123" fmla="*/ 917242 h 2983459"/>
                <a:gd name="connsiteX124" fmla="*/ 3395030 w 4060676"/>
                <a:gd name="connsiteY124" fmla="*/ 421070 h 2983459"/>
                <a:gd name="connsiteX125" fmla="*/ 3598588 w 4060676"/>
                <a:gd name="connsiteY125" fmla="*/ 291826 h 2983459"/>
                <a:gd name="connsiteX126" fmla="*/ 3756913 w 4060676"/>
                <a:gd name="connsiteY126" fmla="*/ 143197 h 2983459"/>
                <a:gd name="connsiteX127" fmla="*/ 4060635 w 4060676"/>
                <a:gd name="connsiteY127" fmla="*/ 973587 h 2983459"/>
                <a:gd name="connsiteX128" fmla="*/ 3559816 w 4060676"/>
                <a:gd name="connsiteY128" fmla="*/ 1881525 h 2983459"/>
                <a:gd name="connsiteX129" fmla="*/ 3134182 w 4060676"/>
                <a:gd name="connsiteY129" fmla="*/ 1891067 h 2983459"/>
                <a:gd name="connsiteX130" fmla="*/ 3080940 w 4060676"/>
                <a:gd name="connsiteY130" fmla="*/ 1872530 h 2983459"/>
                <a:gd name="connsiteX131" fmla="*/ 3074550 w 4060676"/>
                <a:gd name="connsiteY131" fmla="*/ 1902782 h 2983459"/>
                <a:gd name="connsiteX132" fmla="*/ 2745577 w 4060676"/>
                <a:gd name="connsiteY132" fmla="*/ 2169092 h 2983459"/>
                <a:gd name="connsiteX133" fmla="*/ 2458010 w 4060676"/>
                <a:gd name="connsiteY133" fmla="*/ 2039848 h 2983459"/>
                <a:gd name="connsiteX134" fmla="*/ 2445085 w 4060676"/>
                <a:gd name="connsiteY134" fmla="*/ 2207865 h 2983459"/>
                <a:gd name="connsiteX135" fmla="*/ 2574329 w 4060676"/>
                <a:gd name="connsiteY135" fmla="*/ 2482507 h 2983459"/>
                <a:gd name="connsiteX136" fmla="*/ 2567867 w 4060676"/>
                <a:gd name="connsiteY136" fmla="*/ 2631138 h 2983459"/>
                <a:gd name="connsiteX137" fmla="*/ 2596947 w 4060676"/>
                <a:gd name="connsiteY137" fmla="*/ 2815310 h 2983459"/>
                <a:gd name="connsiteX138" fmla="*/ 2383695 w 4060676"/>
                <a:gd name="connsiteY138" fmla="*/ 2892857 h 2983459"/>
                <a:gd name="connsiteX139" fmla="*/ 2050891 w 4060676"/>
                <a:gd name="connsiteY139" fmla="*/ 2821772 h 2983459"/>
                <a:gd name="connsiteX140" fmla="*/ 2040734 w 4060676"/>
                <a:gd name="connsiteY140" fmla="*/ 2762177 h 2983459"/>
                <a:gd name="connsiteX141" fmla="*/ 2040201 w 4060676"/>
                <a:gd name="connsiteY141" fmla="*/ 2744183 h 2983459"/>
                <a:gd name="connsiteX142" fmla="*/ 1990170 w 4060676"/>
                <a:gd name="connsiteY142" fmla="*/ 2791607 h 2983459"/>
                <a:gd name="connsiteX143" fmla="*/ 1676086 w 4060676"/>
                <a:gd name="connsiteY143" fmla="*/ 2983326 h 2983459"/>
                <a:gd name="connsiteX144" fmla="*/ 1362669 w 4060676"/>
                <a:gd name="connsiteY144" fmla="*/ 2605289 h 2983459"/>
                <a:gd name="connsiteX145" fmla="*/ 1508068 w 4060676"/>
                <a:gd name="connsiteY145" fmla="*/ 2446965 h 2983459"/>
                <a:gd name="connsiteX146" fmla="*/ 1175266 w 4060676"/>
                <a:gd name="connsiteY146" fmla="*/ 2414653 h 2983459"/>
                <a:gd name="connsiteX147" fmla="*/ 1162341 w 4060676"/>
                <a:gd name="connsiteY147" fmla="*/ 2560053 h 2983459"/>
                <a:gd name="connsiteX148" fmla="*/ 1078332 w 4060676"/>
                <a:gd name="connsiteY148" fmla="*/ 2702221 h 2983459"/>
                <a:gd name="connsiteX149" fmla="*/ 1010479 w 4060676"/>
                <a:gd name="connsiteY149" fmla="*/ 2957478 h 2983459"/>
                <a:gd name="connsiteX150" fmla="*/ 474118 w 4060676"/>
                <a:gd name="connsiteY150" fmla="*/ 2844389 h 2983459"/>
                <a:gd name="connsiteX151" fmla="*/ 487043 w 4060676"/>
                <a:gd name="connsiteY151" fmla="*/ 2656986 h 2983459"/>
                <a:gd name="connsiteX152" fmla="*/ 357799 w 4060676"/>
                <a:gd name="connsiteY152" fmla="*/ 2682835 h 2983459"/>
                <a:gd name="connsiteX153" fmla="*/ 21765 w 4060676"/>
                <a:gd name="connsiteY153" fmla="*/ 2337107 h 2983459"/>
                <a:gd name="connsiteX154" fmla="*/ 225324 w 4060676"/>
                <a:gd name="connsiteY154" fmla="*/ 1981687 h 2983459"/>
                <a:gd name="connsiteX155" fmla="*/ 244710 w 4060676"/>
                <a:gd name="connsiteY155" fmla="*/ 1626266 h 2983459"/>
                <a:gd name="connsiteX156" fmla="*/ 37920 w 4060676"/>
                <a:gd name="connsiteY156" fmla="*/ 1332238 h 2983459"/>
                <a:gd name="connsiteX157" fmla="*/ 257633 w 4060676"/>
                <a:gd name="connsiteY157" fmla="*/ 928351 h 2983459"/>
                <a:gd name="connsiteX158" fmla="*/ 257635 w 4060676"/>
                <a:gd name="connsiteY158" fmla="*/ 1244997 h 2983459"/>
                <a:gd name="connsiteX159" fmla="*/ 1272199 w 4060676"/>
                <a:gd name="connsiteY159" fmla="*/ 602009 h 2983459"/>
                <a:gd name="connsiteX160" fmla="*/ 1572691 w 4060676"/>
                <a:gd name="connsiteY160" fmla="*/ 382295 h 2983459"/>
                <a:gd name="connsiteX161" fmla="*/ 1652908 w 4060676"/>
                <a:gd name="connsiteY161" fmla="*/ 373882 h 2983459"/>
                <a:gd name="connsiteX162" fmla="*/ 1662204 w 4060676"/>
                <a:gd name="connsiteY162" fmla="*/ 353995 h 2983459"/>
                <a:gd name="connsiteX163" fmla="*/ 1918420 w 4060676"/>
                <a:gd name="connsiteY163" fmla="*/ 107652 h 2983459"/>
                <a:gd name="connsiteX164" fmla="*/ 2392485 w 4060676"/>
                <a:gd name="connsiteY164" fmla="*/ 615 h 29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4060676" h="2983459">
                  <a:moveTo>
                    <a:pt x="2424492" y="2267062"/>
                  </a:moveTo>
                  <a:cubicBezTo>
                    <a:pt x="2364024" y="2506548"/>
                    <a:pt x="2295201" y="2657720"/>
                    <a:pt x="2114194" y="2792182"/>
                  </a:cubicBezTo>
                  <a:cubicBezTo>
                    <a:pt x="2095895" y="2890443"/>
                    <a:pt x="2260591" y="2837931"/>
                    <a:pt x="2333789" y="2837533"/>
                  </a:cubicBezTo>
                  <a:cubicBezTo>
                    <a:pt x="2406988" y="2837135"/>
                    <a:pt x="2533893" y="2856827"/>
                    <a:pt x="2553385" y="2789795"/>
                  </a:cubicBezTo>
                  <a:cubicBezTo>
                    <a:pt x="2566514" y="2743648"/>
                    <a:pt x="2534289" y="2708242"/>
                    <a:pt x="2514001" y="2663289"/>
                  </a:cubicBezTo>
                  <a:cubicBezTo>
                    <a:pt x="2503657" y="2613960"/>
                    <a:pt x="2542046" y="2552696"/>
                    <a:pt x="2527129" y="2486659"/>
                  </a:cubicBezTo>
                  <a:cubicBezTo>
                    <a:pt x="2512211" y="2420621"/>
                    <a:pt x="2468251" y="2316392"/>
                    <a:pt x="2424492" y="2267062"/>
                  </a:cubicBezTo>
                  <a:close/>
                  <a:moveTo>
                    <a:pt x="283436" y="2047468"/>
                  </a:moveTo>
                  <a:cubicBezTo>
                    <a:pt x="218990" y="2121064"/>
                    <a:pt x="100837" y="2261494"/>
                    <a:pt x="100839" y="2318382"/>
                  </a:cubicBezTo>
                  <a:cubicBezTo>
                    <a:pt x="104418" y="2389193"/>
                    <a:pt x="294177" y="2598446"/>
                    <a:pt x="388460" y="2607197"/>
                  </a:cubicBezTo>
                  <a:cubicBezTo>
                    <a:pt x="466432" y="2609185"/>
                    <a:pt x="473991" y="2568212"/>
                    <a:pt x="507806" y="2510528"/>
                  </a:cubicBezTo>
                  <a:cubicBezTo>
                    <a:pt x="399600" y="2357368"/>
                    <a:pt x="354646" y="2279396"/>
                    <a:pt x="283436" y="2047468"/>
                  </a:cubicBezTo>
                  <a:close/>
                  <a:moveTo>
                    <a:pt x="2765820" y="769874"/>
                  </a:moveTo>
                  <a:cubicBezTo>
                    <a:pt x="2765322" y="772163"/>
                    <a:pt x="2727083" y="786383"/>
                    <a:pt x="2712413" y="808065"/>
                  </a:cubicBezTo>
                  <a:cubicBezTo>
                    <a:pt x="2773123" y="828296"/>
                    <a:pt x="2794445" y="847331"/>
                    <a:pt x="2805032" y="920071"/>
                  </a:cubicBezTo>
                  <a:cubicBezTo>
                    <a:pt x="2807890" y="919524"/>
                    <a:pt x="2827881" y="903392"/>
                    <a:pt x="2897100" y="896977"/>
                  </a:cubicBezTo>
                  <a:cubicBezTo>
                    <a:pt x="2739962" y="959832"/>
                    <a:pt x="2660397" y="1027463"/>
                    <a:pt x="2546225" y="1153571"/>
                  </a:cubicBezTo>
                  <a:cubicBezTo>
                    <a:pt x="2582327" y="1082560"/>
                    <a:pt x="2613096" y="1052462"/>
                    <a:pt x="2613342" y="1051580"/>
                  </a:cubicBezTo>
                  <a:cubicBezTo>
                    <a:pt x="2553575" y="1031274"/>
                    <a:pt x="2536771" y="1026484"/>
                    <a:pt x="2509226" y="958442"/>
                  </a:cubicBezTo>
                  <a:cubicBezTo>
                    <a:pt x="2505597" y="960430"/>
                    <a:pt x="2499580" y="957347"/>
                    <a:pt x="2444781" y="1012743"/>
                  </a:cubicBezTo>
                  <a:cubicBezTo>
                    <a:pt x="2541052" y="823382"/>
                    <a:pt x="2631358" y="811248"/>
                    <a:pt x="2765820" y="769874"/>
                  </a:cubicBezTo>
                  <a:close/>
                  <a:moveTo>
                    <a:pt x="2410333" y="550290"/>
                  </a:moveTo>
                  <a:cubicBezTo>
                    <a:pt x="2419704" y="549547"/>
                    <a:pt x="2429863" y="549815"/>
                    <a:pt x="2440902" y="550782"/>
                  </a:cubicBezTo>
                  <a:cubicBezTo>
                    <a:pt x="2470341" y="553362"/>
                    <a:pt x="2506045" y="560920"/>
                    <a:pt x="2549805" y="567584"/>
                  </a:cubicBezTo>
                  <a:cubicBezTo>
                    <a:pt x="2401021" y="591056"/>
                    <a:pt x="2359648" y="674199"/>
                    <a:pt x="2296792" y="820596"/>
                  </a:cubicBezTo>
                  <a:cubicBezTo>
                    <a:pt x="2317678" y="610175"/>
                    <a:pt x="2344731" y="555489"/>
                    <a:pt x="2410333" y="550290"/>
                  </a:cubicBezTo>
                  <a:close/>
                  <a:moveTo>
                    <a:pt x="3783150" y="254893"/>
                  </a:moveTo>
                  <a:cubicBezTo>
                    <a:pt x="3804523" y="282408"/>
                    <a:pt x="3739486" y="385978"/>
                    <a:pt x="3673467" y="441155"/>
                  </a:cubicBezTo>
                  <a:cubicBezTo>
                    <a:pt x="3607447" y="496332"/>
                    <a:pt x="3510178" y="490678"/>
                    <a:pt x="3510555" y="467805"/>
                  </a:cubicBezTo>
                  <a:cubicBezTo>
                    <a:pt x="3510932" y="444933"/>
                    <a:pt x="3614191" y="414594"/>
                    <a:pt x="3659624" y="379108"/>
                  </a:cubicBezTo>
                  <a:cubicBezTo>
                    <a:pt x="3705056" y="343623"/>
                    <a:pt x="3768044" y="241700"/>
                    <a:pt x="3783150" y="254893"/>
                  </a:cubicBezTo>
                  <a:close/>
                  <a:moveTo>
                    <a:pt x="2416137" y="87819"/>
                  </a:moveTo>
                  <a:cubicBezTo>
                    <a:pt x="2189779" y="94581"/>
                    <a:pt x="1906136" y="152662"/>
                    <a:pt x="1745417" y="401696"/>
                  </a:cubicBezTo>
                  <a:cubicBezTo>
                    <a:pt x="1827566" y="400801"/>
                    <a:pt x="1888681" y="401174"/>
                    <a:pt x="1934561" y="406041"/>
                  </a:cubicBezTo>
                  <a:lnTo>
                    <a:pt x="1942233" y="407143"/>
                  </a:lnTo>
                  <a:lnTo>
                    <a:pt x="1910203" y="415856"/>
                  </a:lnTo>
                  <a:cubicBezTo>
                    <a:pt x="1740012" y="456798"/>
                    <a:pt x="1621448" y="450684"/>
                    <a:pt x="1583292" y="483859"/>
                  </a:cubicBezTo>
                  <a:cubicBezTo>
                    <a:pt x="1503514" y="539676"/>
                    <a:pt x="986932" y="1015589"/>
                    <a:pt x="965634" y="1285034"/>
                  </a:cubicBezTo>
                  <a:cubicBezTo>
                    <a:pt x="1020347" y="1428063"/>
                    <a:pt x="1030631" y="1326988"/>
                    <a:pt x="1151445" y="1578898"/>
                  </a:cubicBezTo>
                  <a:lnTo>
                    <a:pt x="1344233" y="1359120"/>
                  </a:lnTo>
                  <a:lnTo>
                    <a:pt x="1118671" y="1825668"/>
                  </a:lnTo>
                  <a:cubicBezTo>
                    <a:pt x="1174917" y="1907802"/>
                    <a:pt x="1213260" y="1951746"/>
                    <a:pt x="1330371" y="1950338"/>
                  </a:cubicBezTo>
                  <a:cubicBezTo>
                    <a:pt x="1455439" y="1933752"/>
                    <a:pt x="1570959" y="1831237"/>
                    <a:pt x="1691253" y="1771687"/>
                  </a:cubicBezTo>
                  <a:cubicBezTo>
                    <a:pt x="1810140" y="1722205"/>
                    <a:pt x="1845484" y="1756264"/>
                    <a:pt x="1922599" y="1748552"/>
                  </a:cubicBezTo>
                  <a:cubicBezTo>
                    <a:pt x="2085093" y="1307801"/>
                    <a:pt x="1829877" y="1309820"/>
                    <a:pt x="2005498" y="830879"/>
                  </a:cubicBezTo>
                  <a:cubicBezTo>
                    <a:pt x="1943071" y="1217742"/>
                    <a:pt x="2190942" y="1217925"/>
                    <a:pt x="2015138" y="1866154"/>
                  </a:cubicBezTo>
                  <a:lnTo>
                    <a:pt x="1987126" y="1861564"/>
                  </a:lnTo>
                  <a:lnTo>
                    <a:pt x="1951657" y="1852495"/>
                  </a:lnTo>
                  <a:lnTo>
                    <a:pt x="1915327" y="1846824"/>
                  </a:lnTo>
                  <a:lnTo>
                    <a:pt x="1905145" y="1844465"/>
                  </a:lnTo>
                  <a:cubicBezTo>
                    <a:pt x="1877647" y="1839043"/>
                    <a:pt x="1848722" y="1836138"/>
                    <a:pt x="1815161" y="1841415"/>
                  </a:cubicBezTo>
                  <a:lnTo>
                    <a:pt x="1802057" y="1844470"/>
                  </a:lnTo>
                  <a:lnTo>
                    <a:pt x="1794144" y="1845158"/>
                  </a:lnTo>
                  <a:cubicBezTo>
                    <a:pt x="1618687" y="1872477"/>
                    <a:pt x="1554166" y="2027178"/>
                    <a:pt x="1272809" y="2057015"/>
                  </a:cubicBezTo>
                  <a:cubicBezTo>
                    <a:pt x="1188919" y="2040655"/>
                    <a:pt x="1054775" y="1917387"/>
                    <a:pt x="975910" y="1821531"/>
                  </a:cubicBezTo>
                  <a:lnTo>
                    <a:pt x="969826" y="1813649"/>
                  </a:lnTo>
                  <a:lnTo>
                    <a:pt x="992712" y="1775406"/>
                  </a:lnTo>
                  <a:cubicBezTo>
                    <a:pt x="1017162" y="1737318"/>
                    <a:pt x="1043915" y="1698382"/>
                    <a:pt x="1073503" y="1658401"/>
                  </a:cubicBezTo>
                  <a:cubicBezTo>
                    <a:pt x="1021787" y="1519563"/>
                    <a:pt x="885334" y="1471426"/>
                    <a:pt x="846746" y="1299172"/>
                  </a:cubicBezTo>
                  <a:cubicBezTo>
                    <a:pt x="909204" y="1120949"/>
                    <a:pt x="934664" y="1004786"/>
                    <a:pt x="1248940" y="685736"/>
                  </a:cubicBezTo>
                  <a:cubicBezTo>
                    <a:pt x="413523" y="805479"/>
                    <a:pt x="416003" y="1478035"/>
                    <a:pt x="185024" y="1315433"/>
                  </a:cubicBezTo>
                  <a:lnTo>
                    <a:pt x="136852" y="1272061"/>
                  </a:lnTo>
                  <a:lnTo>
                    <a:pt x="150936" y="1264158"/>
                  </a:lnTo>
                  <a:cubicBezTo>
                    <a:pt x="236066" y="1206816"/>
                    <a:pt x="135250" y="1124231"/>
                    <a:pt x="203475" y="999615"/>
                  </a:cubicBezTo>
                  <a:cubicBezTo>
                    <a:pt x="65979" y="1059486"/>
                    <a:pt x="5237" y="1216214"/>
                    <a:pt x="67622" y="1270717"/>
                  </a:cubicBezTo>
                  <a:lnTo>
                    <a:pt x="78636" y="1276004"/>
                  </a:lnTo>
                  <a:lnTo>
                    <a:pt x="80271" y="1291713"/>
                  </a:lnTo>
                  <a:cubicBezTo>
                    <a:pt x="93977" y="1403822"/>
                    <a:pt x="130676" y="1528016"/>
                    <a:pt x="341916" y="1476996"/>
                  </a:cubicBezTo>
                  <a:cubicBezTo>
                    <a:pt x="251063" y="1959101"/>
                    <a:pt x="456263" y="2198152"/>
                    <a:pt x="585737" y="2422013"/>
                  </a:cubicBezTo>
                  <a:lnTo>
                    <a:pt x="598608" y="2446757"/>
                  </a:lnTo>
                  <a:lnTo>
                    <a:pt x="598155" y="2458370"/>
                  </a:lnTo>
                  <a:cubicBezTo>
                    <a:pt x="594258" y="2526714"/>
                    <a:pt x="584486" y="2574078"/>
                    <a:pt x="579414" y="2638226"/>
                  </a:cubicBezTo>
                  <a:cubicBezTo>
                    <a:pt x="564694" y="2688749"/>
                    <a:pt x="528493" y="2683180"/>
                    <a:pt x="535256" y="2789795"/>
                  </a:cubicBezTo>
                  <a:cubicBezTo>
                    <a:pt x="539632" y="2856231"/>
                    <a:pt x="929494" y="2963244"/>
                    <a:pt x="992348" y="2878111"/>
                  </a:cubicBezTo>
                  <a:cubicBezTo>
                    <a:pt x="1010649" y="2848673"/>
                    <a:pt x="1002692" y="2781043"/>
                    <a:pt x="1007864" y="2732510"/>
                  </a:cubicBezTo>
                  <a:cubicBezTo>
                    <a:pt x="1015820" y="2678406"/>
                    <a:pt x="1085836" y="2619529"/>
                    <a:pt x="1096179" y="2542750"/>
                  </a:cubicBezTo>
                  <a:cubicBezTo>
                    <a:pt x="1102942" y="2481686"/>
                    <a:pt x="1102246" y="2412564"/>
                    <a:pt x="1099909" y="2340609"/>
                  </a:cubicBezTo>
                  <a:lnTo>
                    <a:pt x="1097124" y="2264619"/>
                  </a:lnTo>
                  <a:lnTo>
                    <a:pt x="1118381" y="2289370"/>
                  </a:lnTo>
                  <a:cubicBezTo>
                    <a:pt x="1255827" y="2429553"/>
                    <a:pt x="1547353" y="2476763"/>
                    <a:pt x="1645166" y="2259902"/>
                  </a:cubicBezTo>
                  <a:cubicBezTo>
                    <a:pt x="1646360" y="2329520"/>
                    <a:pt x="1669036" y="2356174"/>
                    <a:pt x="1657101" y="2443694"/>
                  </a:cubicBezTo>
                  <a:cubicBezTo>
                    <a:pt x="1622889" y="2498991"/>
                    <a:pt x="1470525" y="2511323"/>
                    <a:pt x="1429152" y="2613164"/>
                  </a:cubicBezTo>
                  <a:cubicBezTo>
                    <a:pt x="1416819" y="2655731"/>
                    <a:pt x="1578732" y="2910732"/>
                    <a:pt x="1682163" y="2919882"/>
                  </a:cubicBezTo>
                  <a:cubicBezTo>
                    <a:pt x="1757352" y="2928633"/>
                    <a:pt x="1896985" y="2781044"/>
                    <a:pt x="2151191" y="2548718"/>
                  </a:cubicBezTo>
                  <a:cubicBezTo>
                    <a:pt x="2190544" y="2512751"/>
                    <a:pt x="2339358" y="2230463"/>
                    <a:pt x="2406590" y="1988988"/>
                  </a:cubicBezTo>
                  <a:cubicBezTo>
                    <a:pt x="2338060" y="1954571"/>
                    <a:pt x="2238748" y="1872582"/>
                    <a:pt x="2180963" y="1744629"/>
                  </a:cubicBezTo>
                  <a:lnTo>
                    <a:pt x="2178366" y="1737830"/>
                  </a:lnTo>
                  <a:lnTo>
                    <a:pt x="2213401" y="1759883"/>
                  </a:lnTo>
                  <a:cubicBezTo>
                    <a:pt x="2301567" y="1818624"/>
                    <a:pt x="2391076" y="1883070"/>
                    <a:pt x="2469843" y="1901867"/>
                  </a:cubicBezTo>
                  <a:cubicBezTo>
                    <a:pt x="2527925" y="1968699"/>
                    <a:pt x="2595554" y="2074917"/>
                    <a:pt x="2755078" y="2095206"/>
                  </a:cubicBezTo>
                  <a:cubicBezTo>
                    <a:pt x="2891132" y="2118279"/>
                    <a:pt x="2987802" y="1989783"/>
                    <a:pt x="3035540" y="1849354"/>
                  </a:cubicBezTo>
                  <a:lnTo>
                    <a:pt x="2991382" y="1845774"/>
                  </a:lnTo>
                  <a:cubicBezTo>
                    <a:pt x="2788496" y="2185908"/>
                    <a:pt x="2574070" y="1875704"/>
                    <a:pt x="2619518" y="1549438"/>
                  </a:cubicBezTo>
                  <a:lnTo>
                    <a:pt x="2631886" y="1485537"/>
                  </a:lnTo>
                  <a:lnTo>
                    <a:pt x="2655332" y="1511089"/>
                  </a:lnTo>
                  <a:cubicBezTo>
                    <a:pt x="3060371" y="1923874"/>
                    <a:pt x="3414538" y="1863526"/>
                    <a:pt x="3615559" y="1753877"/>
                  </a:cubicBezTo>
                  <a:cubicBezTo>
                    <a:pt x="4166139" y="1414539"/>
                    <a:pt x="4004823" y="243417"/>
                    <a:pt x="3774288" y="186873"/>
                  </a:cubicBezTo>
                  <a:cubicBezTo>
                    <a:pt x="3721578" y="173944"/>
                    <a:pt x="3684780" y="309799"/>
                    <a:pt x="3650169" y="330088"/>
                  </a:cubicBezTo>
                  <a:cubicBezTo>
                    <a:pt x="3543952" y="386180"/>
                    <a:pt x="3497407" y="377825"/>
                    <a:pt x="3468765" y="421983"/>
                  </a:cubicBezTo>
                  <a:cubicBezTo>
                    <a:pt x="3412075" y="504779"/>
                    <a:pt x="3620767" y="984072"/>
                    <a:pt x="3355340" y="1235418"/>
                  </a:cubicBezTo>
                  <a:lnTo>
                    <a:pt x="3335533" y="1251046"/>
                  </a:lnTo>
                  <a:lnTo>
                    <a:pt x="3339703" y="1243005"/>
                  </a:lnTo>
                  <a:cubicBezTo>
                    <a:pt x="3389995" y="1145813"/>
                    <a:pt x="3442806" y="1034524"/>
                    <a:pt x="3382834" y="987681"/>
                  </a:cubicBezTo>
                  <a:cubicBezTo>
                    <a:pt x="3312421" y="931589"/>
                    <a:pt x="3268263" y="974553"/>
                    <a:pt x="3214558" y="1019904"/>
                  </a:cubicBezTo>
                  <a:cubicBezTo>
                    <a:pt x="3249168" y="980520"/>
                    <a:pt x="3290939" y="973359"/>
                    <a:pt x="3232459" y="880270"/>
                  </a:cubicBezTo>
                  <a:cubicBezTo>
                    <a:pt x="3185915" y="848842"/>
                    <a:pt x="3160852" y="856799"/>
                    <a:pt x="3074924" y="879076"/>
                  </a:cubicBezTo>
                  <a:cubicBezTo>
                    <a:pt x="3129425" y="838500"/>
                    <a:pt x="3146929" y="854013"/>
                    <a:pt x="3120275" y="775246"/>
                  </a:cubicBezTo>
                  <a:cubicBezTo>
                    <a:pt x="3083875" y="726314"/>
                    <a:pt x="3065600" y="730416"/>
                    <a:pt x="3029200" y="733176"/>
                  </a:cubicBezTo>
                  <a:lnTo>
                    <a:pt x="3003959" y="733348"/>
                  </a:lnTo>
                  <a:lnTo>
                    <a:pt x="3024714" y="725896"/>
                  </a:lnTo>
                  <a:cubicBezTo>
                    <a:pt x="3036352" y="721981"/>
                    <a:pt x="3046878" y="718805"/>
                    <a:pt x="3055829" y="716766"/>
                  </a:cubicBezTo>
                  <a:cubicBezTo>
                    <a:pt x="3127436" y="700456"/>
                    <a:pt x="3205806" y="722932"/>
                    <a:pt x="3206204" y="682156"/>
                  </a:cubicBezTo>
                  <a:cubicBezTo>
                    <a:pt x="3214956" y="637601"/>
                    <a:pt x="3103169" y="498762"/>
                    <a:pt x="3053442" y="487623"/>
                  </a:cubicBezTo>
                  <a:cubicBezTo>
                    <a:pt x="3026887" y="479269"/>
                    <a:pt x="2957368" y="472258"/>
                    <a:pt x="2894227" y="468100"/>
                  </a:cubicBezTo>
                  <a:lnTo>
                    <a:pt x="2879525" y="467317"/>
                  </a:lnTo>
                  <a:lnTo>
                    <a:pt x="2879645" y="467001"/>
                  </a:lnTo>
                  <a:cubicBezTo>
                    <a:pt x="2894638" y="446301"/>
                    <a:pt x="2944539" y="438693"/>
                    <a:pt x="2983028" y="435113"/>
                  </a:cubicBezTo>
                  <a:cubicBezTo>
                    <a:pt x="2821514" y="221883"/>
                    <a:pt x="2603907" y="85034"/>
                    <a:pt x="2416137" y="87819"/>
                  </a:cubicBezTo>
                  <a:close/>
                  <a:moveTo>
                    <a:pt x="2392485" y="615"/>
                  </a:moveTo>
                  <a:cubicBezTo>
                    <a:pt x="2418432" y="1614"/>
                    <a:pt x="2444617" y="3852"/>
                    <a:pt x="2470937" y="7487"/>
                  </a:cubicBezTo>
                  <a:cubicBezTo>
                    <a:pt x="2681497" y="36566"/>
                    <a:pt x="2952370" y="257358"/>
                    <a:pt x="3046072" y="398450"/>
                  </a:cubicBezTo>
                  <a:cubicBezTo>
                    <a:pt x="3172085" y="432916"/>
                    <a:pt x="3252323" y="615472"/>
                    <a:pt x="3285173" y="679556"/>
                  </a:cubicBezTo>
                  <a:cubicBezTo>
                    <a:pt x="3318023" y="743640"/>
                    <a:pt x="3279787" y="780258"/>
                    <a:pt x="3243169" y="782951"/>
                  </a:cubicBezTo>
                  <a:cubicBezTo>
                    <a:pt x="3242630" y="790759"/>
                    <a:pt x="3356122" y="881498"/>
                    <a:pt x="3417447" y="917242"/>
                  </a:cubicBezTo>
                  <a:cubicBezTo>
                    <a:pt x="3464903" y="710924"/>
                    <a:pt x="3396040" y="572459"/>
                    <a:pt x="3395030" y="421070"/>
                  </a:cubicBezTo>
                  <a:cubicBezTo>
                    <a:pt x="3467191" y="295058"/>
                    <a:pt x="3526427" y="340292"/>
                    <a:pt x="3598588" y="291826"/>
                  </a:cubicBezTo>
                  <a:cubicBezTo>
                    <a:pt x="3641669" y="242283"/>
                    <a:pt x="3681522" y="137811"/>
                    <a:pt x="3756913" y="143197"/>
                  </a:cubicBezTo>
                  <a:cubicBezTo>
                    <a:pt x="3888310" y="148582"/>
                    <a:pt x="4055250" y="393068"/>
                    <a:pt x="4060635" y="973587"/>
                  </a:cubicBezTo>
                  <a:cubicBezTo>
                    <a:pt x="4063866" y="1434556"/>
                    <a:pt x="3879694" y="1743665"/>
                    <a:pt x="3559816" y="1881525"/>
                  </a:cubicBezTo>
                  <a:cubicBezTo>
                    <a:pt x="3396242" y="1925145"/>
                    <a:pt x="3255841" y="1922418"/>
                    <a:pt x="3134182" y="1891067"/>
                  </a:cubicBezTo>
                  <a:lnTo>
                    <a:pt x="3080940" y="1872530"/>
                  </a:lnTo>
                  <a:lnTo>
                    <a:pt x="3074550" y="1902782"/>
                  </a:lnTo>
                  <a:cubicBezTo>
                    <a:pt x="3009628" y="2151834"/>
                    <a:pt x="2827096" y="2170977"/>
                    <a:pt x="2745577" y="2169092"/>
                  </a:cubicBezTo>
                  <a:cubicBezTo>
                    <a:pt x="2652413" y="2166938"/>
                    <a:pt x="2514554" y="2080775"/>
                    <a:pt x="2458010" y="2039848"/>
                  </a:cubicBezTo>
                  <a:cubicBezTo>
                    <a:pt x="2456395" y="2102315"/>
                    <a:pt x="2470934" y="2124396"/>
                    <a:pt x="2445085" y="2207865"/>
                  </a:cubicBezTo>
                  <a:cubicBezTo>
                    <a:pt x="2512939" y="2252562"/>
                    <a:pt x="2553865" y="2411962"/>
                    <a:pt x="2574329" y="2482507"/>
                  </a:cubicBezTo>
                  <a:cubicBezTo>
                    <a:pt x="2594793" y="2553052"/>
                    <a:pt x="2569483" y="2569209"/>
                    <a:pt x="2567867" y="2631138"/>
                  </a:cubicBezTo>
                  <a:cubicBezTo>
                    <a:pt x="2566252" y="2693067"/>
                    <a:pt x="2630874" y="2742610"/>
                    <a:pt x="2596947" y="2815310"/>
                  </a:cubicBezTo>
                  <a:cubicBezTo>
                    <a:pt x="2563020" y="2888010"/>
                    <a:pt x="2474704" y="2891780"/>
                    <a:pt x="2383695" y="2892857"/>
                  </a:cubicBezTo>
                  <a:cubicBezTo>
                    <a:pt x="2292686" y="2893934"/>
                    <a:pt x="2089126" y="2956401"/>
                    <a:pt x="2050891" y="2821772"/>
                  </a:cubicBezTo>
                  <a:cubicBezTo>
                    <a:pt x="2046112" y="2804944"/>
                    <a:pt x="2042763" y="2784892"/>
                    <a:pt x="2040734" y="2762177"/>
                  </a:cubicBezTo>
                  <a:cubicBezTo>
                    <a:pt x="2040556" y="2756179"/>
                    <a:pt x="2040379" y="2750181"/>
                    <a:pt x="2040201" y="2744183"/>
                  </a:cubicBezTo>
                  <a:lnTo>
                    <a:pt x="1990170" y="2791607"/>
                  </a:lnTo>
                  <a:cubicBezTo>
                    <a:pt x="1875799" y="2899267"/>
                    <a:pt x="1772682" y="2987365"/>
                    <a:pt x="1676086" y="2983326"/>
                  </a:cubicBezTo>
                  <a:cubicBezTo>
                    <a:pt x="1515070" y="2951015"/>
                    <a:pt x="1390672" y="2694682"/>
                    <a:pt x="1362669" y="2605289"/>
                  </a:cubicBezTo>
                  <a:cubicBezTo>
                    <a:pt x="1334666" y="2515896"/>
                    <a:pt x="1425674" y="2499201"/>
                    <a:pt x="1508068" y="2446965"/>
                  </a:cubicBezTo>
                  <a:cubicBezTo>
                    <a:pt x="1425675" y="2494893"/>
                    <a:pt x="1202731" y="2455580"/>
                    <a:pt x="1175266" y="2414653"/>
                  </a:cubicBezTo>
                  <a:cubicBezTo>
                    <a:pt x="1183343" y="2499738"/>
                    <a:pt x="1178497" y="2512125"/>
                    <a:pt x="1162341" y="2560053"/>
                  </a:cubicBezTo>
                  <a:cubicBezTo>
                    <a:pt x="1146185" y="2607981"/>
                    <a:pt x="1103642" y="2635984"/>
                    <a:pt x="1078332" y="2702221"/>
                  </a:cubicBezTo>
                  <a:cubicBezTo>
                    <a:pt x="1053022" y="2768459"/>
                    <a:pt x="1111181" y="2933783"/>
                    <a:pt x="1010479" y="2957478"/>
                  </a:cubicBezTo>
                  <a:cubicBezTo>
                    <a:pt x="909777" y="2981173"/>
                    <a:pt x="596899" y="2972017"/>
                    <a:pt x="474118" y="2844389"/>
                  </a:cubicBezTo>
                  <a:cubicBezTo>
                    <a:pt x="422421" y="2781383"/>
                    <a:pt x="506429" y="2683912"/>
                    <a:pt x="487043" y="2656986"/>
                  </a:cubicBezTo>
                  <a:cubicBezTo>
                    <a:pt x="467657" y="2630060"/>
                    <a:pt x="435345" y="2736148"/>
                    <a:pt x="357799" y="2682835"/>
                  </a:cubicBezTo>
                  <a:cubicBezTo>
                    <a:pt x="280253" y="2629522"/>
                    <a:pt x="43844" y="2453965"/>
                    <a:pt x="21765" y="2337107"/>
                  </a:cubicBezTo>
                  <a:cubicBezTo>
                    <a:pt x="-314" y="2220249"/>
                    <a:pt x="134315" y="2097468"/>
                    <a:pt x="225324" y="1981687"/>
                  </a:cubicBezTo>
                  <a:cubicBezTo>
                    <a:pt x="203245" y="1856212"/>
                    <a:pt x="194090" y="1772202"/>
                    <a:pt x="244710" y="1626266"/>
                  </a:cubicBezTo>
                  <a:cubicBezTo>
                    <a:pt x="176857" y="1584801"/>
                    <a:pt x="29304" y="1526104"/>
                    <a:pt x="37920" y="1332238"/>
                  </a:cubicBezTo>
                  <a:cubicBezTo>
                    <a:pt x="-108556" y="1080213"/>
                    <a:pt x="213475" y="945045"/>
                    <a:pt x="257633" y="928351"/>
                  </a:cubicBezTo>
                  <a:cubicBezTo>
                    <a:pt x="216166" y="1054903"/>
                    <a:pt x="306640" y="1143218"/>
                    <a:pt x="257635" y="1244997"/>
                  </a:cubicBezTo>
                  <a:cubicBezTo>
                    <a:pt x="728837" y="645630"/>
                    <a:pt x="1054100" y="607394"/>
                    <a:pt x="1272199" y="602009"/>
                  </a:cubicBezTo>
                  <a:cubicBezTo>
                    <a:pt x="1441831" y="451225"/>
                    <a:pt x="1456372" y="411913"/>
                    <a:pt x="1572691" y="382295"/>
                  </a:cubicBezTo>
                  <a:lnTo>
                    <a:pt x="1652908" y="373882"/>
                  </a:lnTo>
                  <a:lnTo>
                    <a:pt x="1662204" y="353995"/>
                  </a:lnTo>
                  <a:cubicBezTo>
                    <a:pt x="1733591" y="212200"/>
                    <a:pt x="1795908" y="167966"/>
                    <a:pt x="1918420" y="107652"/>
                  </a:cubicBezTo>
                  <a:cubicBezTo>
                    <a:pt x="2040933" y="47338"/>
                    <a:pt x="2210859" y="-6379"/>
                    <a:pt x="2392485" y="615"/>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fontAlgn="auto">
                <a:spcBef>
                  <a:spcPts val="0"/>
                </a:spcBef>
                <a:spcAft>
                  <a:spcPts val="0"/>
                </a:spcAft>
              </a:pPr>
              <a:endParaRPr lang="en-US" sz="1836" kern="0">
                <a:solidFill>
                  <a:schemeClr val="tx1"/>
                </a:solidFill>
              </a:endParaRPr>
            </a:p>
          </p:txBody>
        </p:sp>
        <p:pic>
          <p:nvPicPr>
            <p:cNvPr id="7" name="Picture 6"/>
            <p:cNvPicPr>
              <a:picLocks noChangeAspect="1"/>
            </p:cNvPicPr>
            <p:nvPr/>
          </p:nvPicPr>
          <p:blipFill>
            <a:blip r:embed="rId4">
              <a:duotone>
                <a:prstClr val="black"/>
                <a:schemeClr val="bg2">
                  <a:tint val="45000"/>
                  <a:satMod val="400000"/>
                </a:schemeClr>
              </a:duotone>
            </a:blip>
            <a:stretch>
              <a:fillRect/>
            </a:stretch>
          </p:blipFill>
          <p:spPr>
            <a:xfrm>
              <a:off x="1118512" y="5129376"/>
              <a:ext cx="717487" cy="375283"/>
            </a:xfrm>
            <a:prstGeom prst="rect">
              <a:avLst/>
            </a:prstGeom>
          </p:spPr>
        </p:pic>
        <p:sp>
          <p:nvSpPr>
            <p:cNvPr id="8" name="Cross 7"/>
            <p:cNvSpPr/>
            <p:nvPr/>
          </p:nvSpPr>
          <p:spPr bwMode="auto">
            <a:xfrm>
              <a:off x="2042441" y="5202092"/>
              <a:ext cx="229849" cy="229849"/>
            </a:xfrm>
            <a:prstGeom prst="plus">
              <a:avLst>
                <a:gd name="adj" fmla="val 47102"/>
              </a:avLst>
            </a:prstGeom>
            <a:solidFill>
              <a:srgbClr val="002050"/>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a:endParaRPr lang="en-US" sz="2448" kern="0">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668251354"/>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normAutofit fontScale="77500" lnSpcReduction="20000"/>
          </a:bodyPr>
          <a:lstStyle/>
          <a:p>
            <a:r>
              <a:rPr lang="en-US" sz="5507" dirty="0">
                <a:solidFill>
                  <a:schemeClr val="tx1"/>
                </a:solidFill>
              </a:rPr>
              <a:t>HDInsight allows you to add Hadoop projects</a:t>
            </a:r>
            <a:endParaRPr lang="en-US" dirty="0">
              <a:solidFill>
                <a:schemeClr val="tx1"/>
              </a:solidFill>
            </a:endParaRPr>
          </a:p>
        </p:txBody>
      </p:sp>
      <p:sp>
        <p:nvSpPr>
          <p:cNvPr id="3" name="Freeform 61"/>
          <p:cNvSpPr>
            <a:spLocks/>
          </p:cNvSpPr>
          <p:nvPr/>
        </p:nvSpPr>
        <p:spPr bwMode="auto">
          <a:xfrm>
            <a:off x="2374023" y="4154479"/>
            <a:ext cx="2193185" cy="1490889"/>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accent6"/>
          </a:solidFill>
          <a:ln>
            <a:noFill/>
          </a:ln>
          <a:extLst/>
        </p:spPr>
        <p:txBody>
          <a:bodyPr vert="horz" wrap="square" lIns="91427" tIns="45713" rIns="91427" bIns="45713" numCol="1" anchor="t" anchorCtr="0" compatLnSpc="1">
            <a:prstTxWarp prst="textNoShape">
              <a:avLst/>
            </a:prstTxWarp>
          </a:bodyPr>
          <a:lstStyle/>
          <a:p>
            <a:pPr defTabSz="914187"/>
            <a:endParaRPr lang="en-US" dirty="0">
              <a:solidFill>
                <a:srgbClr val="000000"/>
              </a:solidFill>
              <a:latin typeface="Segoe UI"/>
            </a:endParaRPr>
          </a:p>
        </p:txBody>
      </p:sp>
      <p:sp>
        <p:nvSpPr>
          <p:cNvPr id="4" name="Freeform 5"/>
          <p:cNvSpPr>
            <a:spLocks noEditPoints="1"/>
          </p:cNvSpPr>
          <p:nvPr/>
        </p:nvSpPr>
        <p:spPr bwMode="auto">
          <a:xfrm>
            <a:off x="2763191" y="4489506"/>
            <a:ext cx="1312774" cy="988820"/>
          </a:xfrm>
          <a:custGeom>
            <a:avLst/>
            <a:gdLst>
              <a:gd name="T0" fmla="*/ 475 w 718"/>
              <a:gd name="T1" fmla="*/ 424 h 539"/>
              <a:gd name="T2" fmla="*/ 426 w 718"/>
              <a:gd name="T3" fmla="*/ 486 h 539"/>
              <a:gd name="T4" fmla="*/ 515 w 718"/>
              <a:gd name="T5" fmla="*/ 303 h 539"/>
              <a:gd name="T6" fmla="*/ 526 w 718"/>
              <a:gd name="T7" fmla="*/ 369 h 539"/>
              <a:gd name="T8" fmla="*/ 562 w 718"/>
              <a:gd name="T9" fmla="*/ 334 h 539"/>
              <a:gd name="T10" fmla="*/ 493 w 718"/>
              <a:gd name="T11" fmla="*/ 363 h 539"/>
              <a:gd name="T12" fmla="*/ 440 w 718"/>
              <a:gd name="T13" fmla="*/ 416 h 539"/>
              <a:gd name="T14" fmla="*/ 296 w 718"/>
              <a:gd name="T15" fmla="*/ 500 h 539"/>
              <a:gd name="T16" fmla="*/ 327 w 718"/>
              <a:gd name="T17" fmla="*/ 452 h 539"/>
              <a:gd name="T18" fmla="*/ 325 w 718"/>
              <a:gd name="T19" fmla="*/ 423 h 539"/>
              <a:gd name="T20" fmla="*/ 236 w 718"/>
              <a:gd name="T21" fmla="*/ 431 h 539"/>
              <a:gd name="T22" fmla="*/ 211 w 718"/>
              <a:gd name="T23" fmla="*/ 493 h 539"/>
              <a:gd name="T24" fmla="*/ 137 w 718"/>
              <a:gd name="T25" fmla="*/ 440 h 539"/>
              <a:gd name="T26" fmla="*/ 253 w 718"/>
              <a:gd name="T27" fmla="*/ 130 h 539"/>
              <a:gd name="T28" fmla="*/ 219 w 718"/>
              <a:gd name="T29" fmla="*/ 306 h 539"/>
              <a:gd name="T30" fmla="*/ 380 w 718"/>
              <a:gd name="T31" fmla="*/ 328 h 539"/>
              <a:gd name="T32" fmla="*/ 370 w 718"/>
              <a:gd name="T33" fmla="*/ 318 h 539"/>
              <a:gd name="T34" fmla="*/ 235 w 718"/>
              <a:gd name="T35" fmla="*/ 298 h 539"/>
              <a:gd name="T36" fmla="*/ 202 w 718"/>
              <a:gd name="T37" fmla="*/ 222 h 539"/>
              <a:gd name="T38" fmla="*/ 385 w 718"/>
              <a:gd name="T39" fmla="*/ 75 h 539"/>
              <a:gd name="T40" fmla="*/ 535 w 718"/>
              <a:gd name="T41" fmla="*/ 47 h 539"/>
              <a:gd name="T42" fmla="*/ 584 w 718"/>
              <a:gd name="T43" fmla="*/ 85 h 539"/>
              <a:gd name="T44" fmla="*/ 607 w 718"/>
              <a:gd name="T45" fmla="*/ 125 h 539"/>
              <a:gd name="T46" fmla="*/ 589 w 718"/>
              <a:gd name="T47" fmla="*/ 134 h 539"/>
              <a:gd name="T48" fmla="*/ 590 w 718"/>
              <a:gd name="T49" fmla="*/ 151 h 539"/>
              <a:gd name="T50" fmla="*/ 619 w 718"/>
              <a:gd name="T51" fmla="*/ 167 h 539"/>
              <a:gd name="T52" fmla="*/ 566 w 718"/>
              <a:gd name="T53" fmla="*/ 206 h 539"/>
              <a:gd name="T54" fmla="*/ 586 w 718"/>
              <a:gd name="T55" fmla="*/ 223 h 539"/>
              <a:gd name="T56" fmla="*/ 622 w 718"/>
              <a:gd name="T57" fmla="*/ 197 h 539"/>
              <a:gd name="T58" fmla="*/ 655 w 718"/>
              <a:gd name="T59" fmla="*/ 129 h 539"/>
              <a:gd name="T60" fmla="*/ 663 w 718"/>
              <a:gd name="T61" fmla="*/ 319 h 539"/>
              <a:gd name="T62" fmla="*/ 654 w 718"/>
              <a:gd name="T63" fmla="*/ 142 h 539"/>
              <a:gd name="T64" fmla="*/ 379 w 718"/>
              <a:gd name="T65" fmla="*/ 103 h 539"/>
              <a:gd name="T66" fmla="*/ 321 w 718"/>
              <a:gd name="T67" fmla="*/ 124 h 539"/>
              <a:gd name="T68" fmla="*/ 379 w 718"/>
              <a:gd name="T69" fmla="*/ 103 h 539"/>
              <a:gd name="T70" fmla="*/ 478 w 718"/>
              <a:gd name="T71" fmla="*/ 102 h 539"/>
              <a:gd name="T72" fmla="*/ 508 w 718"/>
              <a:gd name="T73" fmla="*/ 151 h 539"/>
              <a:gd name="T74" fmla="*/ 478 w 718"/>
              <a:gd name="T75" fmla="*/ 173 h 539"/>
              <a:gd name="T76" fmla="*/ 543 w 718"/>
              <a:gd name="T77" fmla="*/ 166 h 539"/>
              <a:gd name="T78" fmla="*/ 495 w 718"/>
              <a:gd name="T79" fmla="*/ 322 h 539"/>
              <a:gd name="T80" fmla="*/ 526 w 718"/>
              <a:gd name="T81" fmla="*/ 288 h 539"/>
              <a:gd name="T82" fmla="*/ 79 w 718"/>
              <a:gd name="T83" fmla="*/ 200 h 539"/>
              <a:gd name="T84" fmla="*/ 124 w 718"/>
              <a:gd name="T85" fmla="*/ 442 h 539"/>
              <a:gd name="T86" fmla="*/ 60 w 718"/>
              <a:gd name="T87" fmla="*/ 395 h 539"/>
              <a:gd name="T88" fmla="*/ 620 w 718"/>
              <a:gd name="T89" fmla="*/ 130 h 539"/>
              <a:gd name="T90" fmla="*/ 47 w 718"/>
              <a:gd name="T91" fmla="*/ 233 h 539"/>
              <a:gd name="T92" fmla="*/ 90 w 718"/>
              <a:gd name="T93" fmla="*/ 235 h 539"/>
              <a:gd name="T94" fmla="*/ 70 w 718"/>
              <a:gd name="T95" fmla="*/ 180 h 539"/>
              <a:gd name="T96" fmla="*/ 502 w 718"/>
              <a:gd name="T97" fmla="*/ 181 h 539"/>
              <a:gd name="T98" fmla="*/ 589 w 718"/>
              <a:gd name="T99" fmla="*/ 147 h 539"/>
              <a:gd name="T100" fmla="*/ 597 w 718"/>
              <a:gd name="T101" fmla="*/ 140 h 539"/>
              <a:gd name="T102" fmla="*/ 8 w 718"/>
              <a:gd name="T103" fmla="*/ 233 h 539"/>
              <a:gd name="T104" fmla="*/ 341 w 718"/>
              <a:gd name="T105" fmla="*/ 3 h 539"/>
              <a:gd name="T106" fmla="*/ 1 w 718"/>
              <a:gd name="T107" fmla="*/ 20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8" h="539">
                <a:moveTo>
                  <a:pt x="450" y="420"/>
                </a:moveTo>
                <a:cubicBezTo>
                  <a:pt x="455" y="406"/>
                  <a:pt x="460" y="393"/>
                  <a:pt x="463" y="380"/>
                </a:cubicBezTo>
                <a:cubicBezTo>
                  <a:pt x="465" y="385"/>
                  <a:pt x="466" y="391"/>
                  <a:pt x="469" y="397"/>
                </a:cubicBezTo>
                <a:cubicBezTo>
                  <a:pt x="473" y="407"/>
                  <a:pt x="475" y="413"/>
                  <a:pt x="475" y="424"/>
                </a:cubicBezTo>
                <a:cubicBezTo>
                  <a:pt x="476" y="435"/>
                  <a:pt x="476" y="446"/>
                  <a:pt x="476" y="457"/>
                </a:cubicBezTo>
                <a:cubicBezTo>
                  <a:pt x="480" y="463"/>
                  <a:pt x="480" y="465"/>
                  <a:pt x="480" y="472"/>
                </a:cubicBezTo>
                <a:cubicBezTo>
                  <a:pt x="479" y="486"/>
                  <a:pt x="474" y="487"/>
                  <a:pt x="461" y="487"/>
                </a:cubicBezTo>
                <a:cubicBezTo>
                  <a:pt x="455" y="487"/>
                  <a:pt x="432" y="487"/>
                  <a:pt x="426" y="486"/>
                </a:cubicBezTo>
                <a:cubicBezTo>
                  <a:pt x="418" y="486"/>
                  <a:pt x="413" y="485"/>
                  <a:pt x="410" y="483"/>
                </a:cubicBezTo>
                <a:cubicBezTo>
                  <a:pt x="423" y="474"/>
                  <a:pt x="446" y="434"/>
                  <a:pt x="450" y="420"/>
                </a:cubicBezTo>
                <a:close/>
                <a:moveTo>
                  <a:pt x="536" y="314"/>
                </a:moveTo>
                <a:cubicBezTo>
                  <a:pt x="528" y="312"/>
                  <a:pt x="522" y="307"/>
                  <a:pt x="515" y="303"/>
                </a:cubicBezTo>
                <a:cubicBezTo>
                  <a:pt x="517" y="312"/>
                  <a:pt x="518" y="322"/>
                  <a:pt x="515" y="331"/>
                </a:cubicBezTo>
                <a:cubicBezTo>
                  <a:pt x="511" y="345"/>
                  <a:pt x="504" y="369"/>
                  <a:pt x="523" y="373"/>
                </a:cubicBezTo>
                <a:cubicBezTo>
                  <a:pt x="531" y="375"/>
                  <a:pt x="534" y="374"/>
                  <a:pt x="545" y="369"/>
                </a:cubicBezTo>
                <a:cubicBezTo>
                  <a:pt x="536" y="371"/>
                  <a:pt x="532" y="370"/>
                  <a:pt x="526" y="369"/>
                </a:cubicBezTo>
                <a:cubicBezTo>
                  <a:pt x="521" y="368"/>
                  <a:pt x="518" y="365"/>
                  <a:pt x="516" y="361"/>
                </a:cubicBezTo>
                <a:cubicBezTo>
                  <a:pt x="518" y="362"/>
                  <a:pt x="521" y="363"/>
                  <a:pt x="527" y="364"/>
                </a:cubicBezTo>
                <a:cubicBezTo>
                  <a:pt x="541" y="368"/>
                  <a:pt x="555" y="361"/>
                  <a:pt x="558" y="351"/>
                </a:cubicBezTo>
                <a:cubicBezTo>
                  <a:pt x="559" y="345"/>
                  <a:pt x="559" y="342"/>
                  <a:pt x="562" y="334"/>
                </a:cubicBezTo>
                <a:cubicBezTo>
                  <a:pt x="565" y="335"/>
                  <a:pt x="568" y="336"/>
                  <a:pt x="572" y="336"/>
                </a:cubicBezTo>
                <a:cubicBezTo>
                  <a:pt x="570" y="342"/>
                  <a:pt x="568" y="348"/>
                  <a:pt x="566" y="354"/>
                </a:cubicBezTo>
                <a:cubicBezTo>
                  <a:pt x="561" y="369"/>
                  <a:pt x="543" y="381"/>
                  <a:pt x="527" y="381"/>
                </a:cubicBezTo>
                <a:cubicBezTo>
                  <a:pt x="512" y="381"/>
                  <a:pt x="503" y="372"/>
                  <a:pt x="493" y="363"/>
                </a:cubicBezTo>
                <a:cubicBezTo>
                  <a:pt x="486" y="356"/>
                  <a:pt x="479" y="350"/>
                  <a:pt x="472" y="344"/>
                </a:cubicBezTo>
                <a:cubicBezTo>
                  <a:pt x="454" y="338"/>
                  <a:pt x="439" y="332"/>
                  <a:pt x="422" y="319"/>
                </a:cubicBezTo>
                <a:cubicBezTo>
                  <a:pt x="434" y="333"/>
                  <a:pt x="442" y="341"/>
                  <a:pt x="459" y="348"/>
                </a:cubicBezTo>
                <a:cubicBezTo>
                  <a:pt x="457" y="374"/>
                  <a:pt x="448" y="392"/>
                  <a:pt x="440" y="416"/>
                </a:cubicBezTo>
                <a:cubicBezTo>
                  <a:pt x="437" y="427"/>
                  <a:pt x="410" y="471"/>
                  <a:pt x="403" y="475"/>
                </a:cubicBezTo>
                <a:cubicBezTo>
                  <a:pt x="398" y="478"/>
                  <a:pt x="365" y="506"/>
                  <a:pt x="358" y="510"/>
                </a:cubicBezTo>
                <a:cubicBezTo>
                  <a:pt x="354" y="516"/>
                  <a:pt x="350" y="524"/>
                  <a:pt x="343" y="528"/>
                </a:cubicBezTo>
                <a:cubicBezTo>
                  <a:pt x="322" y="539"/>
                  <a:pt x="308" y="518"/>
                  <a:pt x="296" y="500"/>
                </a:cubicBezTo>
                <a:cubicBezTo>
                  <a:pt x="291" y="491"/>
                  <a:pt x="277" y="468"/>
                  <a:pt x="289" y="461"/>
                </a:cubicBezTo>
                <a:cubicBezTo>
                  <a:pt x="301" y="455"/>
                  <a:pt x="308" y="450"/>
                  <a:pt x="320" y="442"/>
                </a:cubicBezTo>
                <a:cubicBezTo>
                  <a:pt x="322" y="445"/>
                  <a:pt x="325" y="448"/>
                  <a:pt x="327" y="452"/>
                </a:cubicBezTo>
                <a:cubicBezTo>
                  <a:pt x="327" y="452"/>
                  <a:pt x="327" y="452"/>
                  <a:pt x="327" y="452"/>
                </a:cubicBezTo>
                <a:cubicBezTo>
                  <a:pt x="327" y="452"/>
                  <a:pt x="327" y="452"/>
                  <a:pt x="327" y="452"/>
                </a:cubicBezTo>
                <a:cubicBezTo>
                  <a:pt x="327" y="452"/>
                  <a:pt x="327" y="452"/>
                  <a:pt x="327" y="452"/>
                </a:cubicBezTo>
                <a:cubicBezTo>
                  <a:pt x="327" y="448"/>
                  <a:pt x="326" y="445"/>
                  <a:pt x="326" y="441"/>
                </a:cubicBezTo>
                <a:cubicBezTo>
                  <a:pt x="325" y="435"/>
                  <a:pt x="325" y="429"/>
                  <a:pt x="325" y="423"/>
                </a:cubicBezTo>
                <a:cubicBezTo>
                  <a:pt x="326" y="417"/>
                  <a:pt x="326" y="410"/>
                  <a:pt x="327" y="404"/>
                </a:cubicBezTo>
                <a:cubicBezTo>
                  <a:pt x="325" y="410"/>
                  <a:pt x="321" y="417"/>
                  <a:pt x="320" y="423"/>
                </a:cubicBezTo>
                <a:cubicBezTo>
                  <a:pt x="319" y="426"/>
                  <a:pt x="318" y="428"/>
                  <a:pt x="318" y="430"/>
                </a:cubicBezTo>
                <a:cubicBezTo>
                  <a:pt x="291" y="435"/>
                  <a:pt x="264" y="436"/>
                  <a:pt x="236" y="431"/>
                </a:cubicBezTo>
                <a:cubicBezTo>
                  <a:pt x="235" y="421"/>
                  <a:pt x="232" y="410"/>
                  <a:pt x="231" y="403"/>
                </a:cubicBezTo>
                <a:cubicBezTo>
                  <a:pt x="230" y="411"/>
                  <a:pt x="230" y="434"/>
                  <a:pt x="230" y="447"/>
                </a:cubicBezTo>
                <a:cubicBezTo>
                  <a:pt x="230" y="458"/>
                  <a:pt x="230" y="461"/>
                  <a:pt x="225" y="470"/>
                </a:cubicBezTo>
                <a:cubicBezTo>
                  <a:pt x="220" y="478"/>
                  <a:pt x="218" y="480"/>
                  <a:pt x="211" y="493"/>
                </a:cubicBezTo>
                <a:cubicBezTo>
                  <a:pt x="211" y="502"/>
                  <a:pt x="212" y="507"/>
                  <a:pt x="209" y="516"/>
                </a:cubicBezTo>
                <a:cubicBezTo>
                  <a:pt x="205" y="529"/>
                  <a:pt x="167" y="519"/>
                  <a:pt x="157" y="516"/>
                </a:cubicBezTo>
                <a:cubicBezTo>
                  <a:pt x="145" y="513"/>
                  <a:pt x="119" y="507"/>
                  <a:pt x="125" y="491"/>
                </a:cubicBezTo>
                <a:cubicBezTo>
                  <a:pt x="131" y="476"/>
                  <a:pt x="135" y="461"/>
                  <a:pt x="137" y="440"/>
                </a:cubicBezTo>
                <a:cubicBezTo>
                  <a:pt x="115" y="408"/>
                  <a:pt x="93" y="363"/>
                  <a:pt x="89" y="323"/>
                </a:cubicBezTo>
                <a:cubicBezTo>
                  <a:pt x="86" y="292"/>
                  <a:pt x="88" y="273"/>
                  <a:pt x="95" y="254"/>
                </a:cubicBezTo>
                <a:cubicBezTo>
                  <a:pt x="105" y="224"/>
                  <a:pt x="120" y="198"/>
                  <a:pt x="144" y="177"/>
                </a:cubicBezTo>
                <a:cubicBezTo>
                  <a:pt x="176" y="148"/>
                  <a:pt x="206" y="137"/>
                  <a:pt x="253" y="130"/>
                </a:cubicBezTo>
                <a:cubicBezTo>
                  <a:pt x="242" y="143"/>
                  <a:pt x="231" y="156"/>
                  <a:pt x="219" y="170"/>
                </a:cubicBezTo>
                <a:cubicBezTo>
                  <a:pt x="206" y="185"/>
                  <a:pt x="199" y="200"/>
                  <a:pt x="191" y="216"/>
                </a:cubicBezTo>
                <a:cubicBezTo>
                  <a:pt x="180" y="238"/>
                  <a:pt x="180" y="246"/>
                  <a:pt x="195" y="265"/>
                </a:cubicBezTo>
                <a:cubicBezTo>
                  <a:pt x="207" y="282"/>
                  <a:pt x="214" y="289"/>
                  <a:pt x="219" y="306"/>
                </a:cubicBezTo>
                <a:cubicBezTo>
                  <a:pt x="215" y="315"/>
                  <a:pt x="213" y="323"/>
                  <a:pt x="212" y="335"/>
                </a:cubicBezTo>
                <a:cubicBezTo>
                  <a:pt x="227" y="352"/>
                  <a:pt x="238" y="363"/>
                  <a:pt x="253" y="367"/>
                </a:cubicBezTo>
                <a:cubicBezTo>
                  <a:pt x="267" y="370"/>
                  <a:pt x="279" y="369"/>
                  <a:pt x="292" y="363"/>
                </a:cubicBezTo>
                <a:cubicBezTo>
                  <a:pt x="321" y="348"/>
                  <a:pt x="348" y="329"/>
                  <a:pt x="380" y="328"/>
                </a:cubicBezTo>
                <a:cubicBezTo>
                  <a:pt x="395" y="291"/>
                  <a:pt x="393" y="261"/>
                  <a:pt x="386" y="225"/>
                </a:cubicBezTo>
                <a:cubicBezTo>
                  <a:pt x="381" y="201"/>
                  <a:pt x="379" y="178"/>
                  <a:pt x="378" y="153"/>
                </a:cubicBezTo>
                <a:cubicBezTo>
                  <a:pt x="372" y="178"/>
                  <a:pt x="371" y="201"/>
                  <a:pt x="375" y="226"/>
                </a:cubicBezTo>
                <a:cubicBezTo>
                  <a:pt x="381" y="257"/>
                  <a:pt x="385" y="291"/>
                  <a:pt x="370" y="318"/>
                </a:cubicBezTo>
                <a:cubicBezTo>
                  <a:pt x="340" y="320"/>
                  <a:pt x="315" y="338"/>
                  <a:pt x="289" y="352"/>
                </a:cubicBezTo>
                <a:cubicBezTo>
                  <a:pt x="278" y="357"/>
                  <a:pt x="267" y="358"/>
                  <a:pt x="256" y="354"/>
                </a:cubicBezTo>
                <a:cubicBezTo>
                  <a:pt x="245" y="351"/>
                  <a:pt x="237" y="344"/>
                  <a:pt x="226" y="331"/>
                </a:cubicBezTo>
                <a:cubicBezTo>
                  <a:pt x="225" y="317"/>
                  <a:pt x="228" y="311"/>
                  <a:pt x="235" y="298"/>
                </a:cubicBezTo>
                <a:cubicBezTo>
                  <a:pt x="245" y="279"/>
                  <a:pt x="256" y="260"/>
                  <a:pt x="268" y="241"/>
                </a:cubicBezTo>
                <a:cubicBezTo>
                  <a:pt x="253" y="259"/>
                  <a:pt x="239" y="274"/>
                  <a:pt x="227" y="292"/>
                </a:cubicBezTo>
                <a:cubicBezTo>
                  <a:pt x="223" y="279"/>
                  <a:pt x="216" y="273"/>
                  <a:pt x="206" y="258"/>
                </a:cubicBezTo>
                <a:cubicBezTo>
                  <a:pt x="195" y="244"/>
                  <a:pt x="194" y="238"/>
                  <a:pt x="202" y="222"/>
                </a:cubicBezTo>
                <a:cubicBezTo>
                  <a:pt x="210" y="206"/>
                  <a:pt x="216" y="191"/>
                  <a:pt x="230" y="177"/>
                </a:cubicBezTo>
                <a:cubicBezTo>
                  <a:pt x="253" y="152"/>
                  <a:pt x="274" y="125"/>
                  <a:pt x="299" y="100"/>
                </a:cubicBezTo>
                <a:cubicBezTo>
                  <a:pt x="312" y="87"/>
                  <a:pt x="318" y="88"/>
                  <a:pt x="336" y="85"/>
                </a:cubicBezTo>
                <a:cubicBezTo>
                  <a:pt x="352" y="82"/>
                  <a:pt x="368" y="79"/>
                  <a:pt x="385" y="75"/>
                </a:cubicBezTo>
                <a:cubicBezTo>
                  <a:pt x="368" y="77"/>
                  <a:pt x="353" y="78"/>
                  <a:pt x="337" y="78"/>
                </a:cubicBezTo>
                <a:cubicBezTo>
                  <a:pt x="337" y="78"/>
                  <a:pt x="337" y="78"/>
                  <a:pt x="337" y="78"/>
                </a:cubicBezTo>
                <a:cubicBezTo>
                  <a:pt x="352" y="58"/>
                  <a:pt x="361" y="47"/>
                  <a:pt x="386" y="36"/>
                </a:cubicBezTo>
                <a:cubicBezTo>
                  <a:pt x="448" y="10"/>
                  <a:pt x="487" y="7"/>
                  <a:pt x="535" y="47"/>
                </a:cubicBezTo>
                <a:cubicBezTo>
                  <a:pt x="548" y="58"/>
                  <a:pt x="559" y="68"/>
                  <a:pt x="571" y="77"/>
                </a:cubicBezTo>
                <a:cubicBezTo>
                  <a:pt x="567" y="78"/>
                  <a:pt x="563" y="79"/>
                  <a:pt x="557" y="81"/>
                </a:cubicBezTo>
                <a:cubicBezTo>
                  <a:pt x="564" y="79"/>
                  <a:pt x="571" y="81"/>
                  <a:pt x="578" y="82"/>
                </a:cubicBezTo>
                <a:cubicBezTo>
                  <a:pt x="580" y="83"/>
                  <a:pt x="582" y="84"/>
                  <a:pt x="584" y="85"/>
                </a:cubicBezTo>
                <a:cubicBezTo>
                  <a:pt x="593" y="91"/>
                  <a:pt x="598" y="94"/>
                  <a:pt x="604" y="102"/>
                </a:cubicBezTo>
                <a:cubicBezTo>
                  <a:pt x="610" y="111"/>
                  <a:pt x="615" y="120"/>
                  <a:pt x="620" y="130"/>
                </a:cubicBezTo>
                <a:cubicBezTo>
                  <a:pt x="617" y="129"/>
                  <a:pt x="615" y="128"/>
                  <a:pt x="612" y="127"/>
                </a:cubicBezTo>
                <a:cubicBezTo>
                  <a:pt x="611" y="126"/>
                  <a:pt x="609" y="126"/>
                  <a:pt x="607" y="125"/>
                </a:cubicBezTo>
                <a:cubicBezTo>
                  <a:pt x="603" y="125"/>
                  <a:pt x="599" y="126"/>
                  <a:pt x="596" y="128"/>
                </a:cubicBezTo>
                <a:cubicBezTo>
                  <a:pt x="596" y="128"/>
                  <a:pt x="596" y="128"/>
                  <a:pt x="596" y="128"/>
                </a:cubicBezTo>
                <a:cubicBezTo>
                  <a:pt x="591" y="131"/>
                  <a:pt x="583" y="133"/>
                  <a:pt x="578" y="134"/>
                </a:cubicBezTo>
                <a:cubicBezTo>
                  <a:pt x="580" y="135"/>
                  <a:pt x="586" y="135"/>
                  <a:pt x="589" y="134"/>
                </a:cubicBezTo>
                <a:cubicBezTo>
                  <a:pt x="589" y="134"/>
                  <a:pt x="590" y="134"/>
                  <a:pt x="590" y="134"/>
                </a:cubicBezTo>
                <a:cubicBezTo>
                  <a:pt x="589" y="136"/>
                  <a:pt x="588" y="138"/>
                  <a:pt x="588" y="141"/>
                </a:cubicBezTo>
                <a:cubicBezTo>
                  <a:pt x="588" y="144"/>
                  <a:pt x="588" y="148"/>
                  <a:pt x="590" y="151"/>
                </a:cubicBezTo>
                <a:cubicBezTo>
                  <a:pt x="590" y="151"/>
                  <a:pt x="590" y="151"/>
                  <a:pt x="590" y="151"/>
                </a:cubicBezTo>
                <a:cubicBezTo>
                  <a:pt x="590" y="152"/>
                  <a:pt x="591" y="153"/>
                  <a:pt x="592" y="153"/>
                </a:cubicBezTo>
                <a:cubicBezTo>
                  <a:pt x="589" y="154"/>
                  <a:pt x="587" y="155"/>
                  <a:pt x="584" y="156"/>
                </a:cubicBezTo>
                <a:cubicBezTo>
                  <a:pt x="596" y="155"/>
                  <a:pt x="606" y="154"/>
                  <a:pt x="617" y="156"/>
                </a:cubicBezTo>
                <a:cubicBezTo>
                  <a:pt x="618" y="159"/>
                  <a:pt x="619" y="163"/>
                  <a:pt x="619" y="167"/>
                </a:cubicBezTo>
                <a:cubicBezTo>
                  <a:pt x="618" y="167"/>
                  <a:pt x="617" y="167"/>
                  <a:pt x="615" y="167"/>
                </a:cubicBezTo>
                <a:cubicBezTo>
                  <a:pt x="615" y="167"/>
                  <a:pt x="615" y="167"/>
                  <a:pt x="615" y="167"/>
                </a:cubicBezTo>
                <a:cubicBezTo>
                  <a:pt x="610" y="163"/>
                  <a:pt x="604" y="164"/>
                  <a:pt x="596" y="166"/>
                </a:cubicBezTo>
                <a:cubicBezTo>
                  <a:pt x="571" y="171"/>
                  <a:pt x="577" y="185"/>
                  <a:pt x="566" y="206"/>
                </a:cubicBezTo>
                <a:cubicBezTo>
                  <a:pt x="577" y="191"/>
                  <a:pt x="577" y="176"/>
                  <a:pt x="596" y="172"/>
                </a:cubicBezTo>
                <a:cubicBezTo>
                  <a:pt x="600" y="171"/>
                  <a:pt x="603" y="169"/>
                  <a:pt x="606" y="170"/>
                </a:cubicBezTo>
                <a:cubicBezTo>
                  <a:pt x="601" y="173"/>
                  <a:pt x="596" y="177"/>
                  <a:pt x="594" y="182"/>
                </a:cubicBezTo>
                <a:cubicBezTo>
                  <a:pt x="589" y="197"/>
                  <a:pt x="592" y="210"/>
                  <a:pt x="586" y="223"/>
                </a:cubicBezTo>
                <a:cubicBezTo>
                  <a:pt x="594" y="211"/>
                  <a:pt x="594" y="199"/>
                  <a:pt x="600" y="186"/>
                </a:cubicBezTo>
                <a:cubicBezTo>
                  <a:pt x="603" y="181"/>
                  <a:pt x="611" y="174"/>
                  <a:pt x="616" y="174"/>
                </a:cubicBezTo>
                <a:cubicBezTo>
                  <a:pt x="618" y="174"/>
                  <a:pt x="619" y="174"/>
                  <a:pt x="621" y="174"/>
                </a:cubicBezTo>
                <a:cubicBezTo>
                  <a:pt x="622" y="182"/>
                  <a:pt x="623" y="190"/>
                  <a:pt x="622" y="197"/>
                </a:cubicBezTo>
                <a:cubicBezTo>
                  <a:pt x="621" y="209"/>
                  <a:pt x="618" y="228"/>
                  <a:pt x="616" y="235"/>
                </a:cubicBezTo>
                <a:cubicBezTo>
                  <a:pt x="623" y="226"/>
                  <a:pt x="626" y="209"/>
                  <a:pt x="628" y="196"/>
                </a:cubicBezTo>
                <a:cubicBezTo>
                  <a:pt x="631" y="183"/>
                  <a:pt x="631" y="168"/>
                  <a:pt x="628" y="154"/>
                </a:cubicBezTo>
                <a:cubicBezTo>
                  <a:pt x="624" y="135"/>
                  <a:pt x="644" y="138"/>
                  <a:pt x="655" y="129"/>
                </a:cubicBezTo>
                <a:cubicBezTo>
                  <a:pt x="664" y="123"/>
                  <a:pt x="669" y="112"/>
                  <a:pt x="677" y="105"/>
                </a:cubicBezTo>
                <a:cubicBezTo>
                  <a:pt x="685" y="97"/>
                  <a:pt x="697" y="108"/>
                  <a:pt x="700" y="115"/>
                </a:cubicBezTo>
                <a:cubicBezTo>
                  <a:pt x="713" y="147"/>
                  <a:pt x="718" y="196"/>
                  <a:pt x="715" y="228"/>
                </a:cubicBezTo>
                <a:cubicBezTo>
                  <a:pt x="711" y="263"/>
                  <a:pt x="694" y="302"/>
                  <a:pt x="663" y="319"/>
                </a:cubicBezTo>
                <a:cubicBezTo>
                  <a:pt x="623" y="341"/>
                  <a:pt x="576" y="328"/>
                  <a:pt x="536" y="314"/>
                </a:cubicBezTo>
                <a:close/>
                <a:moveTo>
                  <a:pt x="656" y="147"/>
                </a:moveTo>
                <a:cubicBezTo>
                  <a:pt x="675" y="140"/>
                  <a:pt x="685" y="124"/>
                  <a:pt x="690" y="105"/>
                </a:cubicBezTo>
                <a:cubicBezTo>
                  <a:pt x="682" y="121"/>
                  <a:pt x="670" y="134"/>
                  <a:pt x="654" y="142"/>
                </a:cubicBezTo>
                <a:cubicBezTo>
                  <a:pt x="645" y="146"/>
                  <a:pt x="639" y="145"/>
                  <a:pt x="630" y="144"/>
                </a:cubicBezTo>
                <a:cubicBezTo>
                  <a:pt x="640" y="147"/>
                  <a:pt x="646" y="150"/>
                  <a:pt x="656" y="147"/>
                </a:cubicBezTo>
                <a:close/>
                <a:moveTo>
                  <a:pt x="379" y="103"/>
                </a:moveTo>
                <a:cubicBezTo>
                  <a:pt x="379" y="103"/>
                  <a:pt x="379" y="103"/>
                  <a:pt x="379" y="103"/>
                </a:cubicBezTo>
                <a:cubicBezTo>
                  <a:pt x="365" y="105"/>
                  <a:pt x="352" y="106"/>
                  <a:pt x="338" y="108"/>
                </a:cubicBezTo>
                <a:cubicBezTo>
                  <a:pt x="327" y="109"/>
                  <a:pt x="325" y="108"/>
                  <a:pt x="317" y="116"/>
                </a:cubicBezTo>
                <a:cubicBezTo>
                  <a:pt x="305" y="129"/>
                  <a:pt x="293" y="170"/>
                  <a:pt x="289" y="187"/>
                </a:cubicBezTo>
                <a:cubicBezTo>
                  <a:pt x="295" y="173"/>
                  <a:pt x="310" y="134"/>
                  <a:pt x="321" y="124"/>
                </a:cubicBezTo>
                <a:cubicBezTo>
                  <a:pt x="325" y="122"/>
                  <a:pt x="327" y="120"/>
                  <a:pt x="329" y="119"/>
                </a:cubicBezTo>
                <a:cubicBezTo>
                  <a:pt x="321" y="133"/>
                  <a:pt x="322" y="136"/>
                  <a:pt x="324" y="155"/>
                </a:cubicBezTo>
                <a:cubicBezTo>
                  <a:pt x="327" y="136"/>
                  <a:pt x="333" y="129"/>
                  <a:pt x="344" y="115"/>
                </a:cubicBezTo>
                <a:cubicBezTo>
                  <a:pt x="356" y="112"/>
                  <a:pt x="367" y="108"/>
                  <a:pt x="379" y="103"/>
                </a:cubicBezTo>
                <a:cubicBezTo>
                  <a:pt x="379" y="103"/>
                  <a:pt x="379" y="103"/>
                  <a:pt x="379" y="103"/>
                </a:cubicBezTo>
                <a:close/>
                <a:moveTo>
                  <a:pt x="478" y="102"/>
                </a:moveTo>
                <a:cubicBezTo>
                  <a:pt x="445" y="110"/>
                  <a:pt x="438" y="124"/>
                  <a:pt x="443" y="146"/>
                </a:cubicBezTo>
                <a:cubicBezTo>
                  <a:pt x="446" y="129"/>
                  <a:pt x="453" y="114"/>
                  <a:pt x="478" y="102"/>
                </a:cubicBezTo>
                <a:close/>
                <a:moveTo>
                  <a:pt x="543" y="166"/>
                </a:moveTo>
                <a:cubicBezTo>
                  <a:pt x="537" y="166"/>
                  <a:pt x="530" y="167"/>
                  <a:pt x="523" y="170"/>
                </a:cubicBezTo>
                <a:cubicBezTo>
                  <a:pt x="522" y="167"/>
                  <a:pt x="522" y="165"/>
                  <a:pt x="521" y="163"/>
                </a:cubicBezTo>
                <a:cubicBezTo>
                  <a:pt x="518" y="157"/>
                  <a:pt x="513" y="153"/>
                  <a:pt x="508" y="151"/>
                </a:cubicBezTo>
                <a:cubicBezTo>
                  <a:pt x="513" y="149"/>
                  <a:pt x="518" y="146"/>
                  <a:pt x="521" y="142"/>
                </a:cubicBezTo>
                <a:cubicBezTo>
                  <a:pt x="510" y="148"/>
                  <a:pt x="498" y="146"/>
                  <a:pt x="488" y="153"/>
                </a:cubicBezTo>
                <a:cubicBezTo>
                  <a:pt x="480" y="158"/>
                  <a:pt x="469" y="176"/>
                  <a:pt x="460" y="183"/>
                </a:cubicBezTo>
                <a:cubicBezTo>
                  <a:pt x="466" y="181"/>
                  <a:pt x="472" y="177"/>
                  <a:pt x="478" y="173"/>
                </a:cubicBezTo>
                <a:cubicBezTo>
                  <a:pt x="478" y="176"/>
                  <a:pt x="478" y="179"/>
                  <a:pt x="480" y="182"/>
                </a:cubicBezTo>
                <a:cubicBezTo>
                  <a:pt x="482" y="187"/>
                  <a:pt x="486" y="190"/>
                  <a:pt x="490" y="192"/>
                </a:cubicBezTo>
                <a:cubicBezTo>
                  <a:pt x="487" y="196"/>
                  <a:pt x="484" y="201"/>
                  <a:pt x="482" y="206"/>
                </a:cubicBezTo>
                <a:cubicBezTo>
                  <a:pt x="498" y="187"/>
                  <a:pt x="521" y="173"/>
                  <a:pt x="543" y="166"/>
                </a:cubicBezTo>
                <a:close/>
                <a:moveTo>
                  <a:pt x="526" y="288"/>
                </a:moveTo>
                <a:cubicBezTo>
                  <a:pt x="522" y="289"/>
                  <a:pt x="515" y="290"/>
                  <a:pt x="511" y="291"/>
                </a:cubicBezTo>
                <a:cubicBezTo>
                  <a:pt x="500" y="293"/>
                  <a:pt x="499" y="295"/>
                  <a:pt x="498" y="306"/>
                </a:cubicBezTo>
                <a:cubicBezTo>
                  <a:pt x="497" y="311"/>
                  <a:pt x="496" y="317"/>
                  <a:pt x="495" y="322"/>
                </a:cubicBezTo>
                <a:cubicBezTo>
                  <a:pt x="497" y="316"/>
                  <a:pt x="500" y="310"/>
                  <a:pt x="502" y="304"/>
                </a:cubicBezTo>
                <a:cubicBezTo>
                  <a:pt x="505" y="299"/>
                  <a:pt x="506" y="298"/>
                  <a:pt x="511" y="295"/>
                </a:cubicBezTo>
                <a:cubicBezTo>
                  <a:pt x="511" y="295"/>
                  <a:pt x="511" y="295"/>
                  <a:pt x="511" y="295"/>
                </a:cubicBezTo>
                <a:cubicBezTo>
                  <a:pt x="515" y="293"/>
                  <a:pt x="522" y="290"/>
                  <a:pt x="526" y="288"/>
                </a:cubicBezTo>
                <a:close/>
                <a:moveTo>
                  <a:pt x="74" y="189"/>
                </a:moveTo>
                <a:cubicBezTo>
                  <a:pt x="74" y="190"/>
                  <a:pt x="73" y="190"/>
                  <a:pt x="73" y="191"/>
                </a:cubicBezTo>
                <a:cubicBezTo>
                  <a:pt x="73" y="193"/>
                  <a:pt x="72" y="195"/>
                  <a:pt x="72" y="197"/>
                </a:cubicBezTo>
                <a:cubicBezTo>
                  <a:pt x="75" y="196"/>
                  <a:pt x="77" y="198"/>
                  <a:pt x="79" y="200"/>
                </a:cubicBezTo>
                <a:cubicBezTo>
                  <a:pt x="79" y="195"/>
                  <a:pt x="78" y="191"/>
                  <a:pt x="74" y="189"/>
                </a:cubicBezTo>
                <a:close/>
                <a:moveTo>
                  <a:pt x="72" y="438"/>
                </a:moveTo>
                <a:cubicBezTo>
                  <a:pt x="80" y="446"/>
                  <a:pt x="109" y="468"/>
                  <a:pt x="120" y="453"/>
                </a:cubicBezTo>
                <a:cubicBezTo>
                  <a:pt x="122" y="450"/>
                  <a:pt x="123" y="446"/>
                  <a:pt x="124" y="442"/>
                </a:cubicBezTo>
                <a:cubicBezTo>
                  <a:pt x="124" y="442"/>
                  <a:pt x="124" y="442"/>
                  <a:pt x="124" y="442"/>
                </a:cubicBezTo>
                <a:cubicBezTo>
                  <a:pt x="109" y="418"/>
                  <a:pt x="94" y="390"/>
                  <a:pt x="86" y="361"/>
                </a:cubicBezTo>
                <a:cubicBezTo>
                  <a:pt x="85" y="365"/>
                  <a:pt x="83" y="369"/>
                  <a:pt x="81" y="373"/>
                </a:cubicBezTo>
                <a:cubicBezTo>
                  <a:pt x="74" y="381"/>
                  <a:pt x="67" y="388"/>
                  <a:pt x="60" y="395"/>
                </a:cubicBezTo>
                <a:cubicBezTo>
                  <a:pt x="55" y="400"/>
                  <a:pt x="54" y="400"/>
                  <a:pt x="55" y="408"/>
                </a:cubicBezTo>
                <a:cubicBezTo>
                  <a:pt x="57" y="418"/>
                  <a:pt x="63" y="429"/>
                  <a:pt x="72" y="438"/>
                </a:cubicBezTo>
                <a:close/>
                <a:moveTo>
                  <a:pt x="622" y="135"/>
                </a:moveTo>
                <a:cubicBezTo>
                  <a:pt x="622" y="133"/>
                  <a:pt x="621" y="132"/>
                  <a:pt x="620" y="130"/>
                </a:cubicBezTo>
                <a:cubicBezTo>
                  <a:pt x="619" y="130"/>
                  <a:pt x="618" y="130"/>
                  <a:pt x="617" y="130"/>
                </a:cubicBezTo>
                <a:cubicBezTo>
                  <a:pt x="619" y="132"/>
                  <a:pt x="620" y="134"/>
                  <a:pt x="621" y="136"/>
                </a:cubicBezTo>
                <a:cubicBezTo>
                  <a:pt x="621" y="135"/>
                  <a:pt x="622" y="135"/>
                  <a:pt x="622" y="135"/>
                </a:cubicBezTo>
                <a:close/>
                <a:moveTo>
                  <a:pt x="47" y="233"/>
                </a:moveTo>
                <a:cubicBezTo>
                  <a:pt x="49" y="240"/>
                  <a:pt x="50" y="245"/>
                  <a:pt x="53" y="251"/>
                </a:cubicBezTo>
                <a:cubicBezTo>
                  <a:pt x="58" y="262"/>
                  <a:pt x="73" y="259"/>
                  <a:pt x="84" y="255"/>
                </a:cubicBezTo>
                <a:cubicBezTo>
                  <a:pt x="84" y="254"/>
                  <a:pt x="84" y="253"/>
                  <a:pt x="85" y="252"/>
                </a:cubicBezTo>
                <a:cubicBezTo>
                  <a:pt x="86" y="246"/>
                  <a:pt x="88" y="241"/>
                  <a:pt x="90" y="235"/>
                </a:cubicBezTo>
                <a:cubicBezTo>
                  <a:pt x="86" y="239"/>
                  <a:pt x="81" y="242"/>
                  <a:pt x="75" y="245"/>
                </a:cubicBezTo>
                <a:cubicBezTo>
                  <a:pt x="60" y="251"/>
                  <a:pt x="60" y="246"/>
                  <a:pt x="54" y="232"/>
                </a:cubicBezTo>
                <a:cubicBezTo>
                  <a:pt x="68" y="221"/>
                  <a:pt x="61" y="207"/>
                  <a:pt x="66" y="192"/>
                </a:cubicBezTo>
                <a:cubicBezTo>
                  <a:pt x="67" y="188"/>
                  <a:pt x="68" y="185"/>
                  <a:pt x="70" y="180"/>
                </a:cubicBezTo>
                <a:cubicBezTo>
                  <a:pt x="56" y="189"/>
                  <a:pt x="29" y="214"/>
                  <a:pt x="47" y="233"/>
                </a:cubicBezTo>
                <a:close/>
                <a:moveTo>
                  <a:pt x="484" y="187"/>
                </a:moveTo>
                <a:cubicBezTo>
                  <a:pt x="485" y="190"/>
                  <a:pt x="487" y="191"/>
                  <a:pt x="490" y="192"/>
                </a:cubicBezTo>
                <a:cubicBezTo>
                  <a:pt x="493" y="188"/>
                  <a:pt x="497" y="184"/>
                  <a:pt x="502" y="181"/>
                </a:cubicBezTo>
                <a:cubicBezTo>
                  <a:pt x="502" y="180"/>
                  <a:pt x="501" y="180"/>
                  <a:pt x="501" y="179"/>
                </a:cubicBezTo>
                <a:cubicBezTo>
                  <a:pt x="499" y="175"/>
                  <a:pt x="493" y="173"/>
                  <a:pt x="489" y="175"/>
                </a:cubicBezTo>
                <a:cubicBezTo>
                  <a:pt x="484" y="177"/>
                  <a:pt x="482" y="183"/>
                  <a:pt x="484" y="187"/>
                </a:cubicBezTo>
                <a:moveTo>
                  <a:pt x="589" y="147"/>
                </a:moveTo>
                <a:cubicBezTo>
                  <a:pt x="589" y="149"/>
                  <a:pt x="590" y="152"/>
                  <a:pt x="592" y="153"/>
                </a:cubicBezTo>
                <a:cubicBezTo>
                  <a:pt x="595" y="152"/>
                  <a:pt x="599" y="151"/>
                  <a:pt x="602" y="150"/>
                </a:cubicBezTo>
                <a:cubicBezTo>
                  <a:pt x="603" y="150"/>
                  <a:pt x="603" y="149"/>
                  <a:pt x="603" y="148"/>
                </a:cubicBezTo>
                <a:cubicBezTo>
                  <a:pt x="603" y="144"/>
                  <a:pt x="600" y="141"/>
                  <a:pt x="597" y="140"/>
                </a:cubicBezTo>
                <a:cubicBezTo>
                  <a:pt x="593" y="140"/>
                  <a:pt x="589" y="143"/>
                  <a:pt x="589" y="147"/>
                </a:cubicBezTo>
                <a:moveTo>
                  <a:pt x="41" y="162"/>
                </a:moveTo>
                <a:cubicBezTo>
                  <a:pt x="12" y="183"/>
                  <a:pt x="4" y="192"/>
                  <a:pt x="8" y="233"/>
                </a:cubicBezTo>
                <a:cubicBezTo>
                  <a:pt x="8" y="233"/>
                  <a:pt x="8" y="233"/>
                  <a:pt x="8" y="233"/>
                </a:cubicBezTo>
                <a:cubicBezTo>
                  <a:pt x="11" y="201"/>
                  <a:pt x="18" y="187"/>
                  <a:pt x="41" y="162"/>
                </a:cubicBezTo>
                <a:close/>
                <a:moveTo>
                  <a:pt x="341" y="3"/>
                </a:moveTo>
                <a:cubicBezTo>
                  <a:pt x="324" y="7"/>
                  <a:pt x="320" y="10"/>
                  <a:pt x="315" y="27"/>
                </a:cubicBezTo>
                <a:cubicBezTo>
                  <a:pt x="323" y="14"/>
                  <a:pt x="328" y="10"/>
                  <a:pt x="341" y="3"/>
                </a:cubicBezTo>
                <a:close/>
                <a:moveTo>
                  <a:pt x="368" y="0"/>
                </a:moveTo>
                <a:cubicBezTo>
                  <a:pt x="334" y="8"/>
                  <a:pt x="324" y="14"/>
                  <a:pt x="312" y="54"/>
                </a:cubicBezTo>
                <a:cubicBezTo>
                  <a:pt x="327" y="25"/>
                  <a:pt x="338" y="14"/>
                  <a:pt x="368" y="0"/>
                </a:cubicBezTo>
                <a:close/>
                <a:moveTo>
                  <a:pt x="1" y="207"/>
                </a:moveTo>
                <a:cubicBezTo>
                  <a:pt x="4" y="192"/>
                  <a:pt x="7" y="186"/>
                  <a:pt x="16" y="174"/>
                </a:cubicBezTo>
                <a:cubicBezTo>
                  <a:pt x="1" y="185"/>
                  <a:pt x="0" y="189"/>
                  <a:pt x="1" y="207"/>
                </a:cubicBezTo>
                <a:close/>
              </a:path>
            </a:pathLst>
          </a:custGeom>
          <a:solidFill>
            <a:srgbClr val="FFFFFF"/>
          </a:solidFill>
          <a:ln w="19050" cap="flat" cmpd="sng" algn="ctr">
            <a:noFill/>
            <a:prstDash val="solid"/>
            <a:headEnd type="none" w="med" len="med"/>
            <a:tailEnd type="none" w="med" len="med"/>
          </a:ln>
          <a:effectLst/>
        </p:spPr>
        <p:txBody>
          <a:bodyPr rot="0" spcFirstLastPara="0" vertOverflow="overflow" horzOverflow="overflow" vert="horz" wrap="square" lIns="175665" tIns="140532" rIns="175665" bIns="140532" numCol="1" spcCol="0" rtlCol="0" fromWordArt="0" anchor="t" anchorCtr="0" forceAA="0" compatLnSpc="1">
            <a:prstTxWarp prst="textNoShape">
              <a:avLst/>
            </a:prstTxWarp>
            <a:noAutofit/>
          </a:bodyPr>
          <a:lstStyle/>
          <a:p>
            <a:pPr algn="ctr" defTabSz="895567">
              <a:lnSpc>
                <a:spcPct val="90000"/>
              </a:lnSpc>
            </a:pPr>
            <a:endParaRPr lang="en-US" sz="1151" kern="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7" descr="\\MAGNUM\Projects\Microsoft\Cloud Power FY12\Design\Icons\PNGs\Repair.png"/>
          <p:cNvPicPr>
            <a:picLocks noChangeAspect="1" noChangeArrowheads="1"/>
          </p:cNvPicPr>
          <p:nvPr/>
        </p:nvPicPr>
        <p:blipFill>
          <a:blip r:embed="rId3" cstate="print"/>
          <a:srcRect/>
          <a:stretch>
            <a:fillRect/>
          </a:stretch>
        </p:blipFill>
        <p:spPr bwMode="auto">
          <a:xfrm>
            <a:off x="4940843" y="4424144"/>
            <a:ext cx="951555" cy="951555"/>
          </a:xfrm>
          <a:prstGeom prst="rect">
            <a:avLst/>
          </a:prstGeom>
          <a:noFill/>
        </p:spPr>
      </p:pic>
      <p:sp>
        <p:nvSpPr>
          <p:cNvPr id="6" name="TextBox 5"/>
          <p:cNvSpPr txBox="1"/>
          <p:nvPr/>
        </p:nvSpPr>
        <p:spPr>
          <a:xfrm>
            <a:off x="7331440" y="5850756"/>
            <a:ext cx="1922796" cy="973324"/>
          </a:xfrm>
          <a:prstGeom prst="rect">
            <a:avLst/>
          </a:prstGeom>
          <a:noFill/>
        </p:spPr>
        <p:txBody>
          <a:bodyPr wrap="square" lIns="182854" tIns="146283" rIns="182854" bIns="146283" rtlCol="0">
            <a:spAutoFit/>
          </a:bodyPr>
          <a:lstStyle/>
          <a:p>
            <a:pPr>
              <a:lnSpc>
                <a:spcPct val="90000"/>
              </a:lnSpc>
              <a:spcAft>
                <a:spcPts val="600"/>
              </a:spcAft>
            </a:pPr>
            <a:r>
              <a:rPr lang="en-US" sz="4799" dirty="0">
                <a:gradFill>
                  <a:gsLst>
                    <a:gs pos="2917">
                      <a:srgbClr val="000000"/>
                    </a:gs>
                    <a:gs pos="30000">
                      <a:srgbClr val="000000"/>
                    </a:gs>
                  </a:gsLst>
                  <a:lin ang="5400000" scaled="0"/>
                </a:gradFill>
              </a:rPr>
              <a:t>…</a:t>
            </a:r>
            <a:endParaRPr lang="en-US" dirty="0">
              <a:gradFill>
                <a:gsLst>
                  <a:gs pos="2917">
                    <a:srgbClr val="000000"/>
                  </a:gs>
                  <a:gs pos="30000">
                    <a:srgbClr val="000000"/>
                  </a:gs>
                </a:gsLst>
                <a:lin ang="5400000" scaled="0"/>
              </a:gradFill>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6036" y="3834366"/>
            <a:ext cx="3166224" cy="2131113"/>
          </a:xfrm>
          <a:prstGeom prst="rect">
            <a:avLst/>
          </a:prstGeom>
        </p:spPr>
      </p:pic>
      <p:sp>
        <p:nvSpPr>
          <p:cNvPr id="8" name="Text Placeholder 2"/>
          <p:cNvSpPr txBox="1">
            <a:spLocks/>
          </p:cNvSpPr>
          <p:nvPr/>
        </p:nvSpPr>
        <p:spPr>
          <a:xfrm>
            <a:off x="391213" y="1334347"/>
            <a:ext cx="12488312" cy="1656103"/>
          </a:xfrm>
          <a:prstGeom prst="rect">
            <a:avLst/>
          </a:prstGeom>
        </p:spPr>
        <p:txBody>
          <a:bodyPr/>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599" dirty="0">
                <a:solidFill>
                  <a:schemeClr val="accent2"/>
                </a:solidFill>
              </a:rPr>
              <a:t>Add Hadoop projects to HDInsight</a:t>
            </a:r>
          </a:p>
          <a:p>
            <a:pPr lvl="1"/>
            <a:r>
              <a:rPr lang="en-US" dirty="0"/>
              <a:t>Modify HDInsight clusters with custom script</a:t>
            </a:r>
          </a:p>
          <a:p>
            <a:pPr lvl="1"/>
            <a:r>
              <a:rPr lang="en-US" dirty="0"/>
              <a:t>Add Apache Hadoop projects to HDInsight</a:t>
            </a:r>
          </a:p>
          <a:p>
            <a:pPr lvl="1"/>
            <a:r>
              <a:rPr lang="en-US" dirty="0"/>
              <a:t>Documented for Spark, R, Giraph, Solr</a:t>
            </a:r>
          </a:p>
        </p:txBody>
      </p:sp>
    </p:spTree>
    <p:extLst>
      <p:ext uri="{BB962C8B-B14F-4D97-AF65-F5344CB8AC3E}">
        <p14:creationId xmlns:p14="http://schemas.microsoft.com/office/powerpoint/2010/main" val="2227136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884" y="1761945"/>
            <a:ext cx="7588761" cy="2421725"/>
          </a:xfrm>
          <a:prstGeom prst="rect">
            <a:avLst/>
          </a:prstGeom>
        </p:spPr>
        <p:txBody>
          <a:bodyPr vert="horz" wrap="square" lIns="457135" tIns="91427" rIns="146283" bIns="91427"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1000"/>
              </a:spcBef>
              <a:defRPr/>
            </a:pPr>
            <a:endParaRPr lang="en-US" sz="2040" kern="0" dirty="0">
              <a:ln>
                <a:solidFill>
                  <a:srgbClr val="FFFFFF">
                    <a:alpha val="0"/>
                  </a:srgbClr>
                </a:solidFill>
              </a:ln>
              <a:solidFill>
                <a:srgbClr val="FFFFFF"/>
              </a:solidFill>
              <a:latin typeface="Segoe UI Light"/>
            </a:endParaRPr>
          </a:p>
          <a:p>
            <a:pPr marL="349724" indent="-349724">
              <a:lnSpc>
                <a:spcPct val="100000"/>
              </a:lnSpc>
              <a:spcBef>
                <a:spcPts val="1000"/>
              </a:spcBef>
              <a:buFont typeface="Arial" pitchFamily="34" charset="0"/>
              <a:buChar char="•"/>
              <a:defRPr/>
            </a:pPr>
            <a:endParaRPr lang="en-US" sz="2040" kern="0" dirty="0">
              <a:ln>
                <a:solidFill>
                  <a:srgbClr val="FFFFFF">
                    <a:alpha val="0"/>
                  </a:srgbClr>
                </a:solidFill>
              </a:ln>
              <a:solidFill>
                <a:srgbClr val="FFFFFF"/>
              </a:solidFill>
              <a:latin typeface="Segoe UI Light"/>
            </a:endParaRPr>
          </a:p>
          <a:p>
            <a:pPr>
              <a:lnSpc>
                <a:spcPct val="100000"/>
              </a:lnSpc>
              <a:spcBef>
                <a:spcPts val="1000"/>
              </a:spcBef>
              <a:defRPr/>
            </a:pPr>
            <a:endParaRPr lang="en-US" sz="2040" kern="0" dirty="0">
              <a:ln>
                <a:solidFill>
                  <a:srgbClr val="FFFFFF">
                    <a:alpha val="0"/>
                  </a:srgbClr>
                </a:solidFill>
              </a:ln>
              <a:solidFill>
                <a:srgbClr val="FFFFFF"/>
              </a:solidFill>
              <a:latin typeface="Segoe UI Light"/>
            </a:endParaRPr>
          </a:p>
          <a:p>
            <a:pPr>
              <a:lnSpc>
                <a:spcPct val="100000"/>
              </a:lnSpc>
              <a:spcBef>
                <a:spcPts val="1000"/>
              </a:spcBef>
              <a:defRPr/>
            </a:pPr>
            <a:endParaRPr lang="en-US" dirty="0">
              <a:solidFill>
                <a:srgbClr val="FFFFFF"/>
              </a:solidFill>
              <a:latin typeface="Segoe UI Light"/>
            </a:endParaRPr>
          </a:p>
          <a:p>
            <a:pPr>
              <a:lnSpc>
                <a:spcPct val="100000"/>
              </a:lnSpc>
              <a:spcBef>
                <a:spcPts val="1000"/>
              </a:spcBef>
              <a:defRPr/>
            </a:pPr>
            <a:endParaRPr lang="en-US" dirty="0">
              <a:solidFill>
                <a:srgbClr val="FFFFFF"/>
              </a:solidFill>
              <a:latin typeface="Segoe UI Light"/>
            </a:endParaRPr>
          </a:p>
        </p:txBody>
      </p:sp>
      <p:sp>
        <p:nvSpPr>
          <p:cNvPr id="7" name="Title 1"/>
          <p:cNvSpPr txBox="1">
            <a:spLocks/>
          </p:cNvSpPr>
          <p:nvPr/>
        </p:nvSpPr>
        <p:spPr>
          <a:xfrm>
            <a:off x="882" y="297358"/>
            <a:ext cx="12161366" cy="917444"/>
          </a:xfrm>
          <a:prstGeom prst="rect">
            <a:avLst/>
          </a:prstGeom>
        </p:spPr>
        <p:txBody>
          <a:bodyPr vert="horz" wrap="square" lIns="457135" tIns="91427" rIns="146283" bIns="91427"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pPr>
              <a:defRPr/>
            </a:pPr>
            <a:r>
              <a:rPr sz="4799" dirty="0">
                <a:gradFill>
                  <a:gsLst>
                    <a:gs pos="7080">
                      <a:srgbClr val="FFFFFF"/>
                    </a:gs>
                    <a:gs pos="26000">
                      <a:srgbClr val="FFFFFF"/>
                    </a:gs>
                  </a:gsLst>
                  <a:lin ang="5400000" scaled="0"/>
                </a:gradFill>
              </a:rPr>
              <a:t>Learning objectives</a:t>
            </a:r>
          </a:p>
          <a:p>
            <a:pPr>
              <a:defRPr/>
            </a:pPr>
            <a:endParaRPr lang="en-US" sz="4799" dirty="0">
              <a:gradFill>
                <a:gsLst>
                  <a:gs pos="7080">
                    <a:srgbClr val="FFFFFF"/>
                  </a:gs>
                  <a:gs pos="26000">
                    <a:srgbClr val="FFFFFF"/>
                  </a:gs>
                </a:gsLst>
                <a:lin ang="5400000" scaled="0"/>
              </a:gradFill>
            </a:endParaRPr>
          </a:p>
          <a:p>
            <a:pPr marL="349724" indent="-349724">
              <a:lnSpc>
                <a:spcPct val="100000"/>
              </a:lnSpc>
              <a:spcBef>
                <a:spcPts val="1000"/>
              </a:spcBef>
              <a:buSzPct val="90000"/>
              <a:buFont typeface="Arial" panose="020B0604020202020204" pitchFamily="34" charset="0"/>
              <a:buChar char="•"/>
              <a:defRPr/>
            </a:pPr>
            <a:r>
              <a:rPr lang="en-US" spc="0" dirty="0">
                <a:solidFill>
                  <a:srgbClr val="FFFFFF"/>
                </a:solidFill>
                <a:cs typeface="+mn-cs"/>
              </a:rPr>
              <a:t>Reviewing Hadoop Fundamentals</a:t>
            </a:r>
          </a:p>
          <a:p>
            <a:pPr marL="349724" indent="-349724">
              <a:lnSpc>
                <a:spcPct val="100000"/>
              </a:lnSpc>
              <a:spcBef>
                <a:spcPts val="1000"/>
              </a:spcBef>
              <a:buSzPct val="90000"/>
              <a:buFont typeface="Arial" panose="020B0604020202020204" pitchFamily="34" charset="0"/>
              <a:buChar char="•"/>
              <a:defRPr/>
            </a:pPr>
            <a:r>
              <a:rPr lang="en-US" spc="0" dirty="0">
                <a:solidFill>
                  <a:srgbClr val="FFFFFF"/>
                </a:solidFill>
                <a:cs typeface="+mn-cs"/>
              </a:rPr>
              <a:t>Understanding </a:t>
            </a:r>
            <a:r>
              <a:rPr lang="en-US" spc="0" dirty="0">
                <a:solidFill>
                  <a:srgbClr val="FFFFFF"/>
                </a:solidFill>
              </a:rPr>
              <a:t>Azure HDInsight</a:t>
            </a:r>
          </a:p>
          <a:p>
            <a:pPr marL="349724" indent="-349724">
              <a:lnSpc>
                <a:spcPct val="100000"/>
              </a:lnSpc>
              <a:spcBef>
                <a:spcPts val="1000"/>
              </a:spcBef>
              <a:buSzPct val="90000"/>
              <a:buFont typeface="Arial" panose="020B0604020202020204" pitchFamily="34" charset="0"/>
              <a:buChar char="•"/>
              <a:defRPr/>
            </a:pPr>
            <a:r>
              <a:rPr lang="en-US" spc="0" dirty="0">
                <a:solidFill>
                  <a:srgbClr val="FFFFFF"/>
                </a:solidFill>
                <a:cs typeface="+mn-cs"/>
              </a:rPr>
              <a:t>Provisioning with Azure HDInsight</a:t>
            </a:r>
            <a:endParaRPr spc="0" dirty="0">
              <a:solidFill>
                <a:srgbClr val="FFFFFF"/>
              </a:solidFill>
              <a:latin typeface="Segoe UI Light"/>
              <a:cs typeface="+mn-cs"/>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5088" r="51390"/>
          <a:stretch/>
        </p:blipFill>
        <p:spPr>
          <a:xfrm>
            <a:off x="7866510" y="497"/>
            <a:ext cx="4569084" cy="6993533"/>
          </a:xfrm>
          <a:prstGeom prst="rect">
            <a:avLst/>
          </a:prstGeom>
        </p:spPr>
      </p:pic>
    </p:spTree>
    <p:extLst>
      <p:ext uri="{BB962C8B-B14F-4D97-AF65-F5344CB8AC3E}">
        <p14:creationId xmlns:p14="http://schemas.microsoft.com/office/powerpoint/2010/main" val="1537559161"/>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01770" y="281684"/>
            <a:ext cx="10971244" cy="1024684"/>
          </a:xfrm>
        </p:spPr>
        <p:txBody>
          <a:bodyPr/>
          <a:lstStyle/>
          <a:p>
            <a:r>
              <a:rPr lang="en-US" dirty="0">
                <a:solidFill>
                  <a:schemeClr val="tx1"/>
                </a:solidFill>
              </a:rPr>
              <a:t>Microsoft makes Hadoop easier</a:t>
            </a:r>
          </a:p>
        </p:txBody>
      </p:sp>
      <p:sp>
        <p:nvSpPr>
          <p:cNvPr id="3" name="Text Placeholder 2"/>
          <p:cNvSpPr txBox="1">
            <a:spLocks/>
          </p:cNvSpPr>
          <p:nvPr/>
        </p:nvSpPr>
        <p:spPr>
          <a:xfrm>
            <a:off x="427859" y="1068342"/>
            <a:ext cx="12488312" cy="1823650"/>
          </a:xfrm>
          <a:prstGeom prst="rect">
            <a:avLst/>
          </a:prstGeom>
        </p:spPr>
        <p:txBody>
          <a:bodyPr vert="horz" wrap="square" lIns="149217" tIns="93260" rIns="149217" bIns="93260" rtlCol="0">
            <a:spAutoFit/>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32597">
              <a:buNone/>
            </a:pPr>
            <a:r>
              <a:rPr lang="en-US" sz="3599" dirty="0">
                <a:solidFill>
                  <a:schemeClr val="accent2"/>
                </a:solidFill>
                <a:latin typeface="+mn-lt"/>
              </a:rPr>
              <a:t>Deep Visual Studio integration</a:t>
            </a:r>
          </a:p>
          <a:p>
            <a:pPr marL="241207" lvl="1" indent="0">
              <a:buNone/>
            </a:pPr>
            <a:r>
              <a:rPr lang="en-US" sz="1632" dirty="0">
                <a:solidFill>
                  <a:schemeClr val="tx1"/>
                </a:solidFill>
              </a:rPr>
              <a:t>Debug Hive jobs through Yarn logs or troubleshoot Storm topologies</a:t>
            </a:r>
          </a:p>
          <a:p>
            <a:pPr marL="241207" lvl="1" indent="0">
              <a:buNone/>
            </a:pPr>
            <a:r>
              <a:rPr lang="en-US" sz="1632" dirty="0">
                <a:solidFill>
                  <a:schemeClr val="tx1"/>
                </a:solidFill>
              </a:rPr>
              <a:t>Visualize Hadoop clusters, tables, and storage</a:t>
            </a:r>
          </a:p>
          <a:p>
            <a:pPr marL="241207" lvl="1" indent="0">
              <a:buNone/>
            </a:pPr>
            <a:r>
              <a:rPr lang="en-US" sz="1632" dirty="0">
                <a:solidFill>
                  <a:schemeClr val="tx1"/>
                </a:solidFill>
              </a:rPr>
              <a:t>Submit Hive queries, Storm topologies (C# or Java spouts/bolts)</a:t>
            </a:r>
          </a:p>
          <a:p>
            <a:pPr marL="241207" lvl="1" indent="0">
              <a:buNone/>
            </a:pPr>
            <a:r>
              <a:rPr lang="en-US" sz="1632" dirty="0">
                <a:solidFill>
                  <a:schemeClr val="tx1"/>
                </a:solidFill>
              </a:rPr>
              <a:t>IntelliSense</a:t>
            </a:r>
          </a:p>
        </p:txBody>
      </p:sp>
      <p:pic>
        <p:nvPicPr>
          <p:cNvPr id="4" name="Picture 3"/>
          <p:cNvPicPr>
            <a:picLocks noChangeAspect="1"/>
          </p:cNvPicPr>
          <p:nvPr/>
        </p:nvPicPr>
        <p:blipFill>
          <a:blip r:embed="rId3"/>
          <a:stretch>
            <a:fillRect/>
          </a:stretch>
        </p:blipFill>
        <p:spPr>
          <a:xfrm>
            <a:off x="485866" y="2910397"/>
            <a:ext cx="6629536" cy="3883490"/>
          </a:xfrm>
          <a:prstGeom prst="rect">
            <a:avLst/>
          </a:prstGeom>
          <a:ln w="63500">
            <a:solidFill>
              <a:schemeClr val="accent2"/>
            </a:solid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stretch>
            <a:fillRect/>
          </a:stretch>
        </p:blipFill>
        <p:spPr>
          <a:xfrm>
            <a:off x="7544826" y="2781451"/>
            <a:ext cx="4612738" cy="4081818"/>
          </a:xfrm>
          <a:prstGeom prst="rect">
            <a:avLst/>
          </a:prstGeom>
          <a:ln w="63500">
            <a:solidFill>
              <a:schemeClr val="accent2"/>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985836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2" descr="C:\Users\v-abb\Dropbox\SQL Server 14\Resources\bb1be64e-7318-465f-b470-54f58299ef6f\MSMEA12_Hana_Salman_02.jp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a:stretch/>
        </p:blipFill>
        <p:spPr bwMode="auto">
          <a:xfrm>
            <a:off x="7966492" y="3464610"/>
            <a:ext cx="3751974" cy="292088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275785" y="3464611"/>
            <a:ext cx="3753072" cy="2923078"/>
          </a:xfrm>
          <a:prstGeom prst="rect">
            <a:avLst/>
          </a:prstGeom>
        </p:spPr>
      </p:pic>
      <p:pic>
        <p:nvPicPr>
          <p:cNvPr id="13" name="Picture 12"/>
          <p:cNvPicPr>
            <a:picLocks noChangeAspect="1"/>
          </p:cNvPicPr>
          <p:nvPr/>
        </p:nvPicPr>
        <p:blipFill rotWithShape="1">
          <a:blip r:embed="rId5" cstate="email">
            <a:extLst>
              <a:ext uri="{28A0092B-C50C-407E-A947-70E740481C1C}">
                <a14:useLocalDpi xmlns:a14="http://schemas.microsoft.com/office/drawing/2010/main" val="0"/>
              </a:ext>
            </a:extLst>
          </a:blip>
          <a:srcRect/>
          <a:stretch/>
        </p:blipFill>
        <p:spPr>
          <a:xfrm>
            <a:off x="4114725" y="3464611"/>
            <a:ext cx="3757651" cy="2923080"/>
          </a:xfrm>
          <a:prstGeom prst="rect">
            <a:avLst/>
          </a:prstGeom>
        </p:spPr>
      </p:pic>
      <p:sp useBgFill="1">
        <p:nvSpPr>
          <p:cNvPr id="9" name="Rectangle 8"/>
          <p:cNvSpPr/>
          <p:nvPr/>
        </p:nvSpPr>
        <p:spPr bwMode="auto">
          <a:xfrm>
            <a:off x="882" y="495"/>
            <a:ext cx="12434711" cy="346192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3" name="Text Placeholder 2"/>
          <p:cNvSpPr>
            <a:spLocks noGrp="1"/>
          </p:cNvSpPr>
          <p:nvPr>
            <p:ph type="body" sz="quarter" idx="13"/>
          </p:nvPr>
        </p:nvSpPr>
        <p:spPr>
          <a:xfrm>
            <a:off x="100617" y="369116"/>
            <a:ext cx="10971244" cy="1024684"/>
          </a:xfrm>
        </p:spPr>
        <p:txBody>
          <a:bodyPr/>
          <a:lstStyle/>
          <a:p>
            <a:r>
              <a:rPr lang="en-US" dirty="0">
                <a:solidFill>
                  <a:schemeClr val="tx1"/>
                </a:solidFill>
              </a:rPr>
              <a:t>Introducing Azure HDInsight</a:t>
            </a:r>
          </a:p>
        </p:txBody>
      </p:sp>
      <p:sp>
        <p:nvSpPr>
          <p:cNvPr id="4" name="Rectangle 3"/>
          <p:cNvSpPr/>
          <p:nvPr/>
        </p:nvSpPr>
        <p:spPr bwMode="auto">
          <a:xfrm>
            <a:off x="275786" y="1213174"/>
            <a:ext cx="3752899" cy="22514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defTabSz="931954"/>
            <a:r>
              <a:rPr lang="en-US" sz="3599" dirty="0">
                <a:ln>
                  <a:solidFill>
                    <a:srgbClr val="FFFFFF">
                      <a:alpha val="0"/>
                    </a:srgbClr>
                  </a:solidFill>
                </a:ln>
                <a:solidFill>
                  <a:srgbClr val="FFFFFF"/>
                </a:solidFill>
                <a:latin typeface="Segoe UI Light"/>
                <a:ea typeface="Segoe UI" pitchFamily="34" charset="0"/>
                <a:cs typeface="Segoe UI" pitchFamily="34" charset="0"/>
              </a:rPr>
              <a:t>100% Apache Hadoop</a:t>
            </a:r>
          </a:p>
        </p:txBody>
      </p:sp>
      <p:sp>
        <p:nvSpPr>
          <p:cNvPr id="5" name="Rectangle 4"/>
          <p:cNvSpPr/>
          <p:nvPr/>
        </p:nvSpPr>
        <p:spPr bwMode="auto">
          <a:xfrm>
            <a:off x="4120402" y="1213174"/>
            <a:ext cx="3751974" cy="225143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defTabSz="931954"/>
            <a:r>
              <a:rPr lang="en-US" sz="3599" dirty="0">
                <a:ln>
                  <a:solidFill>
                    <a:srgbClr val="FFFFFF">
                      <a:alpha val="0"/>
                    </a:srgbClr>
                  </a:solidFill>
                </a:ln>
                <a:solidFill>
                  <a:srgbClr val="FFFFFF"/>
                </a:solidFill>
                <a:latin typeface="Segoe UI Light"/>
                <a:ea typeface="Segoe UI" pitchFamily="34" charset="0"/>
                <a:cs typeface="Segoe UI" pitchFamily="34" charset="0"/>
              </a:rPr>
              <a:t>Powered by </a:t>
            </a:r>
            <a:br>
              <a:rPr lang="en-US" sz="3599" dirty="0">
                <a:ln>
                  <a:solidFill>
                    <a:srgbClr val="FFFFFF">
                      <a:alpha val="0"/>
                    </a:srgbClr>
                  </a:solidFill>
                </a:ln>
                <a:solidFill>
                  <a:srgbClr val="FFFFFF"/>
                </a:solidFill>
                <a:latin typeface="Segoe UI Light"/>
                <a:ea typeface="Segoe UI" pitchFamily="34" charset="0"/>
                <a:cs typeface="Segoe UI" pitchFamily="34" charset="0"/>
              </a:rPr>
            </a:br>
            <a:r>
              <a:rPr lang="en-US" sz="3599" dirty="0">
                <a:ln>
                  <a:solidFill>
                    <a:srgbClr val="FFFFFF">
                      <a:alpha val="0"/>
                    </a:srgbClr>
                  </a:solidFill>
                </a:ln>
                <a:solidFill>
                  <a:srgbClr val="FFFFFF"/>
                </a:solidFill>
                <a:latin typeface="Segoe UI Light"/>
                <a:ea typeface="Segoe UI" pitchFamily="34" charset="0"/>
                <a:cs typeface="Segoe UI" pitchFamily="34" charset="0"/>
              </a:rPr>
              <a:t>the cloud</a:t>
            </a:r>
          </a:p>
        </p:txBody>
      </p:sp>
      <p:sp>
        <p:nvSpPr>
          <p:cNvPr id="6" name="Rectangle 5"/>
          <p:cNvSpPr/>
          <p:nvPr/>
        </p:nvSpPr>
        <p:spPr bwMode="auto">
          <a:xfrm>
            <a:off x="7966493" y="1213174"/>
            <a:ext cx="3754378" cy="225143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defTabSz="931954"/>
            <a:r>
              <a:rPr lang="en-US" sz="3599" dirty="0">
                <a:ln>
                  <a:solidFill>
                    <a:srgbClr val="FFFFFF">
                      <a:alpha val="0"/>
                    </a:srgbClr>
                  </a:solidFill>
                </a:ln>
                <a:solidFill>
                  <a:srgbClr val="FFFFFF"/>
                </a:solidFill>
                <a:latin typeface="Segoe UI Light"/>
                <a:ea typeface="Segoe UI" pitchFamily="34" charset="0"/>
                <a:cs typeface="Segoe UI" pitchFamily="34" charset="0"/>
              </a:rPr>
              <a:t>Immersive insights</a:t>
            </a:r>
          </a:p>
        </p:txBody>
      </p:sp>
      <p:sp>
        <p:nvSpPr>
          <p:cNvPr id="11" name="Rectangle 10"/>
          <p:cNvSpPr/>
          <p:nvPr/>
        </p:nvSpPr>
        <p:spPr bwMode="auto">
          <a:xfrm>
            <a:off x="7955351" y="1066025"/>
            <a:ext cx="3832549" cy="5321664"/>
          </a:xfrm>
          <a:prstGeom prst="rect">
            <a:avLst/>
          </a:prstGeom>
          <a:solidFill>
            <a:schemeClr val="bg1">
              <a:alpha val="7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a:endParaRPr lang="en-US" sz="2000" dirty="0">
              <a:gradFill>
                <a:gsLst>
                  <a:gs pos="0">
                    <a:srgbClr val="FFFFFF"/>
                  </a:gs>
                  <a:gs pos="100000">
                    <a:srgbClr val="FFFFFF"/>
                  </a:gs>
                </a:gsLst>
                <a:lin ang="5400000" scaled="0"/>
              </a:gradFill>
            </a:endParaRPr>
          </a:p>
        </p:txBody>
      </p:sp>
      <p:sp>
        <p:nvSpPr>
          <p:cNvPr id="12" name="Rectangle 11"/>
          <p:cNvSpPr/>
          <p:nvPr/>
        </p:nvSpPr>
        <p:spPr bwMode="auto">
          <a:xfrm>
            <a:off x="235117" y="1213175"/>
            <a:ext cx="3832549" cy="5205313"/>
          </a:xfrm>
          <a:prstGeom prst="rect">
            <a:avLst/>
          </a:prstGeom>
          <a:solidFill>
            <a:schemeClr val="bg1">
              <a:alpha val="7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441594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4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750" fill="hold"/>
                                        <p:tgtEl>
                                          <p:spTgt spid="5"/>
                                        </p:tgtEl>
                                        <p:attrNameLst>
                                          <p:attrName>ppt_x</p:attrName>
                                        </p:attrNameLst>
                                      </p:cBhvr>
                                      <p:tavLst>
                                        <p:tav tm="0">
                                          <p:val>
                                            <p:strVal val="0-#ppt_w/2"/>
                                          </p:val>
                                        </p:tav>
                                        <p:tav tm="100000">
                                          <p:val>
                                            <p:strVal val="#ppt_x"/>
                                          </p:val>
                                        </p:tav>
                                      </p:tavLst>
                                    </p:anim>
                                    <p:anim calcmode="lin" valueType="num">
                                      <p:cBhvr additive="base">
                                        <p:cTn id="12" dur="75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750" fill="hold"/>
                                        <p:tgtEl>
                                          <p:spTgt spid="6"/>
                                        </p:tgtEl>
                                        <p:attrNameLst>
                                          <p:attrName>ppt_x</p:attrName>
                                        </p:attrNameLst>
                                      </p:cBhvr>
                                      <p:tavLst>
                                        <p:tav tm="0">
                                          <p:val>
                                            <p:strVal val="0-#ppt_w/2"/>
                                          </p:val>
                                        </p:tav>
                                        <p:tav tm="100000">
                                          <p:val>
                                            <p:strVal val="#ppt_x"/>
                                          </p:val>
                                        </p:tav>
                                      </p:tavLst>
                                    </p:anim>
                                    <p:anim calcmode="lin" valueType="num">
                                      <p:cBhvr additive="base">
                                        <p:cTn id="16" dur="75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1" decel="100000" fill="hold" nodeType="withEffect">
                                  <p:stCondLst>
                                    <p:cond delay="10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0-#ppt_h/2"/>
                                          </p:val>
                                        </p:tav>
                                        <p:tav tm="100000">
                                          <p:val>
                                            <p:strVal val="#ppt_y"/>
                                          </p:val>
                                        </p:tav>
                                      </p:tavLst>
                                    </p:anim>
                                  </p:childTnLst>
                                </p:cTn>
                              </p:par>
                              <p:par>
                                <p:cTn id="21" presetID="2" presetClass="entr" presetSubtype="1" decel="100000" fill="hold" nodeType="withEffect">
                                  <p:stCondLst>
                                    <p:cond delay="12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0-#ppt_h/2"/>
                                          </p:val>
                                        </p:tav>
                                        <p:tav tm="100000">
                                          <p:val>
                                            <p:strVal val="#ppt_y"/>
                                          </p:val>
                                        </p:tav>
                                      </p:tavLst>
                                    </p:anim>
                                  </p:childTnLst>
                                </p:cTn>
                              </p:par>
                              <p:par>
                                <p:cTn id="25" presetID="2" presetClass="entr" presetSubtype="1" decel="100000" fill="hold" nodeType="withEffect">
                                  <p:stCondLst>
                                    <p:cond delay="140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1" grpId="0" animBg="1"/>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solidFill>
                  <a:schemeClr val="tx1"/>
                </a:solidFill>
              </a:rPr>
              <a:t>Why Microsoft Azure?</a:t>
            </a:r>
          </a:p>
        </p:txBody>
      </p:sp>
      <p:sp>
        <p:nvSpPr>
          <p:cNvPr id="86" name="original cloud"/>
          <p:cNvSpPr>
            <a:spLocks noChangeAspect="1"/>
          </p:cNvSpPr>
          <p:nvPr/>
        </p:nvSpPr>
        <p:spPr bwMode="black">
          <a:xfrm>
            <a:off x="4574560" y="68748"/>
            <a:ext cx="7879797" cy="48171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ln>
            <a:noFill/>
          </a:ln>
          <a:extLst/>
        </p:spPr>
        <p:txBody>
          <a:bodyPr vert="horz" wrap="square" lIns="93247" tIns="46623" rIns="93247" bIns="46623" numCol="1" anchor="t" anchorCtr="0" compatLnSpc="1">
            <a:prstTxWarp prst="textNoShape">
              <a:avLst/>
            </a:prstTxWarp>
          </a:bodyPr>
          <a:lstStyle/>
          <a:p>
            <a:pPr defTabSz="932418"/>
            <a:endParaRPr lang="en-US" sz="1836" dirty="0">
              <a:solidFill>
                <a:srgbClr val="FFFFFF"/>
              </a:solidFill>
            </a:endParaRPr>
          </a:p>
        </p:txBody>
      </p:sp>
      <p:sp>
        <p:nvSpPr>
          <p:cNvPr id="106" name="Rectangle 105"/>
          <p:cNvSpPr/>
          <p:nvPr/>
        </p:nvSpPr>
        <p:spPr bwMode="auto">
          <a:xfrm>
            <a:off x="5140195" y="3596815"/>
            <a:ext cx="6764093" cy="1215098"/>
          </a:xfrm>
          <a:prstGeom prst="rect">
            <a:avLst/>
          </a:prstGeom>
          <a:solidFill>
            <a:schemeClr val="bg2">
              <a:lumMod val="10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p:cNvSpPr/>
          <p:nvPr/>
        </p:nvSpPr>
        <p:spPr bwMode="auto">
          <a:xfrm>
            <a:off x="8564060" y="3776385"/>
            <a:ext cx="995941" cy="914270"/>
          </a:xfrm>
          <a:prstGeom prst="rect">
            <a:avLst/>
          </a:prstGeom>
          <a:solidFill>
            <a:schemeClr val="bg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1645687" rIns="91423" bIns="45711" numCol="1" rtlCol="0" anchor="t" anchorCtr="0" compatLnSpc="1">
            <a:prstTxWarp prst="textNoShape">
              <a:avLst/>
            </a:prstTxWarp>
          </a:bodyPr>
          <a:lstStyle/>
          <a:p>
            <a:pPr algn="ctr" defTabSz="913923"/>
            <a:endParaRPr lang="en-US" sz="1599" dirty="0">
              <a:gradFill>
                <a:gsLst>
                  <a:gs pos="0">
                    <a:srgbClr val="FFFFFF"/>
                  </a:gs>
                  <a:gs pos="100000">
                    <a:srgbClr val="FFFFFF"/>
                  </a:gs>
                </a:gsLst>
                <a:lin ang="5400000" scaled="0"/>
              </a:gradFill>
              <a:latin typeface="Segoe UI Light" pitchFamily="34" charset="0"/>
            </a:endParaRPr>
          </a:p>
        </p:txBody>
      </p:sp>
      <p:sp>
        <p:nvSpPr>
          <p:cNvPr id="95" name="Freeform 94"/>
          <p:cNvSpPr>
            <a:spLocks noEditPoints="1"/>
          </p:cNvSpPr>
          <p:nvPr/>
        </p:nvSpPr>
        <p:spPr bwMode="auto">
          <a:xfrm>
            <a:off x="8730956" y="4119110"/>
            <a:ext cx="614090" cy="427745"/>
          </a:xfrm>
          <a:custGeom>
            <a:avLst/>
            <a:gdLst>
              <a:gd name="T0" fmla="*/ 0 w 570"/>
              <a:gd name="T1" fmla="*/ 12 h 499"/>
              <a:gd name="T2" fmla="*/ 558 w 570"/>
              <a:gd name="T3" fmla="*/ 499 h 499"/>
              <a:gd name="T4" fmla="*/ 558 w 570"/>
              <a:gd name="T5" fmla="*/ 0 h 499"/>
              <a:gd name="T6" fmla="*/ 223 w 570"/>
              <a:gd name="T7" fmla="*/ 396 h 499"/>
              <a:gd name="T8" fmla="*/ 223 w 570"/>
              <a:gd name="T9" fmla="*/ 215 h 499"/>
              <a:gd name="T10" fmla="*/ 138 w 570"/>
              <a:gd name="T11" fmla="*/ 215 h 499"/>
              <a:gd name="T12" fmla="*/ 138 w 570"/>
              <a:gd name="T13" fmla="*/ 124 h 499"/>
              <a:gd name="T14" fmla="*/ 138 w 570"/>
              <a:gd name="T15" fmla="*/ 195 h 499"/>
              <a:gd name="T16" fmla="*/ 138 w 570"/>
              <a:gd name="T17" fmla="*/ 376 h 499"/>
              <a:gd name="T18" fmla="*/ 243 w 570"/>
              <a:gd name="T19" fmla="*/ 464 h 499"/>
              <a:gd name="T20" fmla="*/ 327 w 570"/>
              <a:gd name="T21" fmla="*/ 464 h 499"/>
              <a:gd name="T22" fmla="*/ 327 w 570"/>
              <a:gd name="T23" fmla="*/ 285 h 499"/>
              <a:gd name="T24" fmla="*/ 327 w 570"/>
              <a:gd name="T25" fmla="*/ 215 h 499"/>
              <a:gd name="T26" fmla="*/ 327 w 570"/>
              <a:gd name="T27" fmla="*/ 124 h 499"/>
              <a:gd name="T28" fmla="*/ 327 w 570"/>
              <a:gd name="T29" fmla="*/ 305 h 499"/>
              <a:gd name="T30" fmla="*/ 243 w 570"/>
              <a:gd name="T31" fmla="*/ 305 h 499"/>
              <a:gd name="T32" fmla="*/ 347 w 570"/>
              <a:gd name="T33" fmla="*/ 396 h 499"/>
              <a:gd name="T34" fmla="*/ 347 w 570"/>
              <a:gd name="T35" fmla="*/ 464 h 499"/>
              <a:gd name="T36" fmla="*/ 347 w 570"/>
              <a:gd name="T37" fmla="*/ 285 h 499"/>
              <a:gd name="T38" fmla="*/ 347 w 570"/>
              <a:gd name="T39" fmla="*/ 195 h 499"/>
              <a:gd name="T40" fmla="*/ 432 w 570"/>
              <a:gd name="T41" fmla="*/ 195 h 499"/>
              <a:gd name="T42" fmla="*/ 432 w 570"/>
              <a:gd name="T43" fmla="*/ 376 h 499"/>
              <a:gd name="T44" fmla="*/ 432 w 570"/>
              <a:gd name="T45" fmla="*/ 305 h 499"/>
              <a:gd name="T46" fmla="*/ 535 w 570"/>
              <a:gd name="T47" fmla="*/ 396 h 499"/>
              <a:gd name="T48" fmla="*/ 452 w 570"/>
              <a:gd name="T49" fmla="*/ 376 h 499"/>
              <a:gd name="T50" fmla="*/ 535 w 570"/>
              <a:gd name="T51" fmla="*/ 376 h 499"/>
              <a:gd name="T52" fmla="*/ 452 w 570"/>
              <a:gd name="T53" fmla="*/ 215 h 499"/>
              <a:gd name="T54" fmla="*/ 452 w 570"/>
              <a:gd name="T55" fmla="*/ 285 h 499"/>
              <a:gd name="T56" fmla="*/ 535 w 570"/>
              <a:gd name="T57" fmla="*/ 124 h 499"/>
              <a:gd name="T58" fmla="*/ 535 w 570"/>
              <a:gd name="T59" fmla="*/ 35 h 499"/>
              <a:gd name="T60" fmla="*/ 452 w 570"/>
              <a:gd name="T61" fmla="*/ 35 h 499"/>
              <a:gd name="T62" fmla="*/ 432 w 570"/>
              <a:gd name="T63" fmla="*/ 104 h 499"/>
              <a:gd name="T64" fmla="*/ 432 w 570"/>
              <a:gd name="T65" fmla="*/ 35 h 499"/>
              <a:gd name="T66" fmla="*/ 243 w 570"/>
              <a:gd name="T67" fmla="*/ 104 h 499"/>
              <a:gd name="T68" fmla="*/ 223 w 570"/>
              <a:gd name="T69" fmla="*/ 35 h 499"/>
              <a:gd name="T70" fmla="*/ 138 w 570"/>
              <a:gd name="T71" fmla="*/ 35 h 499"/>
              <a:gd name="T72" fmla="*/ 35 w 570"/>
              <a:gd name="T73" fmla="*/ 104 h 499"/>
              <a:gd name="T74" fmla="*/ 118 w 570"/>
              <a:gd name="T75" fmla="*/ 104 h 499"/>
              <a:gd name="T76" fmla="*/ 35 w 570"/>
              <a:gd name="T77" fmla="*/ 195 h 499"/>
              <a:gd name="T78" fmla="*/ 118 w 570"/>
              <a:gd name="T79" fmla="*/ 215 h 499"/>
              <a:gd name="T80" fmla="*/ 35 w 570"/>
              <a:gd name="T81" fmla="*/ 215 h 499"/>
              <a:gd name="T82" fmla="*/ 118 w 570"/>
              <a:gd name="T83" fmla="*/ 376 h 499"/>
              <a:gd name="T84" fmla="*/ 118 w 570"/>
              <a:gd name="T85" fmla="*/ 305 h 499"/>
              <a:gd name="T86" fmla="*/ 35 w 570"/>
              <a:gd name="T87" fmla="*/ 46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70" h="499">
                <a:moveTo>
                  <a:pt x="558" y="0"/>
                </a:moveTo>
                <a:cubicBezTo>
                  <a:pt x="12" y="0"/>
                  <a:pt x="12" y="0"/>
                  <a:pt x="12" y="0"/>
                </a:cubicBezTo>
                <a:cubicBezTo>
                  <a:pt x="5" y="0"/>
                  <a:pt x="0" y="5"/>
                  <a:pt x="0" y="12"/>
                </a:cubicBezTo>
                <a:cubicBezTo>
                  <a:pt x="0" y="487"/>
                  <a:pt x="0" y="487"/>
                  <a:pt x="0" y="487"/>
                </a:cubicBezTo>
                <a:cubicBezTo>
                  <a:pt x="0" y="493"/>
                  <a:pt x="5" y="499"/>
                  <a:pt x="12" y="499"/>
                </a:cubicBezTo>
                <a:cubicBezTo>
                  <a:pt x="558" y="499"/>
                  <a:pt x="558" y="499"/>
                  <a:pt x="558" y="499"/>
                </a:cubicBezTo>
                <a:cubicBezTo>
                  <a:pt x="564" y="499"/>
                  <a:pt x="570" y="493"/>
                  <a:pt x="570" y="487"/>
                </a:cubicBezTo>
                <a:cubicBezTo>
                  <a:pt x="570" y="12"/>
                  <a:pt x="570" y="12"/>
                  <a:pt x="570" y="12"/>
                </a:cubicBezTo>
                <a:cubicBezTo>
                  <a:pt x="570" y="5"/>
                  <a:pt x="564" y="0"/>
                  <a:pt x="558" y="0"/>
                </a:cubicBezTo>
                <a:close/>
                <a:moveTo>
                  <a:pt x="138" y="464"/>
                </a:moveTo>
                <a:cubicBezTo>
                  <a:pt x="138" y="396"/>
                  <a:pt x="138" y="396"/>
                  <a:pt x="138" y="396"/>
                </a:cubicBezTo>
                <a:cubicBezTo>
                  <a:pt x="223" y="396"/>
                  <a:pt x="223" y="396"/>
                  <a:pt x="223" y="396"/>
                </a:cubicBezTo>
                <a:cubicBezTo>
                  <a:pt x="223" y="464"/>
                  <a:pt x="223" y="464"/>
                  <a:pt x="223" y="464"/>
                </a:cubicBezTo>
                <a:lnTo>
                  <a:pt x="138" y="464"/>
                </a:lnTo>
                <a:close/>
                <a:moveTo>
                  <a:pt x="223" y="215"/>
                </a:moveTo>
                <a:cubicBezTo>
                  <a:pt x="223" y="285"/>
                  <a:pt x="223" y="285"/>
                  <a:pt x="223" y="285"/>
                </a:cubicBezTo>
                <a:cubicBezTo>
                  <a:pt x="138" y="285"/>
                  <a:pt x="138" y="285"/>
                  <a:pt x="138" y="285"/>
                </a:cubicBezTo>
                <a:cubicBezTo>
                  <a:pt x="138" y="215"/>
                  <a:pt x="138" y="215"/>
                  <a:pt x="138" y="215"/>
                </a:cubicBezTo>
                <a:lnTo>
                  <a:pt x="223" y="215"/>
                </a:lnTo>
                <a:close/>
                <a:moveTo>
                  <a:pt x="138" y="195"/>
                </a:moveTo>
                <a:cubicBezTo>
                  <a:pt x="138" y="124"/>
                  <a:pt x="138" y="124"/>
                  <a:pt x="138" y="124"/>
                </a:cubicBezTo>
                <a:cubicBezTo>
                  <a:pt x="223" y="124"/>
                  <a:pt x="223" y="124"/>
                  <a:pt x="223" y="124"/>
                </a:cubicBezTo>
                <a:cubicBezTo>
                  <a:pt x="223" y="195"/>
                  <a:pt x="223" y="195"/>
                  <a:pt x="223" y="195"/>
                </a:cubicBezTo>
                <a:lnTo>
                  <a:pt x="138" y="195"/>
                </a:lnTo>
                <a:close/>
                <a:moveTo>
                  <a:pt x="223" y="305"/>
                </a:moveTo>
                <a:cubicBezTo>
                  <a:pt x="223" y="376"/>
                  <a:pt x="223" y="376"/>
                  <a:pt x="223" y="376"/>
                </a:cubicBezTo>
                <a:cubicBezTo>
                  <a:pt x="138" y="376"/>
                  <a:pt x="138" y="376"/>
                  <a:pt x="138" y="376"/>
                </a:cubicBezTo>
                <a:cubicBezTo>
                  <a:pt x="138" y="305"/>
                  <a:pt x="138" y="305"/>
                  <a:pt x="138" y="305"/>
                </a:cubicBezTo>
                <a:lnTo>
                  <a:pt x="223" y="305"/>
                </a:lnTo>
                <a:close/>
                <a:moveTo>
                  <a:pt x="243" y="464"/>
                </a:moveTo>
                <a:cubicBezTo>
                  <a:pt x="243" y="396"/>
                  <a:pt x="243" y="396"/>
                  <a:pt x="243" y="396"/>
                </a:cubicBezTo>
                <a:cubicBezTo>
                  <a:pt x="327" y="396"/>
                  <a:pt x="327" y="396"/>
                  <a:pt x="327" y="396"/>
                </a:cubicBezTo>
                <a:cubicBezTo>
                  <a:pt x="327" y="464"/>
                  <a:pt x="327" y="464"/>
                  <a:pt x="327" y="464"/>
                </a:cubicBezTo>
                <a:lnTo>
                  <a:pt x="243" y="464"/>
                </a:lnTo>
                <a:close/>
                <a:moveTo>
                  <a:pt x="327" y="215"/>
                </a:moveTo>
                <a:cubicBezTo>
                  <a:pt x="327" y="285"/>
                  <a:pt x="327" y="285"/>
                  <a:pt x="327" y="285"/>
                </a:cubicBezTo>
                <a:cubicBezTo>
                  <a:pt x="243" y="285"/>
                  <a:pt x="243" y="285"/>
                  <a:pt x="243" y="285"/>
                </a:cubicBezTo>
                <a:cubicBezTo>
                  <a:pt x="243" y="215"/>
                  <a:pt x="243" y="215"/>
                  <a:pt x="243" y="215"/>
                </a:cubicBezTo>
                <a:lnTo>
                  <a:pt x="327" y="215"/>
                </a:lnTo>
                <a:close/>
                <a:moveTo>
                  <a:pt x="243" y="195"/>
                </a:moveTo>
                <a:cubicBezTo>
                  <a:pt x="243" y="124"/>
                  <a:pt x="243" y="124"/>
                  <a:pt x="243" y="124"/>
                </a:cubicBezTo>
                <a:cubicBezTo>
                  <a:pt x="327" y="124"/>
                  <a:pt x="327" y="124"/>
                  <a:pt x="327" y="124"/>
                </a:cubicBezTo>
                <a:cubicBezTo>
                  <a:pt x="327" y="195"/>
                  <a:pt x="327" y="195"/>
                  <a:pt x="327" y="195"/>
                </a:cubicBezTo>
                <a:lnTo>
                  <a:pt x="243" y="195"/>
                </a:lnTo>
                <a:close/>
                <a:moveTo>
                  <a:pt x="327" y="305"/>
                </a:moveTo>
                <a:cubicBezTo>
                  <a:pt x="327" y="376"/>
                  <a:pt x="327" y="376"/>
                  <a:pt x="327" y="376"/>
                </a:cubicBezTo>
                <a:cubicBezTo>
                  <a:pt x="243" y="376"/>
                  <a:pt x="243" y="376"/>
                  <a:pt x="243" y="376"/>
                </a:cubicBezTo>
                <a:cubicBezTo>
                  <a:pt x="243" y="305"/>
                  <a:pt x="243" y="305"/>
                  <a:pt x="243" y="305"/>
                </a:cubicBezTo>
                <a:lnTo>
                  <a:pt x="327" y="305"/>
                </a:lnTo>
                <a:close/>
                <a:moveTo>
                  <a:pt x="347" y="464"/>
                </a:moveTo>
                <a:cubicBezTo>
                  <a:pt x="347" y="396"/>
                  <a:pt x="347" y="396"/>
                  <a:pt x="347" y="396"/>
                </a:cubicBezTo>
                <a:cubicBezTo>
                  <a:pt x="432" y="396"/>
                  <a:pt x="432" y="396"/>
                  <a:pt x="432" y="396"/>
                </a:cubicBezTo>
                <a:cubicBezTo>
                  <a:pt x="432" y="464"/>
                  <a:pt x="432" y="464"/>
                  <a:pt x="432" y="464"/>
                </a:cubicBezTo>
                <a:lnTo>
                  <a:pt x="347" y="464"/>
                </a:lnTo>
                <a:close/>
                <a:moveTo>
                  <a:pt x="432" y="215"/>
                </a:moveTo>
                <a:cubicBezTo>
                  <a:pt x="432" y="285"/>
                  <a:pt x="432" y="285"/>
                  <a:pt x="432" y="285"/>
                </a:cubicBezTo>
                <a:cubicBezTo>
                  <a:pt x="347" y="285"/>
                  <a:pt x="347" y="285"/>
                  <a:pt x="347" y="285"/>
                </a:cubicBezTo>
                <a:cubicBezTo>
                  <a:pt x="347" y="215"/>
                  <a:pt x="347" y="215"/>
                  <a:pt x="347" y="215"/>
                </a:cubicBezTo>
                <a:lnTo>
                  <a:pt x="432" y="215"/>
                </a:lnTo>
                <a:close/>
                <a:moveTo>
                  <a:pt x="347" y="195"/>
                </a:moveTo>
                <a:cubicBezTo>
                  <a:pt x="347" y="124"/>
                  <a:pt x="347" y="124"/>
                  <a:pt x="347" y="124"/>
                </a:cubicBezTo>
                <a:cubicBezTo>
                  <a:pt x="432" y="124"/>
                  <a:pt x="432" y="124"/>
                  <a:pt x="432" y="124"/>
                </a:cubicBezTo>
                <a:cubicBezTo>
                  <a:pt x="432" y="195"/>
                  <a:pt x="432" y="195"/>
                  <a:pt x="432" y="195"/>
                </a:cubicBezTo>
                <a:lnTo>
                  <a:pt x="347" y="195"/>
                </a:lnTo>
                <a:close/>
                <a:moveTo>
                  <a:pt x="432" y="305"/>
                </a:moveTo>
                <a:cubicBezTo>
                  <a:pt x="432" y="376"/>
                  <a:pt x="432" y="376"/>
                  <a:pt x="432" y="376"/>
                </a:cubicBezTo>
                <a:cubicBezTo>
                  <a:pt x="347" y="376"/>
                  <a:pt x="347" y="376"/>
                  <a:pt x="347" y="376"/>
                </a:cubicBezTo>
                <a:cubicBezTo>
                  <a:pt x="347" y="305"/>
                  <a:pt x="347" y="305"/>
                  <a:pt x="347" y="305"/>
                </a:cubicBezTo>
                <a:lnTo>
                  <a:pt x="432" y="305"/>
                </a:lnTo>
                <a:close/>
                <a:moveTo>
                  <a:pt x="452" y="464"/>
                </a:moveTo>
                <a:cubicBezTo>
                  <a:pt x="452" y="396"/>
                  <a:pt x="452" y="396"/>
                  <a:pt x="452" y="396"/>
                </a:cubicBezTo>
                <a:cubicBezTo>
                  <a:pt x="535" y="396"/>
                  <a:pt x="535" y="396"/>
                  <a:pt x="535" y="396"/>
                </a:cubicBezTo>
                <a:cubicBezTo>
                  <a:pt x="535" y="464"/>
                  <a:pt x="535" y="464"/>
                  <a:pt x="535" y="464"/>
                </a:cubicBezTo>
                <a:lnTo>
                  <a:pt x="452" y="464"/>
                </a:lnTo>
                <a:close/>
                <a:moveTo>
                  <a:pt x="452" y="376"/>
                </a:moveTo>
                <a:cubicBezTo>
                  <a:pt x="452" y="305"/>
                  <a:pt x="452" y="305"/>
                  <a:pt x="452" y="305"/>
                </a:cubicBezTo>
                <a:cubicBezTo>
                  <a:pt x="535" y="305"/>
                  <a:pt x="535" y="305"/>
                  <a:pt x="535" y="305"/>
                </a:cubicBezTo>
                <a:cubicBezTo>
                  <a:pt x="535" y="376"/>
                  <a:pt x="535" y="376"/>
                  <a:pt x="535" y="376"/>
                </a:cubicBezTo>
                <a:lnTo>
                  <a:pt x="452" y="376"/>
                </a:lnTo>
                <a:close/>
                <a:moveTo>
                  <a:pt x="452" y="285"/>
                </a:moveTo>
                <a:cubicBezTo>
                  <a:pt x="452" y="215"/>
                  <a:pt x="452" y="215"/>
                  <a:pt x="452" y="215"/>
                </a:cubicBezTo>
                <a:cubicBezTo>
                  <a:pt x="535" y="215"/>
                  <a:pt x="535" y="215"/>
                  <a:pt x="535" y="215"/>
                </a:cubicBezTo>
                <a:cubicBezTo>
                  <a:pt x="535" y="285"/>
                  <a:pt x="535" y="285"/>
                  <a:pt x="535" y="285"/>
                </a:cubicBezTo>
                <a:lnTo>
                  <a:pt x="452" y="285"/>
                </a:lnTo>
                <a:close/>
                <a:moveTo>
                  <a:pt x="452" y="195"/>
                </a:moveTo>
                <a:cubicBezTo>
                  <a:pt x="452" y="124"/>
                  <a:pt x="452" y="124"/>
                  <a:pt x="452" y="124"/>
                </a:cubicBezTo>
                <a:cubicBezTo>
                  <a:pt x="535" y="124"/>
                  <a:pt x="535" y="124"/>
                  <a:pt x="535" y="124"/>
                </a:cubicBezTo>
                <a:cubicBezTo>
                  <a:pt x="535" y="195"/>
                  <a:pt x="535" y="195"/>
                  <a:pt x="535" y="195"/>
                </a:cubicBezTo>
                <a:lnTo>
                  <a:pt x="452" y="195"/>
                </a:lnTo>
                <a:close/>
                <a:moveTo>
                  <a:pt x="535" y="35"/>
                </a:moveTo>
                <a:cubicBezTo>
                  <a:pt x="535" y="104"/>
                  <a:pt x="535" y="104"/>
                  <a:pt x="535" y="104"/>
                </a:cubicBezTo>
                <a:cubicBezTo>
                  <a:pt x="452" y="104"/>
                  <a:pt x="452" y="104"/>
                  <a:pt x="452" y="104"/>
                </a:cubicBezTo>
                <a:cubicBezTo>
                  <a:pt x="452" y="35"/>
                  <a:pt x="452" y="35"/>
                  <a:pt x="452" y="35"/>
                </a:cubicBezTo>
                <a:lnTo>
                  <a:pt x="535" y="35"/>
                </a:lnTo>
                <a:close/>
                <a:moveTo>
                  <a:pt x="432" y="35"/>
                </a:moveTo>
                <a:cubicBezTo>
                  <a:pt x="432" y="104"/>
                  <a:pt x="432" y="104"/>
                  <a:pt x="432" y="104"/>
                </a:cubicBezTo>
                <a:cubicBezTo>
                  <a:pt x="347" y="104"/>
                  <a:pt x="347" y="104"/>
                  <a:pt x="347" y="104"/>
                </a:cubicBezTo>
                <a:cubicBezTo>
                  <a:pt x="347" y="35"/>
                  <a:pt x="347" y="35"/>
                  <a:pt x="347" y="35"/>
                </a:cubicBezTo>
                <a:lnTo>
                  <a:pt x="432" y="35"/>
                </a:lnTo>
                <a:close/>
                <a:moveTo>
                  <a:pt x="327" y="35"/>
                </a:moveTo>
                <a:cubicBezTo>
                  <a:pt x="327" y="104"/>
                  <a:pt x="327" y="104"/>
                  <a:pt x="327" y="104"/>
                </a:cubicBezTo>
                <a:cubicBezTo>
                  <a:pt x="243" y="104"/>
                  <a:pt x="243" y="104"/>
                  <a:pt x="243" y="104"/>
                </a:cubicBezTo>
                <a:cubicBezTo>
                  <a:pt x="243" y="35"/>
                  <a:pt x="243" y="35"/>
                  <a:pt x="243" y="35"/>
                </a:cubicBezTo>
                <a:lnTo>
                  <a:pt x="327" y="35"/>
                </a:lnTo>
                <a:close/>
                <a:moveTo>
                  <a:pt x="223" y="35"/>
                </a:moveTo>
                <a:cubicBezTo>
                  <a:pt x="223" y="104"/>
                  <a:pt x="223" y="104"/>
                  <a:pt x="223" y="104"/>
                </a:cubicBezTo>
                <a:cubicBezTo>
                  <a:pt x="138" y="104"/>
                  <a:pt x="138" y="104"/>
                  <a:pt x="138" y="104"/>
                </a:cubicBezTo>
                <a:cubicBezTo>
                  <a:pt x="138" y="35"/>
                  <a:pt x="138" y="35"/>
                  <a:pt x="138" y="35"/>
                </a:cubicBezTo>
                <a:lnTo>
                  <a:pt x="223" y="35"/>
                </a:lnTo>
                <a:close/>
                <a:moveTo>
                  <a:pt x="118" y="104"/>
                </a:moveTo>
                <a:cubicBezTo>
                  <a:pt x="35" y="104"/>
                  <a:pt x="35" y="104"/>
                  <a:pt x="35" y="104"/>
                </a:cubicBezTo>
                <a:cubicBezTo>
                  <a:pt x="35" y="35"/>
                  <a:pt x="35" y="35"/>
                  <a:pt x="35" y="35"/>
                </a:cubicBezTo>
                <a:cubicBezTo>
                  <a:pt x="118" y="35"/>
                  <a:pt x="118" y="35"/>
                  <a:pt x="118" y="35"/>
                </a:cubicBezTo>
                <a:lnTo>
                  <a:pt x="118" y="104"/>
                </a:lnTo>
                <a:close/>
                <a:moveTo>
                  <a:pt x="118" y="124"/>
                </a:moveTo>
                <a:cubicBezTo>
                  <a:pt x="118" y="195"/>
                  <a:pt x="118" y="195"/>
                  <a:pt x="118" y="195"/>
                </a:cubicBezTo>
                <a:cubicBezTo>
                  <a:pt x="35" y="195"/>
                  <a:pt x="35" y="195"/>
                  <a:pt x="35" y="195"/>
                </a:cubicBezTo>
                <a:cubicBezTo>
                  <a:pt x="35" y="124"/>
                  <a:pt x="35" y="124"/>
                  <a:pt x="35" y="124"/>
                </a:cubicBezTo>
                <a:lnTo>
                  <a:pt x="118" y="124"/>
                </a:lnTo>
                <a:close/>
                <a:moveTo>
                  <a:pt x="118" y="215"/>
                </a:moveTo>
                <a:cubicBezTo>
                  <a:pt x="118" y="285"/>
                  <a:pt x="118" y="285"/>
                  <a:pt x="118" y="285"/>
                </a:cubicBezTo>
                <a:cubicBezTo>
                  <a:pt x="35" y="285"/>
                  <a:pt x="35" y="285"/>
                  <a:pt x="35" y="285"/>
                </a:cubicBezTo>
                <a:cubicBezTo>
                  <a:pt x="35" y="215"/>
                  <a:pt x="35" y="215"/>
                  <a:pt x="35" y="215"/>
                </a:cubicBezTo>
                <a:lnTo>
                  <a:pt x="118" y="215"/>
                </a:lnTo>
                <a:close/>
                <a:moveTo>
                  <a:pt x="118" y="305"/>
                </a:moveTo>
                <a:cubicBezTo>
                  <a:pt x="118" y="376"/>
                  <a:pt x="118" y="376"/>
                  <a:pt x="118" y="376"/>
                </a:cubicBezTo>
                <a:cubicBezTo>
                  <a:pt x="35" y="376"/>
                  <a:pt x="35" y="376"/>
                  <a:pt x="35" y="376"/>
                </a:cubicBezTo>
                <a:cubicBezTo>
                  <a:pt x="35" y="305"/>
                  <a:pt x="35" y="305"/>
                  <a:pt x="35" y="305"/>
                </a:cubicBezTo>
                <a:lnTo>
                  <a:pt x="118" y="305"/>
                </a:lnTo>
                <a:close/>
                <a:moveTo>
                  <a:pt x="118" y="396"/>
                </a:moveTo>
                <a:cubicBezTo>
                  <a:pt x="118" y="464"/>
                  <a:pt x="118" y="464"/>
                  <a:pt x="118" y="464"/>
                </a:cubicBezTo>
                <a:cubicBezTo>
                  <a:pt x="35" y="464"/>
                  <a:pt x="35" y="464"/>
                  <a:pt x="35" y="464"/>
                </a:cubicBezTo>
                <a:cubicBezTo>
                  <a:pt x="35" y="396"/>
                  <a:pt x="35" y="396"/>
                  <a:pt x="35" y="396"/>
                </a:cubicBezTo>
                <a:lnTo>
                  <a:pt x="118" y="396"/>
                </a:lnTo>
                <a:close/>
              </a:path>
            </a:pathLst>
          </a:custGeom>
          <a:solidFill>
            <a:schemeClr val="bg1"/>
          </a:solidFill>
          <a:ln>
            <a:noFill/>
          </a:ln>
        </p:spPr>
        <p:txBody>
          <a:bodyPr vert="horz" wrap="square" lIns="91427" tIns="45713" rIns="91427" bIns="45713" numCol="1" anchor="ctr" anchorCtr="0" compatLnSpc="1">
            <a:prstTxWarp prst="textNoShape">
              <a:avLst/>
            </a:prstTxWarp>
          </a:bodyPr>
          <a:lstStyle/>
          <a:p>
            <a:pPr algn="ctr"/>
            <a:endParaRPr lang="en-US" sz="1099" dirty="0">
              <a:solidFill>
                <a:srgbClr val="000000"/>
              </a:solidFill>
            </a:endParaRPr>
          </a:p>
        </p:txBody>
      </p:sp>
      <p:sp>
        <p:nvSpPr>
          <p:cNvPr id="97" name="Rectangle 96"/>
          <p:cNvSpPr/>
          <p:nvPr/>
        </p:nvSpPr>
        <p:spPr bwMode="auto">
          <a:xfrm>
            <a:off x="9629876" y="3762533"/>
            <a:ext cx="995941" cy="914270"/>
          </a:xfrm>
          <a:prstGeom prst="rect">
            <a:avLst/>
          </a:prstGeom>
          <a:solidFill>
            <a:schemeClr val="bg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1645687" rIns="91423" bIns="45711" numCol="1" rtlCol="0" anchor="t" anchorCtr="1" compatLnSpc="1">
            <a:prstTxWarp prst="textNoShape">
              <a:avLst/>
            </a:prstTxWarp>
          </a:bodyPr>
          <a:lstStyle/>
          <a:p>
            <a:pPr algn="ctr" defTabSz="913923"/>
            <a:endParaRPr lang="en-US" dirty="0">
              <a:gradFill>
                <a:gsLst>
                  <a:gs pos="0">
                    <a:srgbClr val="FFFFFF"/>
                  </a:gs>
                  <a:gs pos="100000">
                    <a:srgbClr val="FFFFFF"/>
                  </a:gs>
                </a:gsLst>
                <a:lin ang="5400000" scaled="0"/>
              </a:gradFill>
              <a:latin typeface="Segoe UI Light" pitchFamily="34" charset="0"/>
            </a:endParaRPr>
          </a:p>
        </p:txBody>
      </p:sp>
      <p:sp>
        <p:nvSpPr>
          <p:cNvPr id="98" name="Freeform 16"/>
          <p:cNvSpPr>
            <a:spLocks noEditPoints="1"/>
          </p:cNvSpPr>
          <p:nvPr/>
        </p:nvSpPr>
        <p:spPr bwMode="auto">
          <a:xfrm>
            <a:off x="9726898" y="4175563"/>
            <a:ext cx="711984" cy="363487"/>
          </a:xfrm>
          <a:custGeom>
            <a:avLst/>
            <a:gdLst>
              <a:gd name="T0" fmla="*/ 558 w 570"/>
              <a:gd name="T1" fmla="*/ 0 h 278"/>
              <a:gd name="T2" fmla="*/ 12 w 570"/>
              <a:gd name="T3" fmla="*/ 0 h 278"/>
              <a:gd name="T4" fmla="*/ 0 w 570"/>
              <a:gd name="T5" fmla="*/ 12 h 278"/>
              <a:gd name="T6" fmla="*/ 0 w 570"/>
              <a:gd name="T7" fmla="*/ 266 h 278"/>
              <a:gd name="T8" fmla="*/ 12 w 570"/>
              <a:gd name="T9" fmla="*/ 278 h 278"/>
              <a:gd name="T10" fmla="*/ 558 w 570"/>
              <a:gd name="T11" fmla="*/ 278 h 278"/>
              <a:gd name="T12" fmla="*/ 570 w 570"/>
              <a:gd name="T13" fmla="*/ 266 h 278"/>
              <a:gd name="T14" fmla="*/ 570 w 570"/>
              <a:gd name="T15" fmla="*/ 12 h 278"/>
              <a:gd name="T16" fmla="*/ 558 w 570"/>
              <a:gd name="T17" fmla="*/ 0 h 278"/>
              <a:gd name="T18" fmla="*/ 119 w 570"/>
              <a:gd name="T19" fmla="*/ 243 h 278"/>
              <a:gd name="T20" fmla="*/ 36 w 570"/>
              <a:gd name="T21" fmla="*/ 243 h 278"/>
              <a:gd name="T22" fmla="*/ 36 w 570"/>
              <a:gd name="T23" fmla="*/ 36 h 278"/>
              <a:gd name="T24" fmla="*/ 119 w 570"/>
              <a:gd name="T25" fmla="*/ 36 h 278"/>
              <a:gd name="T26" fmla="*/ 119 w 570"/>
              <a:gd name="T27" fmla="*/ 243 h 278"/>
              <a:gd name="T28" fmla="*/ 223 w 570"/>
              <a:gd name="T29" fmla="*/ 243 h 278"/>
              <a:gd name="T30" fmla="*/ 139 w 570"/>
              <a:gd name="T31" fmla="*/ 243 h 278"/>
              <a:gd name="T32" fmla="*/ 139 w 570"/>
              <a:gd name="T33" fmla="*/ 36 h 278"/>
              <a:gd name="T34" fmla="*/ 223 w 570"/>
              <a:gd name="T35" fmla="*/ 36 h 278"/>
              <a:gd name="T36" fmla="*/ 223 w 570"/>
              <a:gd name="T37" fmla="*/ 243 h 278"/>
              <a:gd name="T38" fmla="*/ 328 w 570"/>
              <a:gd name="T39" fmla="*/ 243 h 278"/>
              <a:gd name="T40" fmla="*/ 243 w 570"/>
              <a:gd name="T41" fmla="*/ 243 h 278"/>
              <a:gd name="T42" fmla="*/ 243 w 570"/>
              <a:gd name="T43" fmla="*/ 36 h 278"/>
              <a:gd name="T44" fmla="*/ 328 w 570"/>
              <a:gd name="T45" fmla="*/ 36 h 278"/>
              <a:gd name="T46" fmla="*/ 328 w 570"/>
              <a:gd name="T47" fmla="*/ 243 h 278"/>
              <a:gd name="T48" fmla="*/ 433 w 570"/>
              <a:gd name="T49" fmla="*/ 243 h 278"/>
              <a:gd name="T50" fmla="*/ 348 w 570"/>
              <a:gd name="T51" fmla="*/ 243 h 278"/>
              <a:gd name="T52" fmla="*/ 348 w 570"/>
              <a:gd name="T53" fmla="*/ 36 h 278"/>
              <a:gd name="T54" fmla="*/ 433 w 570"/>
              <a:gd name="T55" fmla="*/ 36 h 278"/>
              <a:gd name="T56" fmla="*/ 433 w 570"/>
              <a:gd name="T57" fmla="*/ 243 h 278"/>
              <a:gd name="T58" fmla="*/ 536 w 570"/>
              <a:gd name="T59" fmla="*/ 243 h 278"/>
              <a:gd name="T60" fmla="*/ 453 w 570"/>
              <a:gd name="T61" fmla="*/ 243 h 278"/>
              <a:gd name="T62" fmla="*/ 453 w 570"/>
              <a:gd name="T63" fmla="*/ 36 h 278"/>
              <a:gd name="T64" fmla="*/ 536 w 570"/>
              <a:gd name="T65" fmla="*/ 36 h 278"/>
              <a:gd name="T66" fmla="*/ 536 w 570"/>
              <a:gd name="T67" fmla="*/ 243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0" h="278">
                <a:moveTo>
                  <a:pt x="558" y="0"/>
                </a:moveTo>
                <a:cubicBezTo>
                  <a:pt x="12" y="0"/>
                  <a:pt x="12" y="0"/>
                  <a:pt x="12" y="0"/>
                </a:cubicBezTo>
                <a:cubicBezTo>
                  <a:pt x="6" y="0"/>
                  <a:pt x="0" y="6"/>
                  <a:pt x="0" y="12"/>
                </a:cubicBezTo>
                <a:cubicBezTo>
                  <a:pt x="0" y="266"/>
                  <a:pt x="0" y="266"/>
                  <a:pt x="0" y="266"/>
                </a:cubicBezTo>
                <a:cubicBezTo>
                  <a:pt x="0" y="272"/>
                  <a:pt x="6" y="278"/>
                  <a:pt x="12" y="278"/>
                </a:cubicBezTo>
                <a:cubicBezTo>
                  <a:pt x="558" y="278"/>
                  <a:pt x="558" y="278"/>
                  <a:pt x="558" y="278"/>
                </a:cubicBezTo>
                <a:cubicBezTo>
                  <a:pt x="565" y="278"/>
                  <a:pt x="570" y="272"/>
                  <a:pt x="570" y="266"/>
                </a:cubicBezTo>
                <a:cubicBezTo>
                  <a:pt x="570" y="12"/>
                  <a:pt x="570" y="12"/>
                  <a:pt x="570" y="12"/>
                </a:cubicBezTo>
                <a:cubicBezTo>
                  <a:pt x="570" y="6"/>
                  <a:pt x="565" y="0"/>
                  <a:pt x="558" y="0"/>
                </a:cubicBezTo>
                <a:close/>
                <a:moveTo>
                  <a:pt x="119" y="243"/>
                </a:moveTo>
                <a:cubicBezTo>
                  <a:pt x="36" y="243"/>
                  <a:pt x="36" y="243"/>
                  <a:pt x="36" y="243"/>
                </a:cubicBezTo>
                <a:cubicBezTo>
                  <a:pt x="36" y="36"/>
                  <a:pt x="36" y="36"/>
                  <a:pt x="36" y="36"/>
                </a:cubicBezTo>
                <a:cubicBezTo>
                  <a:pt x="119" y="36"/>
                  <a:pt x="119" y="36"/>
                  <a:pt x="119" y="36"/>
                </a:cubicBezTo>
                <a:lnTo>
                  <a:pt x="119" y="243"/>
                </a:lnTo>
                <a:close/>
                <a:moveTo>
                  <a:pt x="223" y="243"/>
                </a:moveTo>
                <a:cubicBezTo>
                  <a:pt x="139" y="243"/>
                  <a:pt x="139" y="243"/>
                  <a:pt x="139" y="243"/>
                </a:cubicBezTo>
                <a:cubicBezTo>
                  <a:pt x="139" y="36"/>
                  <a:pt x="139" y="36"/>
                  <a:pt x="139" y="36"/>
                </a:cubicBezTo>
                <a:cubicBezTo>
                  <a:pt x="223" y="36"/>
                  <a:pt x="223" y="36"/>
                  <a:pt x="223" y="36"/>
                </a:cubicBezTo>
                <a:lnTo>
                  <a:pt x="223" y="243"/>
                </a:lnTo>
                <a:close/>
                <a:moveTo>
                  <a:pt x="328" y="243"/>
                </a:moveTo>
                <a:cubicBezTo>
                  <a:pt x="243" y="243"/>
                  <a:pt x="243" y="243"/>
                  <a:pt x="243" y="243"/>
                </a:cubicBezTo>
                <a:cubicBezTo>
                  <a:pt x="243" y="36"/>
                  <a:pt x="243" y="36"/>
                  <a:pt x="243" y="36"/>
                </a:cubicBezTo>
                <a:cubicBezTo>
                  <a:pt x="328" y="36"/>
                  <a:pt x="328" y="36"/>
                  <a:pt x="328" y="36"/>
                </a:cubicBezTo>
                <a:lnTo>
                  <a:pt x="328" y="243"/>
                </a:lnTo>
                <a:close/>
                <a:moveTo>
                  <a:pt x="433" y="243"/>
                </a:moveTo>
                <a:cubicBezTo>
                  <a:pt x="348" y="243"/>
                  <a:pt x="348" y="243"/>
                  <a:pt x="348" y="243"/>
                </a:cubicBezTo>
                <a:cubicBezTo>
                  <a:pt x="348" y="36"/>
                  <a:pt x="348" y="36"/>
                  <a:pt x="348" y="36"/>
                </a:cubicBezTo>
                <a:cubicBezTo>
                  <a:pt x="433" y="36"/>
                  <a:pt x="433" y="36"/>
                  <a:pt x="433" y="36"/>
                </a:cubicBezTo>
                <a:lnTo>
                  <a:pt x="433" y="243"/>
                </a:lnTo>
                <a:close/>
                <a:moveTo>
                  <a:pt x="536" y="243"/>
                </a:moveTo>
                <a:cubicBezTo>
                  <a:pt x="453" y="243"/>
                  <a:pt x="453" y="243"/>
                  <a:pt x="453" y="243"/>
                </a:cubicBezTo>
                <a:cubicBezTo>
                  <a:pt x="453" y="36"/>
                  <a:pt x="453" y="36"/>
                  <a:pt x="453" y="36"/>
                </a:cubicBezTo>
                <a:cubicBezTo>
                  <a:pt x="536" y="36"/>
                  <a:pt x="536" y="36"/>
                  <a:pt x="536" y="36"/>
                </a:cubicBezTo>
                <a:lnTo>
                  <a:pt x="536" y="243"/>
                </a:lnTo>
                <a:close/>
              </a:path>
            </a:pathLst>
          </a:custGeom>
          <a:solidFill>
            <a:schemeClr val="bg1"/>
          </a:solidFill>
          <a:ln>
            <a:noFill/>
          </a:ln>
        </p:spPr>
        <p:txBody>
          <a:bodyPr vert="horz" wrap="square" lIns="91427" tIns="45713" rIns="91427" bIns="45713" numCol="1" anchor="ctr" anchorCtr="0" compatLnSpc="1">
            <a:prstTxWarp prst="textNoShape">
              <a:avLst/>
            </a:prstTxWarp>
          </a:bodyPr>
          <a:lstStyle/>
          <a:p>
            <a:pPr algn="ctr"/>
            <a:endParaRPr lang="en-US" sz="1099" dirty="0">
              <a:solidFill>
                <a:srgbClr val="000000"/>
              </a:solidFill>
            </a:endParaRPr>
          </a:p>
        </p:txBody>
      </p:sp>
      <p:sp>
        <p:nvSpPr>
          <p:cNvPr id="100" name="Rectangle 99"/>
          <p:cNvSpPr/>
          <p:nvPr/>
        </p:nvSpPr>
        <p:spPr bwMode="auto">
          <a:xfrm>
            <a:off x="6422028" y="3791248"/>
            <a:ext cx="995941" cy="914270"/>
          </a:xfrm>
          <a:prstGeom prst="rect">
            <a:avLst/>
          </a:prstGeom>
          <a:solidFill>
            <a:schemeClr val="bg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1645687" rIns="91423" bIns="45711" numCol="1" rtlCol="0" anchor="t" anchorCtr="0" compatLnSpc="1">
            <a:prstTxWarp prst="textNoShape">
              <a:avLst/>
            </a:prstTxWarp>
          </a:bodyPr>
          <a:lstStyle/>
          <a:p>
            <a:pPr algn="ctr" defTabSz="913923"/>
            <a:endParaRPr lang="en-US" sz="1599" dirty="0">
              <a:gradFill>
                <a:gsLst>
                  <a:gs pos="0">
                    <a:srgbClr val="FFFFFF"/>
                  </a:gs>
                  <a:gs pos="100000">
                    <a:srgbClr val="FFFFFF"/>
                  </a:gs>
                </a:gsLst>
                <a:lin ang="5400000" scaled="0"/>
              </a:gradFill>
              <a:latin typeface="Segoe UI Light" pitchFamily="34" charset="0"/>
            </a:endParaRPr>
          </a:p>
        </p:txBody>
      </p:sp>
      <p:sp>
        <p:nvSpPr>
          <p:cNvPr id="101" name="Freeform 100"/>
          <p:cNvSpPr>
            <a:spLocks noEditPoints="1"/>
          </p:cNvSpPr>
          <p:nvPr/>
        </p:nvSpPr>
        <p:spPr bwMode="auto">
          <a:xfrm>
            <a:off x="6668186" y="4123009"/>
            <a:ext cx="577297" cy="416041"/>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91427" tIns="45713" rIns="91427" bIns="45713" numCol="1" anchor="ctr" anchorCtr="0" compatLnSpc="1">
            <a:prstTxWarp prst="textNoShape">
              <a:avLst/>
            </a:prstTxWarp>
          </a:bodyPr>
          <a:lstStyle/>
          <a:p>
            <a:pPr algn="ctr"/>
            <a:endParaRPr lang="en-US" sz="1099" dirty="0">
              <a:solidFill>
                <a:srgbClr val="000000"/>
              </a:solidFill>
            </a:endParaRPr>
          </a:p>
        </p:txBody>
      </p:sp>
      <p:sp>
        <p:nvSpPr>
          <p:cNvPr id="103" name="Rectangle 102"/>
          <p:cNvSpPr/>
          <p:nvPr/>
        </p:nvSpPr>
        <p:spPr bwMode="auto">
          <a:xfrm>
            <a:off x="7487845" y="3791248"/>
            <a:ext cx="995941" cy="914270"/>
          </a:xfrm>
          <a:prstGeom prst="rect">
            <a:avLst/>
          </a:prstGeom>
          <a:solidFill>
            <a:schemeClr val="bg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1645687" rIns="91423" bIns="45711" numCol="1" rtlCol="0" anchor="t" anchorCtr="0" compatLnSpc="1">
            <a:prstTxWarp prst="textNoShape">
              <a:avLst/>
            </a:prstTxWarp>
          </a:bodyPr>
          <a:lstStyle/>
          <a:p>
            <a:pPr algn="ctr" defTabSz="913923"/>
            <a:endParaRPr lang="en-US" dirty="0">
              <a:gradFill>
                <a:gsLst>
                  <a:gs pos="0">
                    <a:srgbClr val="FFFFFF"/>
                  </a:gs>
                  <a:gs pos="100000">
                    <a:srgbClr val="FFFFFF"/>
                  </a:gs>
                </a:gsLst>
                <a:lin ang="5400000" scaled="0"/>
              </a:gradFill>
              <a:latin typeface="Segoe UI Light" pitchFamily="34" charset="0"/>
            </a:endParaRPr>
          </a:p>
        </p:txBody>
      </p:sp>
      <p:sp>
        <p:nvSpPr>
          <p:cNvPr id="104" name="Freeform 79"/>
          <p:cNvSpPr>
            <a:spLocks noEditPoints="1"/>
          </p:cNvSpPr>
          <p:nvPr/>
        </p:nvSpPr>
        <p:spPr bwMode="black">
          <a:xfrm>
            <a:off x="7834055" y="4095241"/>
            <a:ext cx="374153" cy="45161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3" tIns="41147" rIns="82293" bIns="41147" numCol="1" anchor="ctr" anchorCtr="0" compatLnSpc="1">
            <a:prstTxWarp prst="textNoShape">
              <a:avLst/>
            </a:prstTxWarp>
          </a:bodyPr>
          <a:lstStyle/>
          <a:p>
            <a:pPr algn="ctr"/>
            <a:endParaRPr lang="en-US" sz="1049" dirty="0">
              <a:solidFill>
                <a:srgbClr val="000000"/>
              </a:solidFill>
            </a:endParaRPr>
          </a:p>
        </p:txBody>
      </p:sp>
      <p:sp>
        <p:nvSpPr>
          <p:cNvPr id="107" name="TextBox 106"/>
          <p:cNvSpPr txBox="1"/>
          <p:nvPr/>
        </p:nvSpPr>
        <p:spPr>
          <a:xfrm>
            <a:off x="7500478" y="3564801"/>
            <a:ext cx="2308928" cy="544688"/>
          </a:xfrm>
          <a:prstGeom prst="rect">
            <a:avLst/>
          </a:prstGeom>
          <a:noFill/>
        </p:spPr>
        <p:txBody>
          <a:bodyPr wrap="square" lIns="182854" tIns="146283" rIns="182854" bIns="146283" rtlCol="0">
            <a:spAutoFit/>
          </a:bodyPr>
          <a:lstStyle/>
          <a:p>
            <a:pPr>
              <a:lnSpc>
                <a:spcPct val="90000"/>
              </a:lnSpc>
              <a:spcAft>
                <a:spcPts val="600"/>
              </a:spcAft>
            </a:pPr>
            <a:r>
              <a:rPr lang="en-US" dirty="0">
                <a:solidFill>
                  <a:srgbClr val="FFFFFF"/>
                </a:solidFill>
              </a:rPr>
              <a:t>Azure Storage</a:t>
            </a:r>
          </a:p>
        </p:txBody>
      </p:sp>
      <p:sp>
        <p:nvSpPr>
          <p:cNvPr id="108" name="Rectangle 107"/>
          <p:cNvSpPr/>
          <p:nvPr/>
        </p:nvSpPr>
        <p:spPr bwMode="auto">
          <a:xfrm>
            <a:off x="8825149" y="2772733"/>
            <a:ext cx="978773" cy="670392"/>
          </a:xfrm>
          <a:prstGeom prst="rect">
            <a:avLst/>
          </a:prstGeom>
          <a:solidFill>
            <a:schemeClr val="accent2"/>
          </a:solidFill>
          <a:ln>
            <a:noFill/>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2"/>
          </a:lnRef>
          <a:fillRef idx="3">
            <a:schemeClr val="accent2"/>
          </a:fillRef>
          <a:effectRef idx="2">
            <a:schemeClr val="accent2"/>
          </a:effectRef>
          <a:fontRef idx="minor">
            <a:schemeClr val="lt1"/>
          </a:fontRef>
        </p:style>
        <p:txBody>
          <a:bodyPr vert="horz" wrap="square" lIns="0" tIns="0" rIns="0" bIns="146283" numCol="1" rtlCol="0" anchor="t" anchorCtr="0" compatLnSpc="1">
            <a:prstTxWarp prst="textNoShape">
              <a:avLst/>
            </a:prstTxWarp>
          </a:bodyPr>
          <a:lstStyle/>
          <a:p>
            <a:pPr algn="ctr" defTabSz="913923">
              <a:tabLst>
                <a:tab pos="287282" algn="l"/>
              </a:tabLst>
            </a:pPr>
            <a:r>
              <a:rPr lang="en-US" sz="1199" dirty="0">
                <a:gradFill>
                  <a:gsLst>
                    <a:gs pos="0">
                      <a:srgbClr val="FFFFFF"/>
                    </a:gs>
                    <a:gs pos="100000">
                      <a:srgbClr val="FFFFFF"/>
                    </a:gs>
                  </a:gsLst>
                  <a:lin ang="5400000" scaled="0"/>
                </a:gradFill>
              </a:rPr>
              <a:t>HDInsight</a:t>
            </a:r>
          </a:p>
        </p:txBody>
      </p:sp>
      <p:pic>
        <p:nvPicPr>
          <p:cNvPr id="109" name="Picture 20" descr="C:\Users\Justin\Desktop\_Work_in_Progress\_MS\1444\hadoop rev.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084722" y="2993742"/>
            <a:ext cx="494603" cy="378758"/>
          </a:xfrm>
          <a:prstGeom prst="rect">
            <a:avLst/>
          </a:prstGeom>
          <a:solidFill>
            <a:srgbClr val="0078D7"/>
          </a:solidFill>
          <a:ln>
            <a:noFill/>
          </a:ln>
          <a:effectLst>
            <a:outerShdw blurRad="107950" dist="12700" dir="5400000" algn="ctr">
              <a:srgbClr val="000000"/>
            </a:outerShdw>
          </a:effectLst>
          <a:extLst/>
        </p:spPr>
      </p:pic>
      <p:sp>
        <p:nvSpPr>
          <p:cNvPr id="112" name="Rectangle 111"/>
          <p:cNvSpPr/>
          <p:nvPr/>
        </p:nvSpPr>
        <p:spPr bwMode="auto">
          <a:xfrm>
            <a:off x="7751239" y="2762872"/>
            <a:ext cx="978773" cy="658201"/>
          </a:xfrm>
          <a:prstGeom prst="rect">
            <a:avLst/>
          </a:prstGeom>
          <a:solidFill>
            <a:schemeClr val="tx2">
              <a:lumMod val="25000"/>
              <a:lumOff val="75000"/>
            </a:schemeClr>
          </a:solidFill>
          <a:ln>
            <a:noFill/>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2"/>
          </a:lnRef>
          <a:fillRef idx="3">
            <a:schemeClr val="accent2"/>
          </a:fillRef>
          <a:effectRef idx="2">
            <a:schemeClr val="accent2"/>
          </a:effectRef>
          <a:fontRef idx="minor">
            <a:schemeClr val="lt1"/>
          </a:fontRef>
        </p:style>
        <p:txBody>
          <a:bodyPr vert="horz" wrap="square" lIns="0" tIns="0" rIns="0" bIns="146283" numCol="1" rtlCol="0" anchor="t" anchorCtr="0" compatLnSpc="1">
            <a:prstTxWarp prst="textNoShape">
              <a:avLst/>
            </a:prstTxWarp>
          </a:bodyPr>
          <a:lstStyle/>
          <a:p>
            <a:pPr algn="ctr" defTabSz="913923">
              <a:tabLst>
                <a:tab pos="287282" algn="l"/>
              </a:tabLst>
            </a:pPr>
            <a:endParaRPr lang="en-US" sz="1199" b="1" dirty="0">
              <a:solidFill>
                <a:srgbClr val="000000"/>
              </a:solidFill>
            </a:endParaRPr>
          </a:p>
        </p:txBody>
      </p:sp>
      <p:sp>
        <p:nvSpPr>
          <p:cNvPr id="116" name="Rectangle 115"/>
          <p:cNvSpPr/>
          <p:nvPr/>
        </p:nvSpPr>
        <p:spPr bwMode="auto">
          <a:xfrm>
            <a:off x="7751239" y="2065940"/>
            <a:ext cx="978773" cy="658201"/>
          </a:xfrm>
          <a:prstGeom prst="rect">
            <a:avLst/>
          </a:prstGeom>
          <a:solidFill>
            <a:schemeClr val="tx2">
              <a:lumMod val="25000"/>
              <a:lumOff val="75000"/>
            </a:schemeClr>
          </a:solidFill>
          <a:ln>
            <a:noFill/>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2"/>
          </a:lnRef>
          <a:fillRef idx="3">
            <a:schemeClr val="accent2"/>
          </a:fillRef>
          <a:effectRef idx="2">
            <a:schemeClr val="accent2"/>
          </a:effectRef>
          <a:fontRef idx="minor">
            <a:schemeClr val="lt1"/>
          </a:fontRef>
        </p:style>
        <p:txBody>
          <a:bodyPr vert="horz" wrap="square" lIns="0" tIns="0" rIns="0" bIns="146283" numCol="1" rtlCol="0" anchor="t" anchorCtr="0" compatLnSpc="1">
            <a:prstTxWarp prst="textNoShape">
              <a:avLst/>
            </a:prstTxWarp>
          </a:bodyPr>
          <a:lstStyle/>
          <a:p>
            <a:pPr algn="ctr" defTabSz="913923">
              <a:tabLst>
                <a:tab pos="287282" algn="l"/>
              </a:tabLst>
            </a:pPr>
            <a:endParaRPr lang="en-US" sz="1199" b="1" dirty="0">
              <a:solidFill>
                <a:srgbClr val="000000"/>
              </a:solidFill>
            </a:endParaRPr>
          </a:p>
        </p:txBody>
      </p:sp>
      <p:pic>
        <p:nvPicPr>
          <p:cNvPr id="114" name="Picture 11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802504" y="2971652"/>
            <a:ext cx="895185" cy="348128"/>
          </a:xfrm>
          <a:prstGeom prst="rect">
            <a:avLst/>
          </a:prstGeom>
        </p:spPr>
      </p:pic>
      <p:pic>
        <p:nvPicPr>
          <p:cNvPr id="115" name="Picture 114"/>
          <p:cNvPicPr>
            <a:picLocks noChangeAspect="1"/>
          </p:cNvPicPr>
          <p:nvPr/>
        </p:nvPicPr>
        <p:blipFill>
          <a:blip r:embed="rId5">
            <a:clrChange>
              <a:clrFrom>
                <a:srgbClr val="FFFFFF"/>
              </a:clrFrom>
              <a:clrTo>
                <a:srgbClr val="FFFFFF">
                  <a:alpha val="0"/>
                </a:srgbClr>
              </a:clrTo>
            </a:clrChange>
          </a:blip>
          <a:stretch>
            <a:fillRect/>
          </a:stretch>
        </p:blipFill>
        <p:spPr>
          <a:xfrm>
            <a:off x="7801445" y="2283254"/>
            <a:ext cx="897304" cy="164580"/>
          </a:xfrm>
          <a:prstGeom prst="rect">
            <a:avLst/>
          </a:prstGeom>
        </p:spPr>
      </p:pic>
      <p:sp>
        <p:nvSpPr>
          <p:cNvPr id="117" name="Rectangle 116"/>
          <p:cNvSpPr/>
          <p:nvPr/>
        </p:nvSpPr>
        <p:spPr bwMode="auto">
          <a:xfrm>
            <a:off x="6724781" y="2065940"/>
            <a:ext cx="978773" cy="658201"/>
          </a:xfrm>
          <a:prstGeom prst="rect">
            <a:avLst/>
          </a:prstGeom>
          <a:solidFill>
            <a:schemeClr val="tx2">
              <a:lumMod val="25000"/>
              <a:lumOff val="75000"/>
            </a:schemeClr>
          </a:solidFill>
          <a:ln>
            <a:noFill/>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2"/>
          </a:lnRef>
          <a:fillRef idx="3">
            <a:schemeClr val="accent2"/>
          </a:fillRef>
          <a:effectRef idx="2">
            <a:schemeClr val="accent2"/>
          </a:effectRef>
          <a:fontRef idx="minor">
            <a:schemeClr val="lt1"/>
          </a:fontRef>
        </p:style>
        <p:txBody>
          <a:bodyPr vert="horz" wrap="square" lIns="0" tIns="0" rIns="0" bIns="146283" numCol="1" rtlCol="0" anchor="t" anchorCtr="0" compatLnSpc="1">
            <a:prstTxWarp prst="textNoShape">
              <a:avLst/>
            </a:prstTxWarp>
          </a:bodyPr>
          <a:lstStyle/>
          <a:p>
            <a:pPr algn="ctr" defTabSz="913923">
              <a:tabLst>
                <a:tab pos="287282" algn="l"/>
              </a:tabLst>
            </a:pPr>
            <a:endParaRPr lang="en-US" sz="1199" b="1" dirty="0">
              <a:solidFill>
                <a:srgbClr val="000000"/>
              </a:solidFill>
            </a:endParaRPr>
          </a:p>
        </p:txBody>
      </p:sp>
      <p:pic>
        <p:nvPicPr>
          <p:cNvPr id="118" name="Picture 4" descr="http://upload.wikimedia.org/wikipedia/en/thumb/e/eb/MongoDB_Logo.png/640px-MongoDB_Logo.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6769335" y="2185359"/>
            <a:ext cx="870167" cy="255611"/>
          </a:xfrm>
          <a:prstGeom prst="rect">
            <a:avLst/>
          </a:prstGeom>
          <a:noFill/>
          <a:extLst>
            <a:ext uri="{909E8E84-426E-40DD-AFC4-6F175D3DCCD1}">
              <a14:hiddenFill xmlns:a14="http://schemas.microsoft.com/office/drawing/2010/main">
                <a:solidFill>
                  <a:srgbClr val="FFFFFF"/>
                </a:solidFill>
              </a14:hiddenFill>
            </a:ext>
          </a:extLst>
        </p:spPr>
      </p:pic>
      <p:sp>
        <p:nvSpPr>
          <p:cNvPr id="119" name="Rectangle 118"/>
          <p:cNvSpPr/>
          <p:nvPr/>
        </p:nvSpPr>
        <p:spPr bwMode="auto">
          <a:xfrm>
            <a:off x="6724781" y="2772732"/>
            <a:ext cx="978773" cy="658201"/>
          </a:xfrm>
          <a:prstGeom prst="rect">
            <a:avLst/>
          </a:prstGeom>
          <a:solidFill>
            <a:schemeClr val="tx2">
              <a:lumMod val="25000"/>
              <a:lumOff val="75000"/>
            </a:schemeClr>
          </a:solidFill>
          <a:ln>
            <a:noFill/>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2"/>
          </a:lnRef>
          <a:fillRef idx="3">
            <a:schemeClr val="accent2"/>
          </a:fillRef>
          <a:effectRef idx="2">
            <a:schemeClr val="accent2"/>
          </a:effectRef>
          <a:fontRef idx="minor">
            <a:schemeClr val="lt1"/>
          </a:fontRef>
        </p:style>
        <p:txBody>
          <a:bodyPr vert="horz" wrap="square" lIns="0" tIns="0" rIns="0" bIns="146283" numCol="1" rtlCol="0" anchor="t" anchorCtr="0" compatLnSpc="1">
            <a:prstTxWarp prst="textNoShape">
              <a:avLst/>
            </a:prstTxWarp>
          </a:bodyPr>
          <a:lstStyle/>
          <a:p>
            <a:pPr algn="ctr" defTabSz="913923">
              <a:tabLst>
                <a:tab pos="287282" algn="l"/>
              </a:tabLst>
            </a:pPr>
            <a:endParaRPr lang="en-US" sz="1199" b="1" dirty="0">
              <a:solidFill>
                <a:srgbClr val="000000"/>
              </a:solidFill>
            </a:endParaRPr>
          </a:p>
        </p:txBody>
      </p:sp>
      <p:pic>
        <p:nvPicPr>
          <p:cNvPr id="121" name="Picture 120"/>
          <p:cNvPicPr>
            <a:picLocks noChangeAspect="1"/>
          </p:cNvPicPr>
          <p:nvPr/>
        </p:nvPicPr>
        <p:blipFill>
          <a:blip r:embed="rId7">
            <a:clrChange>
              <a:clrFrom>
                <a:srgbClr val="FFFFFF"/>
              </a:clrFrom>
              <a:clrTo>
                <a:srgbClr val="FFFFFF">
                  <a:alpha val="0"/>
                </a:srgbClr>
              </a:clrTo>
            </a:clrChange>
          </a:blip>
          <a:stretch>
            <a:fillRect/>
          </a:stretch>
        </p:blipFill>
        <p:spPr>
          <a:xfrm>
            <a:off x="6804270" y="3018456"/>
            <a:ext cx="885751" cy="182887"/>
          </a:xfrm>
          <a:prstGeom prst="rect">
            <a:avLst/>
          </a:prstGeom>
        </p:spPr>
      </p:pic>
      <p:sp>
        <p:nvSpPr>
          <p:cNvPr id="125" name="Rectangle 124"/>
          <p:cNvSpPr/>
          <p:nvPr/>
        </p:nvSpPr>
        <p:spPr bwMode="auto">
          <a:xfrm>
            <a:off x="7746412" y="1366448"/>
            <a:ext cx="978773" cy="658201"/>
          </a:xfrm>
          <a:prstGeom prst="rect">
            <a:avLst/>
          </a:prstGeom>
          <a:solidFill>
            <a:schemeClr val="tx2">
              <a:lumMod val="25000"/>
              <a:lumOff val="75000"/>
            </a:schemeClr>
          </a:solidFill>
          <a:ln>
            <a:noFill/>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2"/>
          </a:lnRef>
          <a:fillRef idx="3">
            <a:schemeClr val="accent2"/>
          </a:fillRef>
          <a:effectRef idx="2">
            <a:schemeClr val="accent2"/>
          </a:effectRef>
          <a:fontRef idx="minor">
            <a:schemeClr val="lt1"/>
          </a:fontRef>
        </p:style>
        <p:txBody>
          <a:bodyPr vert="horz" wrap="square" lIns="0" tIns="0" rIns="0" bIns="146283" numCol="1" rtlCol="0" anchor="t" anchorCtr="0" compatLnSpc="1">
            <a:prstTxWarp prst="textNoShape">
              <a:avLst/>
            </a:prstTxWarp>
          </a:bodyPr>
          <a:lstStyle/>
          <a:p>
            <a:pPr algn="ctr" defTabSz="913923">
              <a:tabLst>
                <a:tab pos="287282" algn="l"/>
              </a:tabLst>
            </a:pPr>
            <a:endParaRPr lang="en-US" sz="1199" b="1" dirty="0">
              <a:solidFill>
                <a:srgbClr val="000000"/>
              </a:solidFill>
            </a:endParaRPr>
          </a:p>
        </p:txBody>
      </p:sp>
      <p:pic>
        <p:nvPicPr>
          <p:cNvPr id="124" name="Picture 123"/>
          <p:cNvPicPr>
            <a:picLocks noChangeAspect="1"/>
          </p:cNvPicPr>
          <p:nvPr/>
        </p:nvPicPr>
        <p:blipFill rotWithShape="1">
          <a:blip r:embed="rId8" cstate="email">
            <a:extLst>
              <a:ext uri="{28A0092B-C50C-407E-A947-70E740481C1C}">
                <a14:useLocalDpi xmlns:a14="http://schemas.microsoft.com/office/drawing/2010/main" val="0"/>
              </a:ext>
            </a:extLst>
          </a:blip>
          <a:srcRect l="16037" t="22218" r="15392" b="30953"/>
          <a:stretch/>
        </p:blipFill>
        <p:spPr>
          <a:xfrm>
            <a:off x="7825378" y="1523145"/>
            <a:ext cx="797172" cy="318869"/>
          </a:xfrm>
          <a:prstGeom prst="rect">
            <a:avLst/>
          </a:prstGeom>
        </p:spPr>
      </p:pic>
      <p:sp>
        <p:nvSpPr>
          <p:cNvPr id="126" name="Rectangle 125"/>
          <p:cNvSpPr/>
          <p:nvPr/>
        </p:nvSpPr>
        <p:spPr bwMode="auto">
          <a:xfrm>
            <a:off x="6724781" y="1372330"/>
            <a:ext cx="978773" cy="658201"/>
          </a:xfrm>
          <a:prstGeom prst="rect">
            <a:avLst/>
          </a:prstGeom>
          <a:solidFill>
            <a:schemeClr val="tx2">
              <a:lumMod val="25000"/>
              <a:lumOff val="75000"/>
            </a:schemeClr>
          </a:solidFill>
          <a:ln>
            <a:noFill/>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2"/>
          </a:lnRef>
          <a:fillRef idx="3">
            <a:schemeClr val="accent2"/>
          </a:fillRef>
          <a:effectRef idx="2">
            <a:schemeClr val="accent2"/>
          </a:effectRef>
          <a:fontRef idx="minor">
            <a:schemeClr val="lt1"/>
          </a:fontRef>
        </p:style>
        <p:txBody>
          <a:bodyPr vert="horz" wrap="square" lIns="0" tIns="0" rIns="0" bIns="146283" numCol="1" rtlCol="0" anchor="t" anchorCtr="0" compatLnSpc="1">
            <a:prstTxWarp prst="textNoShape">
              <a:avLst/>
            </a:prstTxWarp>
          </a:bodyPr>
          <a:lstStyle/>
          <a:p>
            <a:pPr algn="ctr" defTabSz="913923">
              <a:tabLst>
                <a:tab pos="287282" algn="l"/>
              </a:tabLst>
            </a:pPr>
            <a:endParaRPr lang="en-US" sz="1199" b="1" dirty="0">
              <a:solidFill>
                <a:srgbClr val="000000"/>
              </a:solidFill>
            </a:endParaRPr>
          </a:p>
        </p:txBody>
      </p:sp>
      <p:pic>
        <p:nvPicPr>
          <p:cNvPr id="122" name="Picture 121"/>
          <p:cNvPicPr>
            <a:picLocks noChangeAspect="1"/>
          </p:cNvPicPr>
          <p:nvPr/>
        </p:nvPicPr>
        <p:blipFill>
          <a:blip r:embed="rId9"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29835" y="1600015"/>
            <a:ext cx="921526" cy="201467"/>
          </a:xfrm>
          <a:prstGeom prst="rect">
            <a:avLst/>
          </a:prstGeom>
        </p:spPr>
      </p:pic>
      <p:sp>
        <p:nvSpPr>
          <p:cNvPr id="127" name="Rectangle 126"/>
          <p:cNvSpPr/>
          <p:nvPr/>
        </p:nvSpPr>
        <p:spPr bwMode="auto">
          <a:xfrm>
            <a:off x="5684114" y="2762872"/>
            <a:ext cx="978773" cy="658201"/>
          </a:xfrm>
          <a:prstGeom prst="rect">
            <a:avLst/>
          </a:prstGeom>
          <a:solidFill>
            <a:schemeClr val="tx2">
              <a:lumMod val="25000"/>
              <a:lumOff val="75000"/>
            </a:schemeClr>
          </a:solidFill>
          <a:ln>
            <a:noFill/>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2"/>
          </a:lnRef>
          <a:fillRef idx="3">
            <a:schemeClr val="accent2"/>
          </a:fillRef>
          <a:effectRef idx="2">
            <a:schemeClr val="accent2"/>
          </a:effectRef>
          <a:fontRef idx="minor">
            <a:schemeClr val="lt1"/>
          </a:fontRef>
        </p:style>
        <p:txBody>
          <a:bodyPr vert="horz" wrap="square" lIns="0" tIns="0" rIns="0" bIns="146283" numCol="1" rtlCol="0" anchor="t" anchorCtr="0" compatLnSpc="1">
            <a:prstTxWarp prst="textNoShape">
              <a:avLst/>
            </a:prstTxWarp>
          </a:bodyPr>
          <a:lstStyle/>
          <a:p>
            <a:pPr algn="ctr" defTabSz="913923">
              <a:tabLst>
                <a:tab pos="287282" algn="l"/>
              </a:tabLst>
            </a:pPr>
            <a:endParaRPr lang="en-US" sz="1199" b="1" dirty="0">
              <a:solidFill>
                <a:srgbClr val="000000"/>
              </a:solidFill>
            </a:endParaRPr>
          </a:p>
        </p:txBody>
      </p:sp>
      <p:pic>
        <p:nvPicPr>
          <p:cNvPr id="123" name="Picture 8" descr="https://www.percona.com/live/mysql-conference-2013/sites/default/files/clearDB.png"/>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5673519" y="2908757"/>
            <a:ext cx="962716" cy="361019"/>
          </a:xfrm>
          <a:prstGeom prst="rect">
            <a:avLst/>
          </a:prstGeom>
          <a:noFill/>
          <a:extLst>
            <a:ext uri="{909E8E84-426E-40DD-AFC4-6F175D3DCCD1}">
              <a14:hiddenFill xmlns:a14="http://schemas.microsoft.com/office/drawing/2010/main">
                <a:solidFill>
                  <a:srgbClr val="FFFFFF"/>
                </a:solidFill>
              </a14:hiddenFill>
            </a:ext>
          </a:extLst>
        </p:spPr>
      </p:pic>
      <p:sp>
        <p:nvSpPr>
          <p:cNvPr id="128" name="Rectangle 127"/>
          <p:cNvSpPr/>
          <p:nvPr/>
        </p:nvSpPr>
        <p:spPr bwMode="auto">
          <a:xfrm>
            <a:off x="8825149" y="2037181"/>
            <a:ext cx="978773" cy="670392"/>
          </a:xfrm>
          <a:prstGeom prst="rect">
            <a:avLst/>
          </a:prstGeom>
          <a:solidFill>
            <a:schemeClr val="accent2"/>
          </a:solidFill>
          <a:ln>
            <a:noFill/>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2"/>
          </a:lnRef>
          <a:fillRef idx="3">
            <a:schemeClr val="accent2"/>
          </a:fillRef>
          <a:effectRef idx="2">
            <a:schemeClr val="accent2"/>
          </a:effectRef>
          <a:fontRef idx="minor">
            <a:schemeClr val="lt1"/>
          </a:fontRef>
        </p:style>
        <p:txBody>
          <a:bodyPr vert="horz" wrap="square" lIns="0" tIns="0" rIns="0" bIns="146283" numCol="1" rtlCol="0" anchor="t" anchorCtr="0" compatLnSpc="1">
            <a:prstTxWarp prst="textNoShape">
              <a:avLst/>
            </a:prstTxWarp>
          </a:bodyPr>
          <a:lstStyle/>
          <a:p>
            <a:pPr algn="ctr" defTabSz="913923">
              <a:tabLst>
                <a:tab pos="287282" algn="l"/>
              </a:tabLst>
            </a:pPr>
            <a:r>
              <a:rPr lang="en-US" sz="1199" dirty="0">
                <a:gradFill>
                  <a:gsLst>
                    <a:gs pos="0">
                      <a:srgbClr val="FFFFFF"/>
                    </a:gs>
                    <a:gs pos="100000">
                      <a:srgbClr val="FFFFFF"/>
                    </a:gs>
                  </a:gsLst>
                  <a:lin ang="5400000" scaled="0"/>
                </a:gradFill>
              </a:rPr>
              <a:t>Data Factory</a:t>
            </a:r>
          </a:p>
        </p:txBody>
      </p:sp>
      <p:pic>
        <p:nvPicPr>
          <p:cNvPr id="129" name="Picture 128"/>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9084723" y="2278102"/>
            <a:ext cx="383186" cy="383186"/>
          </a:xfrm>
          <a:prstGeom prst="rect">
            <a:avLst/>
          </a:prstGeom>
        </p:spPr>
      </p:pic>
      <p:sp>
        <p:nvSpPr>
          <p:cNvPr id="130" name="Rectangle 129"/>
          <p:cNvSpPr/>
          <p:nvPr/>
        </p:nvSpPr>
        <p:spPr bwMode="auto">
          <a:xfrm>
            <a:off x="8825149" y="1344446"/>
            <a:ext cx="978773" cy="670392"/>
          </a:xfrm>
          <a:prstGeom prst="rect">
            <a:avLst/>
          </a:prstGeom>
          <a:solidFill>
            <a:schemeClr val="accent2"/>
          </a:solidFill>
          <a:ln>
            <a:noFill/>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2"/>
          </a:lnRef>
          <a:fillRef idx="3">
            <a:schemeClr val="accent2"/>
          </a:fillRef>
          <a:effectRef idx="2">
            <a:schemeClr val="accent2"/>
          </a:effectRef>
          <a:fontRef idx="minor">
            <a:schemeClr val="lt1"/>
          </a:fontRef>
        </p:style>
        <p:txBody>
          <a:bodyPr vert="horz" wrap="square" lIns="0" tIns="0" rIns="0" bIns="146283" numCol="1" rtlCol="0" anchor="t" anchorCtr="0" compatLnSpc="1">
            <a:prstTxWarp prst="textNoShape">
              <a:avLst/>
            </a:prstTxWarp>
          </a:bodyPr>
          <a:lstStyle/>
          <a:p>
            <a:pPr algn="ctr" defTabSz="913923">
              <a:tabLst>
                <a:tab pos="287282" algn="l"/>
              </a:tabLst>
            </a:pPr>
            <a:r>
              <a:rPr lang="en-US" sz="1199" dirty="0">
                <a:gradFill>
                  <a:gsLst>
                    <a:gs pos="0">
                      <a:srgbClr val="FFFFFF"/>
                    </a:gs>
                    <a:gs pos="100000">
                      <a:srgbClr val="FFFFFF"/>
                    </a:gs>
                  </a:gsLst>
                  <a:lin ang="5400000" scaled="0"/>
                </a:gradFill>
              </a:rPr>
              <a:t>ML</a:t>
            </a:r>
          </a:p>
        </p:txBody>
      </p:sp>
      <p:pic>
        <p:nvPicPr>
          <p:cNvPr id="131" name="Picture 130"/>
          <p:cNvPicPr>
            <a:picLocks noChangeAspect="1"/>
          </p:cNvPicPr>
          <p:nvPr/>
        </p:nvPicPr>
        <p:blipFill rotWithShape="1">
          <a:blip r:embed="rId12">
            <a:extLst>
              <a:ext uri="{28A0092B-C50C-407E-A947-70E740481C1C}">
                <a14:useLocalDpi xmlns:a14="http://schemas.microsoft.com/office/drawing/2010/main" val="0"/>
              </a:ext>
            </a:extLst>
          </a:blip>
          <a:srcRect l="7901" t="25004" r="72963" b="33335"/>
          <a:stretch/>
        </p:blipFill>
        <p:spPr>
          <a:xfrm>
            <a:off x="9124061" y="1564853"/>
            <a:ext cx="380946" cy="380946"/>
          </a:xfrm>
          <a:prstGeom prst="rect">
            <a:avLst/>
          </a:prstGeom>
        </p:spPr>
      </p:pic>
      <p:sp>
        <p:nvSpPr>
          <p:cNvPr id="132" name="Rectangle 131"/>
          <p:cNvSpPr/>
          <p:nvPr/>
        </p:nvSpPr>
        <p:spPr bwMode="auto">
          <a:xfrm>
            <a:off x="9799130" y="2759054"/>
            <a:ext cx="978773" cy="670392"/>
          </a:xfrm>
          <a:prstGeom prst="rect">
            <a:avLst/>
          </a:prstGeom>
          <a:solidFill>
            <a:schemeClr val="accent2"/>
          </a:solidFill>
          <a:ln>
            <a:noFill/>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2"/>
          </a:lnRef>
          <a:fillRef idx="3">
            <a:schemeClr val="accent2"/>
          </a:fillRef>
          <a:effectRef idx="2">
            <a:schemeClr val="accent2"/>
          </a:effectRef>
          <a:fontRef idx="minor">
            <a:schemeClr val="lt1"/>
          </a:fontRef>
        </p:style>
        <p:txBody>
          <a:bodyPr vert="horz" wrap="square" lIns="0" tIns="0" rIns="0" bIns="146283" numCol="1" rtlCol="0" anchor="t" anchorCtr="0" compatLnSpc="1">
            <a:prstTxWarp prst="textNoShape">
              <a:avLst/>
            </a:prstTxWarp>
          </a:bodyPr>
          <a:lstStyle/>
          <a:p>
            <a:pPr algn="ctr" defTabSz="913923">
              <a:tabLst>
                <a:tab pos="287282" algn="l"/>
              </a:tabLst>
            </a:pPr>
            <a:r>
              <a:rPr lang="en-US" sz="1199" dirty="0">
                <a:gradFill>
                  <a:gsLst>
                    <a:gs pos="0">
                      <a:srgbClr val="FFFFFF"/>
                    </a:gs>
                    <a:gs pos="100000">
                      <a:srgbClr val="FFFFFF"/>
                    </a:gs>
                  </a:gsLst>
                  <a:lin ang="5400000" scaled="0"/>
                </a:gradFill>
              </a:rPr>
              <a:t>Stream Analytics</a:t>
            </a:r>
          </a:p>
        </p:txBody>
      </p:sp>
      <p:pic>
        <p:nvPicPr>
          <p:cNvPr id="133" name="Picture 132"/>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10015705" y="3068881"/>
            <a:ext cx="634789" cy="370294"/>
          </a:xfrm>
          <a:prstGeom prst="rect">
            <a:avLst/>
          </a:prstGeom>
        </p:spPr>
      </p:pic>
      <p:sp>
        <p:nvSpPr>
          <p:cNvPr id="135" name="Rectangle 134"/>
          <p:cNvSpPr/>
          <p:nvPr/>
        </p:nvSpPr>
        <p:spPr bwMode="auto">
          <a:xfrm>
            <a:off x="10839122" y="2037181"/>
            <a:ext cx="978773" cy="670392"/>
          </a:xfrm>
          <a:prstGeom prst="rect">
            <a:avLst/>
          </a:prstGeom>
          <a:solidFill>
            <a:schemeClr val="accent2"/>
          </a:solidFill>
          <a:ln>
            <a:noFill/>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2"/>
          </a:lnRef>
          <a:fillRef idx="3">
            <a:schemeClr val="accent2"/>
          </a:fillRef>
          <a:effectRef idx="2">
            <a:schemeClr val="accent2"/>
          </a:effectRef>
          <a:fontRef idx="minor">
            <a:schemeClr val="lt1"/>
          </a:fontRef>
        </p:style>
        <p:txBody>
          <a:bodyPr vert="horz" wrap="square" lIns="0" tIns="0" rIns="0" bIns="146283" numCol="1" rtlCol="0" anchor="t" anchorCtr="0" compatLnSpc="1">
            <a:prstTxWarp prst="textNoShape">
              <a:avLst/>
            </a:prstTxWarp>
          </a:bodyPr>
          <a:lstStyle/>
          <a:p>
            <a:pPr algn="ctr" defTabSz="913923">
              <a:tabLst>
                <a:tab pos="287282" algn="l"/>
              </a:tabLst>
            </a:pPr>
            <a:r>
              <a:rPr lang="en-US" sz="1199" dirty="0">
                <a:gradFill>
                  <a:gsLst>
                    <a:gs pos="0">
                      <a:srgbClr val="FFFFFF"/>
                    </a:gs>
                    <a:gs pos="100000">
                      <a:srgbClr val="FFFFFF"/>
                    </a:gs>
                  </a:gsLst>
                  <a:lin ang="5400000" scaled="0"/>
                </a:gradFill>
              </a:rPr>
              <a:t>Database</a:t>
            </a:r>
          </a:p>
        </p:txBody>
      </p:sp>
      <p:sp>
        <p:nvSpPr>
          <p:cNvPr id="136" name="Rectangle 135"/>
          <p:cNvSpPr/>
          <p:nvPr/>
        </p:nvSpPr>
        <p:spPr bwMode="auto">
          <a:xfrm>
            <a:off x="10839122" y="2742905"/>
            <a:ext cx="978773" cy="670392"/>
          </a:xfrm>
          <a:prstGeom prst="rect">
            <a:avLst/>
          </a:prstGeom>
          <a:solidFill>
            <a:schemeClr val="accent2"/>
          </a:solidFill>
          <a:ln>
            <a:noFill/>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2"/>
          </a:lnRef>
          <a:fillRef idx="3">
            <a:schemeClr val="accent2"/>
          </a:fillRef>
          <a:effectRef idx="2">
            <a:schemeClr val="accent2"/>
          </a:effectRef>
          <a:fontRef idx="minor">
            <a:schemeClr val="lt1"/>
          </a:fontRef>
        </p:style>
        <p:txBody>
          <a:bodyPr vert="horz" wrap="square" lIns="0" tIns="0" rIns="0" bIns="146283" numCol="1" rtlCol="0" anchor="t" anchorCtr="0" compatLnSpc="1">
            <a:prstTxWarp prst="textNoShape">
              <a:avLst/>
            </a:prstTxWarp>
          </a:bodyPr>
          <a:lstStyle/>
          <a:p>
            <a:pPr algn="ctr" defTabSz="913923">
              <a:tabLst>
                <a:tab pos="287282" algn="l"/>
              </a:tabLst>
            </a:pPr>
            <a:r>
              <a:rPr lang="en-US" sz="1199" dirty="0">
                <a:gradFill>
                  <a:gsLst>
                    <a:gs pos="0">
                      <a:srgbClr val="FFFFFF"/>
                    </a:gs>
                    <a:gs pos="100000">
                      <a:srgbClr val="FFFFFF"/>
                    </a:gs>
                  </a:gsLst>
                  <a:lin ang="5400000" scaled="0"/>
                </a:gradFill>
              </a:rPr>
              <a:t>DocumentDB</a:t>
            </a:r>
          </a:p>
        </p:txBody>
      </p:sp>
      <p:pic>
        <p:nvPicPr>
          <p:cNvPr id="137" name="Picture 13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105662" y="2987958"/>
            <a:ext cx="369630" cy="369630"/>
          </a:xfrm>
          <a:prstGeom prst="rect">
            <a:avLst/>
          </a:prstGeom>
          <a:solidFill>
            <a:schemeClr val="bg1"/>
          </a:solidFill>
        </p:spPr>
      </p:pic>
      <p:pic>
        <p:nvPicPr>
          <p:cNvPr id="138" name="Picture 13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142468" y="2241155"/>
            <a:ext cx="423992" cy="423992"/>
          </a:xfrm>
          <a:prstGeom prst="rect">
            <a:avLst/>
          </a:prstGeom>
          <a:solidFill>
            <a:schemeClr val="bg1"/>
          </a:solidFill>
        </p:spPr>
      </p:pic>
      <p:sp>
        <p:nvSpPr>
          <p:cNvPr id="139" name="Rectangle 138"/>
          <p:cNvSpPr/>
          <p:nvPr/>
        </p:nvSpPr>
        <p:spPr bwMode="auto">
          <a:xfrm>
            <a:off x="9842022" y="1343860"/>
            <a:ext cx="978773" cy="670392"/>
          </a:xfrm>
          <a:prstGeom prst="rect">
            <a:avLst/>
          </a:prstGeom>
          <a:solidFill>
            <a:schemeClr val="accent2"/>
          </a:solidFill>
          <a:ln>
            <a:noFill/>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2"/>
          </a:lnRef>
          <a:fillRef idx="3">
            <a:schemeClr val="accent2"/>
          </a:fillRef>
          <a:effectRef idx="2">
            <a:schemeClr val="accent2"/>
          </a:effectRef>
          <a:fontRef idx="minor">
            <a:schemeClr val="lt1"/>
          </a:fontRef>
        </p:style>
        <p:txBody>
          <a:bodyPr vert="horz" wrap="square" lIns="0" tIns="0" rIns="0" bIns="146283" numCol="1" rtlCol="0" anchor="t" anchorCtr="0" compatLnSpc="1">
            <a:prstTxWarp prst="textNoShape">
              <a:avLst/>
            </a:prstTxWarp>
          </a:bodyPr>
          <a:lstStyle/>
          <a:p>
            <a:pPr algn="ctr" defTabSz="913923">
              <a:tabLst>
                <a:tab pos="287282" algn="l"/>
              </a:tabLst>
            </a:pPr>
            <a:r>
              <a:rPr lang="en-US" sz="1199" dirty="0">
                <a:gradFill>
                  <a:gsLst>
                    <a:gs pos="0">
                      <a:srgbClr val="FFFFFF"/>
                    </a:gs>
                    <a:gs pos="100000">
                      <a:srgbClr val="FFFFFF"/>
                    </a:gs>
                  </a:gsLst>
                  <a:lin ang="5400000" scaled="0"/>
                </a:gradFill>
              </a:rPr>
              <a:t>Search</a:t>
            </a:r>
          </a:p>
        </p:txBody>
      </p:sp>
      <p:pic>
        <p:nvPicPr>
          <p:cNvPr id="140" name="Picture 139"/>
          <p:cNvPicPr>
            <a:picLocks noChangeAspect="1"/>
          </p:cNvPicPr>
          <p:nvPr/>
        </p:nvPicPr>
        <p:blipFill>
          <a:blip r:embed="rId16"/>
          <a:stretch>
            <a:fillRect/>
          </a:stretch>
        </p:blipFill>
        <p:spPr>
          <a:xfrm>
            <a:off x="10093564" y="1547935"/>
            <a:ext cx="543648" cy="425253"/>
          </a:xfrm>
          <a:prstGeom prst="rect">
            <a:avLst/>
          </a:prstGeom>
        </p:spPr>
      </p:pic>
      <p:sp>
        <p:nvSpPr>
          <p:cNvPr id="141" name="Rectangle 140"/>
          <p:cNvSpPr/>
          <p:nvPr/>
        </p:nvSpPr>
        <p:spPr bwMode="auto">
          <a:xfrm>
            <a:off x="7730627" y="659470"/>
            <a:ext cx="978773" cy="658201"/>
          </a:xfrm>
          <a:prstGeom prst="rect">
            <a:avLst/>
          </a:prstGeom>
          <a:solidFill>
            <a:schemeClr val="tx2">
              <a:lumMod val="25000"/>
              <a:lumOff val="75000"/>
            </a:schemeClr>
          </a:solidFill>
          <a:ln>
            <a:noFill/>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2"/>
          </a:lnRef>
          <a:fillRef idx="3">
            <a:schemeClr val="accent2"/>
          </a:fillRef>
          <a:effectRef idx="2">
            <a:schemeClr val="accent2"/>
          </a:effectRef>
          <a:fontRef idx="minor">
            <a:schemeClr val="lt1"/>
          </a:fontRef>
        </p:style>
        <p:txBody>
          <a:bodyPr vert="horz" wrap="square" lIns="0" tIns="0" rIns="0" bIns="146283" numCol="1" rtlCol="0" anchor="t" anchorCtr="0" compatLnSpc="1">
            <a:prstTxWarp prst="textNoShape">
              <a:avLst/>
            </a:prstTxWarp>
          </a:bodyPr>
          <a:lstStyle/>
          <a:p>
            <a:pPr algn="ctr" defTabSz="913923">
              <a:tabLst>
                <a:tab pos="287282" algn="l"/>
              </a:tabLst>
            </a:pPr>
            <a:endParaRPr lang="en-US" sz="1199" b="1" dirty="0">
              <a:solidFill>
                <a:srgbClr val="000000"/>
              </a:solidFill>
            </a:endParaRPr>
          </a:p>
        </p:txBody>
      </p:sp>
      <p:pic>
        <p:nvPicPr>
          <p:cNvPr id="144" name="Picture 143"/>
          <p:cNvPicPr>
            <a:picLocks noChangeAspect="1"/>
          </p:cNvPicPr>
          <p:nvPr/>
        </p:nvPicPr>
        <p:blipFill rotWithShape="1">
          <a:blip r:embed="rId17" cstate="email">
            <a:extLst>
              <a:ext uri="{28A0092B-C50C-407E-A947-70E740481C1C}">
                <a14:useLocalDpi xmlns:a14="http://schemas.microsoft.com/office/drawing/2010/main" val="0"/>
              </a:ext>
            </a:extLst>
          </a:blip>
          <a:srcRect l="25200" t="15343" b="6678"/>
          <a:stretch/>
        </p:blipFill>
        <p:spPr>
          <a:xfrm>
            <a:off x="7775646" y="852387"/>
            <a:ext cx="846905" cy="244562"/>
          </a:xfrm>
          <a:prstGeom prst="rect">
            <a:avLst/>
          </a:prstGeom>
        </p:spPr>
      </p:pic>
      <p:sp>
        <p:nvSpPr>
          <p:cNvPr id="145" name="Freeform 5"/>
          <p:cNvSpPr>
            <a:spLocks/>
          </p:cNvSpPr>
          <p:nvPr/>
        </p:nvSpPr>
        <p:spPr bwMode="auto">
          <a:xfrm flipH="1">
            <a:off x="1815848" y="4290891"/>
            <a:ext cx="2720610" cy="2131959"/>
          </a:xfrm>
          <a:custGeom>
            <a:avLst/>
            <a:gdLst>
              <a:gd name="T0" fmla="*/ 251 w 628"/>
              <a:gd name="T1" fmla="*/ 66 h 629"/>
              <a:gd name="T2" fmla="*/ 251 w 628"/>
              <a:gd name="T3" fmla="*/ 0 h 629"/>
              <a:gd name="T4" fmla="*/ 89 w 628"/>
              <a:gd name="T5" fmla="*/ 0 h 629"/>
              <a:gd name="T6" fmla="*/ 89 w 628"/>
              <a:gd name="T7" fmla="*/ 66 h 629"/>
              <a:gd name="T8" fmla="*/ 0 w 628"/>
              <a:gd name="T9" fmla="*/ 66 h 629"/>
              <a:gd name="T10" fmla="*/ 0 w 628"/>
              <a:gd name="T11" fmla="*/ 83 h 629"/>
              <a:gd name="T12" fmla="*/ 21 w 628"/>
              <a:gd name="T13" fmla="*/ 83 h 629"/>
              <a:gd name="T14" fmla="*/ 21 w 628"/>
              <a:gd name="T15" fmla="*/ 629 h 629"/>
              <a:gd name="T16" fmla="*/ 607 w 628"/>
              <a:gd name="T17" fmla="*/ 629 h 629"/>
              <a:gd name="T18" fmla="*/ 607 w 628"/>
              <a:gd name="T19" fmla="*/ 83 h 629"/>
              <a:gd name="T20" fmla="*/ 628 w 628"/>
              <a:gd name="T21" fmla="*/ 83 h 629"/>
              <a:gd name="T22" fmla="*/ 628 w 628"/>
              <a:gd name="T23" fmla="*/ 66 h 629"/>
              <a:gd name="T24" fmla="*/ 251 w 628"/>
              <a:gd name="T25" fmla="*/ 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8" h="629">
                <a:moveTo>
                  <a:pt x="251" y="66"/>
                </a:moveTo>
                <a:lnTo>
                  <a:pt x="251" y="0"/>
                </a:lnTo>
                <a:lnTo>
                  <a:pt x="89" y="0"/>
                </a:lnTo>
                <a:lnTo>
                  <a:pt x="89" y="66"/>
                </a:lnTo>
                <a:lnTo>
                  <a:pt x="0" y="66"/>
                </a:lnTo>
                <a:lnTo>
                  <a:pt x="0" y="83"/>
                </a:lnTo>
                <a:lnTo>
                  <a:pt x="21" y="83"/>
                </a:lnTo>
                <a:lnTo>
                  <a:pt x="21" y="629"/>
                </a:lnTo>
                <a:lnTo>
                  <a:pt x="607" y="629"/>
                </a:lnTo>
                <a:lnTo>
                  <a:pt x="607" y="83"/>
                </a:lnTo>
                <a:lnTo>
                  <a:pt x="628" y="83"/>
                </a:lnTo>
                <a:lnTo>
                  <a:pt x="628" y="66"/>
                </a:lnTo>
                <a:lnTo>
                  <a:pt x="251" y="66"/>
                </a:lnTo>
                <a:close/>
              </a:path>
            </a:pathLst>
          </a:custGeom>
          <a:solidFill>
            <a:srgbClr val="E8E8E8"/>
          </a:solidFill>
          <a:ln>
            <a:noFill/>
          </a:ln>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sp>
        <p:nvSpPr>
          <p:cNvPr id="146" name="Freeform 5"/>
          <p:cNvSpPr>
            <a:spLocks/>
          </p:cNvSpPr>
          <p:nvPr/>
        </p:nvSpPr>
        <p:spPr bwMode="auto">
          <a:xfrm>
            <a:off x="373235" y="3697908"/>
            <a:ext cx="2876570" cy="2724945"/>
          </a:xfrm>
          <a:custGeom>
            <a:avLst/>
            <a:gdLst>
              <a:gd name="T0" fmla="*/ 251 w 628"/>
              <a:gd name="T1" fmla="*/ 66 h 629"/>
              <a:gd name="T2" fmla="*/ 251 w 628"/>
              <a:gd name="T3" fmla="*/ 0 h 629"/>
              <a:gd name="T4" fmla="*/ 89 w 628"/>
              <a:gd name="T5" fmla="*/ 0 h 629"/>
              <a:gd name="T6" fmla="*/ 89 w 628"/>
              <a:gd name="T7" fmla="*/ 66 h 629"/>
              <a:gd name="T8" fmla="*/ 0 w 628"/>
              <a:gd name="T9" fmla="*/ 66 h 629"/>
              <a:gd name="T10" fmla="*/ 0 w 628"/>
              <a:gd name="T11" fmla="*/ 83 h 629"/>
              <a:gd name="T12" fmla="*/ 21 w 628"/>
              <a:gd name="T13" fmla="*/ 83 h 629"/>
              <a:gd name="T14" fmla="*/ 21 w 628"/>
              <a:gd name="T15" fmla="*/ 629 h 629"/>
              <a:gd name="T16" fmla="*/ 607 w 628"/>
              <a:gd name="T17" fmla="*/ 629 h 629"/>
              <a:gd name="T18" fmla="*/ 607 w 628"/>
              <a:gd name="T19" fmla="*/ 83 h 629"/>
              <a:gd name="T20" fmla="*/ 628 w 628"/>
              <a:gd name="T21" fmla="*/ 83 h 629"/>
              <a:gd name="T22" fmla="*/ 628 w 628"/>
              <a:gd name="T23" fmla="*/ 66 h 629"/>
              <a:gd name="T24" fmla="*/ 251 w 628"/>
              <a:gd name="T25" fmla="*/ 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8" h="629">
                <a:moveTo>
                  <a:pt x="251" y="66"/>
                </a:moveTo>
                <a:lnTo>
                  <a:pt x="251" y="0"/>
                </a:lnTo>
                <a:lnTo>
                  <a:pt x="89" y="0"/>
                </a:lnTo>
                <a:lnTo>
                  <a:pt x="89" y="66"/>
                </a:lnTo>
                <a:lnTo>
                  <a:pt x="0" y="66"/>
                </a:lnTo>
                <a:lnTo>
                  <a:pt x="0" y="83"/>
                </a:lnTo>
                <a:lnTo>
                  <a:pt x="21" y="83"/>
                </a:lnTo>
                <a:lnTo>
                  <a:pt x="21" y="629"/>
                </a:lnTo>
                <a:lnTo>
                  <a:pt x="607" y="629"/>
                </a:lnTo>
                <a:lnTo>
                  <a:pt x="607" y="83"/>
                </a:lnTo>
                <a:lnTo>
                  <a:pt x="628" y="83"/>
                </a:lnTo>
                <a:lnTo>
                  <a:pt x="628" y="66"/>
                </a:lnTo>
                <a:lnTo>
                  <a:pt x="251" y="66"/>
                </a:lnTo>
                <a:close/>
              </a:path>
            </a:pathLst>
          </a:custGeom>
          <a:solidFill>
            <a:srgbClr val="E8E8E8"/>
          </a:solidFill>
          <a:ln>
            <a:noFill/>
          </a:ln>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grpSp>
        <p:nvGrpSpPr>
          <p:cNvPr id="147" name="Group 146"/>
          <p:cNvGrpSpPr/>
          <p:nvPr/>
        </p:nvGrpSpPr>
        <p:grpSpPr>
          <a:xfrm>
            <a:off x="1456280" y="2528218"/>
            <a:ext cx="1997137" cy="3894634"/>
            <a:chOff x="1455604" y="2528080"/>
            <a:chExt cx="1997420" cy="3895186"/>
          </a:xfrm>
        </p:grpSpPr>
        <p:sp>
          <p:nvSpPr>
            <p:cNvPr id="148" name="Rectangle 10"/>
            <p:cNvSpPr>
              <a:spLocks noChangeArrowheads="1"/>
            </p:cNvSpPr>
            <p:nvPr/>
          </p:nvSpPr>
          <p:spPr bwMode="auto">
            <a:xfrm>
              <a:off x="1546592" y="2601737"/>
              <a:ext cx="1815442" cy="1512146"/>
            </a:xfrm>
            <a:prstGeom prst="rect">
              <a:avLst/>
            </a:prstGeom>
            <a:solidFill>
              <a:srgbClr val="505050"/>
            </a:solidFill>
            <a:ln>
              <a:noFill/>
            </a:ln>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sp>
          <p:nvSpPr>
            <p:cNvPr id="149" name="Rectangle 11"/>
            <p:cNvSpPr>
              <a:spLocks noChangeArrowheads="1"/>
            </p:cNvSpPr>
            <p:nvPr/>
          </p:nvSpPr>
          <p:spPr bwMode="auto">
            <a:xfrm>
              <a:off x="1546592" y="2601737"/>
              <a:ext cx="1815442" cy="1512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sp>
          <p:nvSpPr>
            <p:cNvPr id="150" name="Rectangle 13"/>
            <p:cNvSpPr>
              <a:spLocks noChangeArrowheads="1"/>
            </p:cNvSpPr>
            <p:nvPr/>
          </p:nvSpPr>
          <p:spPr bwMode="auto">
            <a:xfrm>
              <a:off x="1455604" y="2528080"/>
              <a:ext cx="1997420" cy="73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sp>
          <p:nvSpPr>
            <p:cNvPr id="151" name="Rectangle 15"/>
            <p:cNvSpPr>
              <a:spLocks noChangeArrowheads="1"/>
            </p:cNvSpPr>
            <p:nvPr/>
          </p:nvSpPr>
          <p:spPr bwMode="auto">
            <a:xfrm>
              <a:off x="1728571" y="2801046"/>
              <a:ext cx="1464486" cy="238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sp>
          <p:nvSpPr>
            <p:cNvPr id="152" name="Rectangle 17"/>
            <p:cNvSpPr>
              <a:spLocks noChangeArrowheads="1"/>
            </p:cNvSpPr>
            <p:nvPr/>
          </p:nvSpPr>
          <p:spPr bwMode="auto">
            <a:xfrm>
              <a:off x="1728571" y="3212662"/>
              <a:ext cx="1464486" cy="238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sp>
          <p:nvSpPr>
            <p:cNvPr id="153" name="Rectangle 22"/>
            <p:cNvSpPr>
              <a:spLocks noChangeArrowheads="1"/>
            </p:cNvSpPr>
            <p:nvPr/>
          </p:nvSpPr>
          <p:spPr bwMode="auto">
            <a:xfrm>
              <a:off x="1728571" y="3619945"/>
              <a:ext cx="1464486" cy="238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sp>
          <p:nvSpPr>
            <p:cNvPr id="154" name="Rectangle 23"/>
            <p:cNvSpPr>
              <a:spLocks noChangeArrowheads="1"/>
            </p:cNvSpPr>
            <p:nvPr/>
          </p:nvSpPr>
          <p:spPr bwMode="auto">
            <a:xfrm>
              <a:off x="1546592" y="4113885"/>
              <a:ext cx="1815442" cy="2309381"/>
            </a:xfrm>
            <a:prstGeom prst="rect">
              <a:avLst/>
            </a:prstGeom>
            <a:solidFill>
              <a:srgbClr val="505050"/>
            </a:solidFill>
            <a:ln>
              <a:noFill/>
            </a:ln>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sp>
          <p:nvSpPr>
            <p:cNvPr id="155" name="Rectangle 24"/>
            <p:cNvSpPr>
              <a:spLocks noChangeArrowheads="1"/>
            </p:cNvSpPr>
            <p:nvPr/>
          </p:nvSpPr>
          <p:spPr bwMode="auto">
            <a:xfrm>
              <a:off x="1546592" y="4113885"/>
              <a:ext cx="1815442" cy="2309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sp>
          <p:nvSpPr>
            <p:cNvPr id="156" name="Rectangle 26"/>
            <p:cNvSpPr>
              <a:spLocks noChangeArrowheads="1"/>
            </p:cNvSpPr>
            <p:nvPr/>
          </p:nvSpPr>
          <p:spPr bwMode="auto">
            <a:xfrm>
              <a:off x="1455604" y="4074889"/>
              <a:ext cx="1997420" cy="73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sp>
          <p:nvSpPr>
            <p:cNvPr id="157" name="Rectangle 29"/>
            <p:cNvSpPr>
              <a:spLocks noChangeArrowheads="1"/>
            </p:cNvSpPr>
            <p:nvPr/>
          </p:nvSpPr>
          <p:spPr bwMode="auto">
            <a:xfrm>
              <a:off x="2131520" y="5959656"/>
              <a:ext cx="238304" cy="454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sp>
          <p:nvSpPr>
            <p:cNvPr id="158" name="Rectangle 31"/>
            <p:cNvSpPr>
              <a:spLocks noChangeArrowheads="1"/>
            </p:cNvSpPr>
            <p:nvPr/>
          </p:nvSpPr>
          <p:spPr bwMode="auto">
            <a:xfrm>
              <a:off x="1728571" y="4356521"/>
              <a:ext cx="1464486" cy="233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sp>
          <p:nvSpPr>
            <p:cNvPr id="159" name="Rectangle 33"/>
            <p:cNvSpPr>
              <a:spLocks noChangeArrowheads="1"/>
            </p:cNvSpPr>
            <p:nvPr/>
          </p:nvSpPr>
          <p:spPr bwMode="auto">
            <a:xfrm>
              <a:off x="1728571" y="4759471"/>
              <a:ext cx="1464486" cy="238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sp>
          <p:nvSpPr>
            <p:cNvPr id="160" name="Rectangle 35"/>
            <p:cNvSpPr>
              <a:spLocks noChangeArrowheads="1"/>
            </p:cNvSpPr>
            <p:nvPr/>
          </p:nvSpPr>
          <p:spPr bwMode="auto">
            <a:xfrm>
              <a:off x="1728571" y="5166754"/>
              <a:ext cx="1464486" cy="238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grpSp>
          <p:nvGrpSpPr>
            <p:cNvPr id="161" name="Group 160"/>
            <p:cNvGrpSpPr/>
            <p:nvPr/>
          </p:nvGrpSpPr>
          <p:grpSpPr>
            <a:xfrm>
              <a:off x="1455604" y="2528080"/>
              <a:ext cx="1997420" cy="3886520"/>
              <a:chOff x="9578543" y="2628131"/>
              <a:chExt cx="2104062" cy="4094021"/>
            </a:xfrm>
            <a:solidFill>
              <a:srgbClr val="686868"/>
            </a:solidFill>
          </p:grpSpPr>
          <p:sp>
            <p:nvSpPr>
              <p:cNvPr id="163" name="Rectangle 12"/>
              <p:cNvSpPr>
                <a:spLocks noChangeArrowheads="1"/>
              </p:cNvSpPr>
              <p:nvPr/>
            </p:nvSpPr>
            <p:spPr bwMode="auto">
              <a:xfrm>
                <a:off x="9578543" y="2628131"/>
                <a:ext cx="2104062" cy="77590"/>
              </a:xfrm>
              <a:prstGeom prst="rect">
                <a:avLst/>
              </a:prstGeom>
              <a:grpFill/>
              <a:ln>
                <a:noFill/>
              </a:ln>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sp>
            <p:nvSpPr>
              <p:cNvPr id="164" name="Rectangle 14"/>
              <p:cNvSpPr>
                <a:spLocks noChangeArrowheads="1"/>
              </p:cNvSpPr>
              <p:nvPr/>
            </p:nvSpPr>
            <p:spPr bwMode="auto">
              <a:xfrm>
                <a:off x="9866083" y="2915671"/>
                <a:ext cx="1542675" cy="251027"/>
              </a:xfrm>
              <a:prstGeom prst="rect">
                <a:avLst/>
              </a:prstGeom>
              <a:grpFill/>
              <a:ln>
                <a:noFill/>
              </a:ln>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sp>
            <p:nvSpPr>
              <p:cNvPr id="165" name="Rectangle 16"/>
              <p:cNvSpPr>
                <a:spLocks noChangeArrowheads="1"/>
              </p:cNvSpPr>
              <p:nvPr/>
            </p:nvSpPr>
            <p:spPr bwMode="auto">
              <a:xfrm>
                <a:off x="9866083" y="3349263"/>
                <a:ext cx="1542675" cy="251027"/>
              </a:xfrm>
              <a:prstGeom prst="rect">
                <a:avLst/>
              </a:prstGeom>
              <a:grpFill/>
              <a:ln>
                <a:noFill/>
              </a:ln>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sp>
            <p:nvSpPr>
              <p:cNvPr id="166" name="Rectangle 21"/>
              <p:cNvSpPr>
                <a:spLocks noChangeArrowheads="1"/>
              </p:cNvSpPr>
              <p:nvPr/>
            </p:nvSpPr>
            <p:spPr bwMode="auto">
              <a:xfrm>
                <a:off x="9866083" y="3778291"/>
                <a:ext cx="1542675" cy="251027"/>
              </a:xfrm>
              <a:prstGeom prst="rect">
                <a:avLst/>
              </a:prstGeom>
              <a:grpFill/>
              <a:ln>
                <a:noFill/>
              </a:ln>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sp>
            <p:nvSpPr>
              <p:cNvPr id="167" name="Rectangle 25"/>
              <p:cNvSpPr>
                <a:spLocks noChangeArrowheads="1"/>
              </p:cNvSpPr>
              <p:nvPr/>
            </p:nvSpPr>
            <p:spPr bwMode="auto">
              <a:xfrm>
                <a:off x="9578543" y="4257524"/>
                <a:ext cx="2104062" cy="77590"/>
              </a:xfrm>
              <a:prstGeom prst="rect">
                <a:avLst/>
              </a:prstGeom>
              <a:grpFill/>
              <a:ln>
                <a:noFill/>
              </a:ln>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sp>
            <p:nvSpPr>
              <p:cNvPr id="168" name="Rectangle 27"/>
              <p:cNvSpPr>
                <a:spLocks noChangeArrowheads="1"/>
              </p:cNvSpPr>
              <p:nvPr/>
            </p:nvSpPr>
            <p:spPr bwMode="auto">
              <a:xfrm>
                <a:off x="10728702" y="6242919"/>
                <a:ext cx="246463" cy="479233"/>
              </a:xfrm>
              <a:prstGeom prst="rect">
                <a:avLst/>
              </a:prstGeom>
              <a:grpFill/>
              <a:ln>
                <a:noFill/>
              </a:ln>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sp>
            <p:nvSpPr>
              <p:cNvPr id="169" name="Rectangle 28"/>
              <p:cNvSpPr>
                <a:spLocks noChangeArrowheads="1"/>
              </p:cNvSpPr>
              <p:nvPr/>
            </p:nvSpPr>
            <p:spPr bwMode="auto">
              <a:xfrm>
                <a:off x="10290546" y="6242919"/>
                <a:ext cx="251027" cy="479233"/>
              </a:xfrm>
              <a:prstGeom prst="rect">
                <a:avLst/>
              </a:prstGeom>
              <a:grpFill/>
              <a:ln>
                <a:noFill/>
              </a:ln>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sp>
            <p:nvSpPr>
              <p:cNvPr id="170" name="Rectangle 30"/>
              <p:cNvSpPr>
                <a:spLocks noChangeArrowheads="1"/>
              </p:cNvSpPr>
              <p:nvPr/>
            </p:nvSpPr>
            <p:spPr bwMode="auto">
              <a:xfrm>
                <a:off x="9866083" y="4554193"/>
                <a:ext cx="1542675" cy="246463"/>
              </a:xfrm>
              <a:prstGeom prst="rect">
                <a:avLst/>
              </a:prstGeom>
              <a:grpFill/>
              <a:ln>
                <a:noFill/>
              </a:ln>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sp>
            <p:nvSpPr>
              <p:cNvPr id="171" name="Rectangle 32"/>
              <p:cNvSpPr>
                <a:spLocks noChangeArrowheads="1"/>
              </p:cNvSpPr>
              <p:nvPr/>
            </p:nvSpPr>
            <p:spPr bwMode="auto">
              <a:xfrm>
                <a:off x="9866083" y="4978656"/>
                <a:ext cx="1542675" cy="251027"/>
              </a:xfrm>
              <a:prstGeom prst="rect">
                <a:avLst/>
              </a:prstGeom>
              <a:grpFill/>
              <a:ln>
                <a:noFill/>
              </a:ln>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sp>
            <p:nvSpPr>
              <p:cNvPr id="172" name="Rectangle 34"/>
              <p:cNvSpPr>
                <a:spLocks noChangeArrowheads="1"/>
              </p:cNvSpPr>
              <p:nvPr/>
            </p:nvSpPr>
            <p:spPr bwMode="auto">
              <a:xfrm>
                <a:off x="9866083" y="5407684"/>
                <a:ext cx="1542675" cy="251027"/>
              </a:xfrm>
              <a:prstGeom prst="rect">
                <a:avLst/>
              </a:prstGeom>
              <a:grpFill/>
              <a:ln>
                <a:noFill/>
              </a:ln>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sp>
            <p:nvSpPr>
              <p:cNvPr id="173" name="Rectangle 36"/>
              <p:cNvSpPr>
                <a:spLocks noChangeArrowheads="1"/>
              </p:cNvSpPr>
              <p:nvPr/>
            </p:nvSpPr>
            <p:spPr bwMode="auto">
              <a:xfrm>
                <a:off x="9866083" y="5841276"/>
                <a:ext cx="1542675" cy="251027"/>
              </a:xfrm>
              <a:prstGeom prst="rect">
                <a:avLst/>
              </a:prstGeom>
              <a:grpFill/>
              <a:ln>
                <a:noFill/>
              </a:ln>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grpSp>
        <p:sp>
          <p:nvSpPr>
            <p:cNvPr id="162" name="Rectangle 37"/>
            <p:cNvSpPr>
              <a:spLocks noChangeArrowheads="1"/>
            </p:cNvSpPr>
            <p:nvPr/>
          </p:nvSpPr>
          <p:spPr bwMode="auto">
            <a:xfrm>
              <a:off x="1728571" y="5578370"/>
              <a:ext cx="1464486" cy="238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grpSp>
      <p:grpSp>
        <p:nvGrpSpPr>
          <p:cNvPr id="174" name="Group 173"/>
          <p:cNvGrpSpPr/>
          <p:nvPr/>
        </p:nvGrpSpPr>
        <p:grpSpPr>
          <a:xfrm>
            <a:off x="953746" y="5495763"/>
            <a:ext cx="476541" cy="927088"/>
            <a:chOff x="952999" y="5496047"/>
            <a:chExt cx="476608" cy="927219"/>
          </a:xfrm>
        </p:grpSpPr>
        <p:sp>
          <p:nvSpPr>
            <p:cNvPr id="175" name="Rectangle 38"/>
            <p:cNvSpPr>
              <a:spLocks noChangeArrowheads="1"/>
            </p:cNvSpPr>
            <p:nvPr/>
          </p:nvSpPr>
          <p:spPr bwMode="auto">
            <a:xfrm>
              <a:off x="1143643" y="6059311"/>
              <a:ext cx="99654" cy="36395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sp>
          <p:nvSpPr>
            <p:cNvPr id="176" name="Oval 39"/>
            <p:cNvSpPr>
              <a:spLocks noChangeArrowheads="1"/>
            </p:cNvSpPr>
            <p:nvPr/>
          </p:nvSpPr>
          <p:spPr bwMode="auto">
            <a:xfrm>
              <a:off x="952999" y="5743017"/>
              <a:ext cx="476608" cy="480941"/>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sp>
          <p:nvSpPr>
            <p:cNvPr id="177" name="Oval 40"/>
            <p:cNvSpPr>
              <a:spLocks noChangeArrowheads="1"/>
            </p:cNvSpPr>
            <p:nvPr/>
          </p:nvSpPr>
          <p:spPr bwMode="auto">
            <a:xfrm>
              <a:off x="1013659" y="5496047"/>
              <a:ext cx="350956" cy="350956"/>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grpSp>
      <p:grpSp>
        <p:nvGrpSpPr>
          <p:cNvPr id="178" name="Group 177"/>
          <p:cNvGrpSpPr/>
          <p:nvPr/>
        </p:nvGrpSpPr>
        <p:grpSpPr>
          <a:xfrm>
            <a:off x="364569" y="5495763"/>
            <a:ext cx="476541" cy="927088"/>
            <a:chOff x="363739" y="5496047"/>
            <a:chExt cx="476608" cy="927219"/>
          </a:xfrm>
        </p:grpSpPr>
        <p:sp>
          <p:nvSpPr>
            <p:cNvPr id="179" name="Rectangle 41"/>
            <p:cNvSpPr>
              <a:spLocks noChangeArrowheads="1"/>
            </p:cNvSpPr>
            <p:nvPr/>
          </p:nvSpPr>
          <p:spPr bwMode="auto">
            <a:xfrm>
              <a:off x="558715" y="6059311"/>
              <a:ext cx="95322" cy="36395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sp>
          <p:nvSpPr>
            <p:cNvPr id="180" name="Oval 42"/>
            <p:cNvSpPr>
              <a:spLocks noChangeArrowheads="1"/>
            </p:cNvSpPr>
            <p:nvPr/>
          </p:nvSpPr>
          <p:spPr bwMode="auto">
            <a:xfrm>
              <a:off x="363739" y="5743017"/>
              <a:ext cx="476608" cy="480941"/>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sp>
          <p:nvSpPr>
            <p:cNvPr id="181" name="Oval 43"/>
            <p:cNvSpPr>
              <a:spLocks noChangeArrowheads="1"/>
            </p:cNvSpPr>
            <p:nvPr/>
          </p:nvSpPr>
          <p:spPr bwMode="auto">
            <a:xfrm>
              <a:off x="424398" y="5496047"/>
              <a:ext cx="350956" cy="350956"/>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grpSp>
      <p:grpSp>
        <p:nvGrpSpPr>
          <p:cNvPr id="8" name="Group 7"/>
          <p:cNvGrpSpPr/>
          <p:nvPr/>
        </p:nvGrpSpPr>
        <p:grpSpPr>
          <a:xfrm>
            <a:off x="169689" y="5097163"/>
            <a:ext cx="4756600" cy="1360333"/>
            <a:chOff x="3264725" y="5086462"/>
            <a:chExt cx="5718997" cy="1656816"/>
          </a:xfrm>
        </p:grpSpPr>
        <p:sp>
          <p:nvSpPr>
            <p:cNvPr id="35" name="Rectangle 34">
              <a:hlinkClick r:id="rId18" action="ppaction://hlinksldjump"/>
            </p:cNvPr>
            <p:cNvSpPr/>
            <p:nvPr/>
          </p:nvSpPr>
          <p:spPr bwMode="auto">
            <a:xfrm>
              <a:off x="3264725" y="5086462"/>
              <a:ext cx="5718997" cy="1656816"/>
            </a:xfrm>
            <a:prstGeom prst="rect">
              <a:avLst/>
            </a:prstGeom>
            <a:solidFill>
              <a:schemeClr val="bg1">
                <a:lumMod val="85000"/>
              </a:schemeClr>
            </a:solidFill>
            <a:ln w="19050" cap="flat" cmpd="sng" algn="ctr">
              <a:noFill/>
              <a:prstDash val="solid"/>
              <a:miter lim="800000"/>
              <a:headEnd type="none" w="med" len="med"/>
              <a:tailEnd type="none" w="med" len="med"/>
            </a:ln>
            <a:effectLst/>
          </p:spPr>
          <p:txBody>
            <a:bodyPr rot="0" spcFirstLastPara="0" vert="horz" wrap="square" lIns="91427" tIns="91427" rIns="182854" bIns="45713" numCol="1" spcCol="0" rtlCol="0" fromWordArt="0" anchor="t" anchorCtr="0" forceAA="0" compatLnSpc="1">
              <a:prstTxWarp prst="textNoShape">
                <a:avLst/>
              </a:prstTxWarp>
              <a:noAutofit/>
            </a:bodyPr>
            <a:lstStyle/>
            <a:p>
              <a:pPr defTabSz="776778">
                <a:lnSpc>
                  <a:spcPct val="90000"/>
                </a:lnSpc>
              </a:pPr>
              <a:r>
                <a:rPr lang="en-US" sz="2800" kern="0" dirty="0">
                  <a:ln>
                    <a:solidFill>
                      <a:srgbClr val="FFFFFF">
                        <a:alpha val="0"/>
                      </a:srgbClr>
                    </a:solidFill>
                  </a:ln>
                  <a:gradFill>
                    <a:gsLst>
                      <a:gs pos="85841">
                        <a:srgbClr val="000000"/>
                      </a:gs>
                      <a:gs pos="0">
                        <a:srgbClr val="000000"/>
                      </a:gs>
                    </a:gsLst>
                    <a:lin ang="5400000" scaled="0"/>
                  </a:gradFill>
                  <a:latin typeface="Segoe UI Light"/>
                </a:rPr>
                <a:t>On-premises Hadoop </a:t>
              </a:r>
            </a:p>
          </p:txBody>
        </p:sp>
        <p:grpSp>
          <p:nvGrpSpPr>
            <p:cNvPr id="36" name="Group 35"/>
            <p:cNvGrpSpPr/>
            <p:nvPr/>
          </p:nvGrpSpPr>
          <p:grpSpPr>
            <a:xfrm>
              <a:off x="4347281" y="5734340"/>
              <a:ext cx="2585502" cy="854490"/>
              <a:chOff x="60929" y="3762265"/>
              <a:chExt cx="2585502" cy="854490"/>
            </a:xfrm>
          </p:grpSpPr>
          <p:sp>
            <p:nvSpPr>
              <p:cNvPr id="38" name="Rectangle 37"/>
              <p:cNvSpPr/>
              <p:nvPr/>
            </p:nvSpPr>
            <p:spPr bwMode="auto">
              <a:xfrm>
                <a:off x="1376585" y="3762265"/>
                <a:ext cx="1269846" cy="85449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nSpc>
                    <a:spcPct val="90000"/>
                  </a:lnSpc>
                  <a:spcAft>
                    <a:spcPts val="600"/>
                  </a:spcAft>
                </a:pPr>
                <a:r>
                  <a:rPr lang="en-US" sz="1199" dirty="0">
                    <a:gradFill>
                      <a:gsLst>
                        <a:gs pos="85841">
                          <a:srgbClr val="FFFFFF"/>
                        </a:gs>
                        <a:gs pos="0">
                          <a:srgbClr val="FFFFFF"/>
                        </a:gs>
                      </a:gsLst>
                      <a:lin ang="5400000" scaled="0"/>
                    </a:gradFill>
                  </a:rPr>
                  <a:t>Software</a:t>
                </a:r>
              </a:p>
            </p:txBody>
          </p:sp>
          <p:grpSp>
            <p:nvGrpSpPr>
              <p:cNvPr id="39" name="Group 38"/>
              <p:cNvGrpSpPr/>
              <p:nvPr/>
            </p:nvGrpSpPr>
            <p:grpSpPr>
              <a:xfrm>
                <a:off x="60929" y="3762265"/>
                <a:ext cx="1269846" cy="854490"/>
                <a:chOff x="34103" y="3762265"/>
                <a:chExt cx="1269846" cy="854490"/>
              </a:xfrm>
            </p:grpSpPr>
            <p:sp>
              <p:nvSpPr>
                <p:cNvPr id="41" name="Rectangle 40"/>
                <p:cNvSpPr/>
                <p:nvPr/>
              </p:nvSpPr>
              <p:spPr bwMode="auto">
                <a:xfrm>
                  <a:off x="34103" y="3762265"/>
                  <a:ext cx="1269846" cy="85449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nSpc>
                      <a:spcPct val="90000"/>
                    </a:lnSpc>
                    <a:spcAft>
                      <a:spcPts val="600"/>
                    </a:spcAft>
                  </a:pPr>
                  <a:r>
                    <a:rPr lang="en-US" sz="1199" dirty="0">
                      <a:gradFill>
                        <a:gsLst>
                          <a:gs pos="85841">
                            <a:srgbClr val="FFFFFF"/>
                          </a:gs>
                          <a:gs pos="0">
                            <a:srgbClr val="FFFFFF"/>
                          </a:gs>
                        </a:gsLst>
                        <a:lin ang="5400000" scaled="0"/>
                      </a:gradFill>
                    </a:rPr>
                    <a:t>Appliances</a:t>
                  </a:r>
                </a:p>
              </p:txBody>
            </p:sp>
            <p:sp>
              <p:nvSpPr>
                <p:cNvPr id="42" name="Freeform 21"/>
                <p:cNvSpPr>
                  <a:spLocks noEditPoints="1"/>
                </p:cNvSpPr>
                <p:nvPr/>
              </p:nvSpPr>
              <p:spPr bwMode="auto">
                <a:xfrm>
                  <a:off x="794607" y="4146341"/>
                  <a:ext cx="399754" cy="395295"/>
                </a:xfrm>
                <a:custGeom>
                  <a:avLst/>
                  <a:gdLst>
                    <a:gd name="T0" fmla="*/ 910 w 1856"/>
                    <a:gd name="T1" fmla="*/ 1264 h 1836"/>
                    <a:gd name="T2" fmla="*/ 819 w 1856"/>
                    <a:gd name="T3" fmla="*/ 1493 h 1836"/>
                    <a:gd name="T4" fmla="*/ 723 w 1856"/>
                    <a:gd name="T5" fmla="*/ 1721 h 1836"/>
                    <a:gd name="T6" fmla="*/ 295 w 1856"/>
                    <a:gd name="T7" fmla="*/ 1782 h 1836"/>
                    <a:gd name="T8" fmla="*/ 295 w 1856"/>
                    <a:gd name="T9" fmla="*/ 1739 h 1836"/>
                    <a:gd name="T10" fmla="*/ 536 w 1856"/>
                    <a:gd name="T11" fmla="*/ 1595 h 1836"/>
                    <a:gd name="T12" fmla="*/ 482 w 1856"/>
                    <a:gd name="T13" fmla="*/ 1390 h 1836"/>
                    <a:gd name="T14" fmla="*/ 392 w 1856"/>
                    <a:gd name="T15" fmla="*/ 1360 h 1836"/>
                    <a:gd name="T16" fmla="*/ 126 w 1856"/>
                    <a:gd name="T17" fmla="*/ 1499 h 1836"/>
                    <a:gd name="T18" fmla="*/ 235 w 1856"/>
                    <a:gd name="T19" fmla="*/ 1216 h 1836"/>
                    <a:gd name="T20" fmla="*/ 452 w 1856"/>
                    <a:gd name="T21" fmla="*/ 1119 h 1836"/>
                    <a:gd name="T22" fmla="*/ 464 w 1856"/>
                    <a:gd name="T23" fmla="*/ 1119 h 1836"/>
                    <a:gd name="T24" fmla="*/ 639 w 1856"/>
                    <a:gd name="T25" fmla="*/ 1071 h 1836"/>
                    <a:gd name="T26" fmla="*/ 681 w 1856"/>
                    <a:gd name="T27" fmla="*/ 1035 h 1836"/>
                    <a:gd name="T28" fmla="*/ 976 w 1856"/>
                    <a:gd name="T29" fmla="*/ 734 h 1836"/>
                    <a:gd name="T30" fmla="*/ 795 w 1856"/>
                    <a:gd name="T31" fmla="*/ 566 h 1836"/>
                    <a:gd name="T32" fmla="*/ 572 w 1856"/>
                    <a:gd name="T33" fmla="*/ 776 h 1836"/>
                    <a:gd name="T34" fmla="*/ 741 w 1856"/>
                    <a:gd name="T35" fmla="*/ 975 h 1836"/>
                    <a:gd name="T36" fmla="*/ 1579 w 1856"/>
                    <a:gd name="T37" fmla="*/ 1818 h 1836"/>
                    <a:gd name="T38" fmla="*/ 1820 w 1856"/>
                    <a:gd name="T39" fmla="*/ 1613 h 1836"/>
                    <a:gd name="T40" fmla="*/ 1820 w 1856"/>
                    <a:gd name="T41" fmla="*/ 1577 h 1836"/>
                    <a:gd name="T42" fmla="*/ 1211 w 1856"/>
                    <a:gd name="T43" fmla="*/ 969 h 1836"/>
                    <a:gd name="T44" fmla="*/ 1814 w 1856"/>
                    <a:gd name="T45" fmla="*/ 421 h 1836"/>
                    <a:gd name="T46" fmla="*/ 1573 w 1856"/>
                    <a:gd name="T47" fmla="*/ 560 h 1836"/>
                    <a:gd name="T48" fmla="*/ 1446 w 1856"/>
                    <a:gd name="T49" fmla="*/ 475 h 1836"/>
                    <a:gd name="T50" fmla="*/ 1440 w 1856"/>
                    <a:gd name="T51" fmla="*/ 319 h 1836"/>
                    <a:gd name="T52" fmla="*/ 1687 w 1856"/>
                    <a:gd name="T53" fmla="*/ 156 h 1836"/>
                    <a:gd name="T54" fmla="*/ 1308 w 1856"/>
                    <a:gd name="T55" fmla="*/ 150 h 1836"/>
                    <a:gd name="T56" fmla="*/ 1151 w 1856"/>
                    <a:gd name="T57" fmla="*/ 427 h 1836"/>
                    <a:gd name="T58" fmla="*/ 1097 w 1856"/>
                    <a:gd name="T59" fmla="*/ 614 h 1836"/>
                    <a:gd name="T60" fmla="*/ 1266 w 1856"/>
                    <a:gd name="T61" fmla="*/ 909 h 1836"/>
                    <a:gd name="T62" fmla="*/ 1501 w 1856"/>
                    <a:gd name="T63" fmla="*/ 800 h 1836"/>
                    <a:gd name="T64" fmla="*/ 1519 w 1856"/>
                    <a:gd name="T65" fmla="*/ 800 h 1836"/>
                    <a:gd name="T66" fmla="*/ 1663 w 1856"/>
                    <a:gd name="T67" fmla="*/ 758 h 1836"/>
                    <a:gd name="T68" fmla="*/ 1856 w 1856"/>
                    <a:gd name="T69" fmla="*/ 451 h 1836"/>
                    <a:gd name="T70" fmla="*/ 313 w 1856"/>
                    <a:gd name="T71" fmla="*/ 879 h 1836"/>
                    <a:gd name="T72" fmla="*/ 862 w 1856"/>
                    <a:gd name="T73" fmla="*/ 349 h 1836"/>
                    <a:gd name="T74" fmla="*/ 862 w 1856"/>
                    <a:gd name="T75" fmla="*/ 271 h 1836"/>
                    <a:gd name="T76" fmla="*/ 566 w 1856"/>
                    <a:gd name="T77" fmla="*/ 0 h 1836"/>
                    <a:gd name="T78" fmla="*/ 12 w 1856"/>
                    <a:gd name="T79" fmla="*/ 524 h 1836"/>
                    <a:gd name="T80" fmla="*/ 12 w 1856"/>
                    <a:gd name="T81" fmla="*/ 602 h 1836"/>
                    <a:gd name="T82" fmla="*/ 313 w 1856"/>
                    <a:gd name="T83" fmla="*/ 879 h 1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6" h="1836">
                      <a:moveTo>
                        <a:pt x="681" y="1035"/>
                      </a:moveTo>
                      <a:cubicBezTo>
                        <a:pt x="910" y="1264"/>
                        <a:pt x="910" y="1264"/>
                        <a:pt x="910" y="1264"/>
                      </a:cubicBezTo>
                      <a:cubicBezTo>
                        <a:pt x="868" y="1306"/>
                        <a:pt x="868" y="1306"/>
                        <a:pt x="868" y="1306"/>
                      </a:cubicBezTo>
                      <a:cubicBezTo>
                        <a:pt x="825" y="1348"/>
                        <a:pt x="819" y="1420"/>
                        <a:pt x="819" y="1493"/>
                      </a:cubicBezTo>
                      <a:cubicBezTo>
                        <a:pt x="819" y="1493"/>
                        <a:pt x="819" y="1493"/>
                        <a:pt x="819" y="1493"/>
                      </a:cubicBezTo>
                      <a:cubicBezTo>
                        <a:pt x="819" y="1577"/>
                        <a:pt x="783" y="1661"/>
                        <a:pt x="723" y="1721"/>
                      </a:cubicBezTo>
                      <a:cubicBezTo>
                        <a:pt x="705" y="1739"/>
                        <a:pt x="687" y="1758"/>
                        <a:pt x="657" y="1776"/>
                      </a:cubicBezTo>
                      <a:cubicBezTo>
                        <a:pt x="554" y="1836"/>
                        <a:pt x="410" y="1836"/>
                        <a:pt x="295" y="1782"/>
                      </a:cubicBezTo>
                      <a:cubicBezTo>
                        <a:pt x="289" y="1782"/>
                        <a:pt x="283" y="1770"/>
                        <a:pt x="283" y="1764"/>
                      </a:cubicBezTo>
                      <a:cubicBezTo>
                        <a:pt x="277" y="1751"/>
                        <a:pt x="283" y="1739"/>
                        <a:pt x="295" y="1739"/>
                      </a:cubicBezTo>
                      <a:cubicBezTo>
                        <a:pt x="530" y="1601"/>
                        <a:pt x="530" y="1601"/>
                        <a:pt x="530" y="1601"/>
                      </a:cubicBezTo>
                      <a:cubicBezTo>
                        <a:pt x="530" y="1601"/>
                        <a:pt x="536" y="1601"/>
                        <a:pt x="536" y="1595"/>
                      </a:cubicBezTo>
                      <a:cubicBezTo>
                        <a:pt x="554" y="1577"/>
                        <a:pt x="578" y="1547"/>
                        <a:pt x="524" y="1445"/>
                      </a:cubicBezTo>
                      <a:cubicBezTo>
                        <a:pt x="512" y="1420"/>
                        <a:pt x="494" y="1402"/>
                        <a:pt x="482" y="1390"/>
                      </a:cubicBezTo>
                      <a:cubicBezTo>
                        <a:pt x="440" y="1348"/>
                        <a:pt x="410" y="1354"/>
                        <a:pt x="398" y="1360"/>
                      </a:cubicBezTo>
                      <a:cubicBezTo>
                        <a:pt x="392" y="1360"/>
                        <a:pt x="392" y="1360"/>
                        <a:pt x="392" y="1360"/>
                      </a:cubicBezTo>
                      <a:cubicBezTo>
                        <a:pt x="156" y="1499"/>
                        <a:pt x="156" y="1499"/>
                        <a:pt x="156" y="1499"/>
                      </a:cubicBezTo>
                      <a:cubicBezTo>
                        <a:pt x="144" y="1499"/>
                        <a:pt x="132" y="1499"/>
                        <a:pt x="126" y="1499"/>
                      </a:cubicBezTo>
                      <a:cubicBezTo>
                        <a:pt x="120" y="1493"/>
                        <a:pt x="114" y="1481"/>
                        <a:pt x="114" y="1469"/>
                      </a:cubicBezTo>
                      <a:cubicBezTo>
                        <a:pt x="120" y="1378"/>
                        <a:pt x="168" y="1288"/>
                        <a:pt x="235" y="1216"/>
                      </a:cubicBezTo>
                      <a:cubicBezTo>
                        <a:pt x="253" y="1198"/>
                        <a:pt x="283" y="1180"/>
                        <a:pt x="307" y="1162"/>
                      </a:cubicBezTo>
                      <a:cubicBezTo>
                        <a:pt x="349" y="1137"/>
                        <a:pt x="398" y="1125"/>
                        <a:pt x="452" y="1119"/>
                      </a:cubicBezTo>
                      <a:cubicBezTo>
                        <a:pt x="446" y="1119"/>
                        <a:pt x="446" y="1119"/>
                        <a:pt x="446" y="1119"/>
                      </a:cubicBezTo>
                      <a:cubicBezTo>
                        <a:pt x="452" y="1119"/>
                        <a:pt x="458" y="1119"/>
                        <a:pt x="464" y="1119"/>
                      </a:cubicBezTo>
                      <a:cubicBezTo>
                        <a:pt x="464" y="1119"/>
                        <a:pt x="464" y="1119"/>
                        <a:pt x="470" y="1119"/>
                      </a:cubicBezTo>
                      <a:cubicBezTo>
                        <a:pt x="536" y="1119"/>
                        <a:pt x="602" y="1113"/>
                        <a:pt x="639" y="1071"/>
                      </a:cubicBezTo>
                      <a:cubicBezTo>
                        <a:pt x="681" y="1035"/>
                        <a:pt x="681" y="1035"/>
                        <a:pt x="681" y="1035"/>
                      </a:cubicBezTo>
                      <a:cubicBezTo>
                        <a:pt x="681" y="1035"/>
                        <a:pt x="681" y="1035"/>
                        <a:pt x="681" y="1035"/>
                      </a:cubicBezTo>
                      <a:close/>
                      <a:moveTo>
                        <a:pt x="1211" y="969"/>
                      </a:moveTo>
                      <a:cubicBezTo>
                        <a:pt x="976" y="734"/>
                        <a:pt x="976" y="734"/>
                        <a:pt x="976" y="734"/>
                      </a:cubicBezTo>
                      <a:cubicBezTo>
                        <a:pt x="813" y="572"/>
                        <a:pt x="813" y="572"/>
                        <a:pt x="813" y="572"/>
                      </a:cubicBezTo>
                      <a:cubicBezTo>
                        <a:pt x="807" y="566"/>
                        <a:pt x="801" y="566"/>
                        <a:pt x="795" y="566"/>
                      </a:cubicBezTo>
                      <a:cubicBezTo>
                        <a:pt x="789" y="566"/>
                        <a:pt x="783" y="566"/>
                        <a:pt x="777" y="572"/>
                      </a:cubicBezTo>
                      <a:cubicBezTo>
                        <a:pt x="572" y="776"/>
                        <a:pt x="572" y="776"/>
                        <a:pt x="572" y="776"/>
                      </a:cubicBezTo>
                      <a:cubicBezTo>
                        <a:pt x="566" y="782"/>
                        <a:pt x="566" y="800"/>
                        <a:pt x="572" y="812"/>
                      </a:cubicBezTo>
                      <a:cubicBezTo>
                        <a:pt x="741" y="975"/>
                        <a:pt x="741" y="975"/>
                        <a:pt x="741" y="975"/>
                      </a:cubicBezTo>
                      <a:cubicBezTo>
                        <a:pt x="970" y="1204"/>
                        <a:pt x="970" y="1204"/>
                        <a:pt x="970" y="1204"/>
                      </a:cubicBezTo>
                      <a:cubicBezTo>
                        <a:pt x="1579" y="1818"/>
                        <a:pt x="1579" y="1818"/>
                        <a:pt x="1579" y="1818"/>
                      </a:cubicBezTo>
                      <a:cubicBezTo>
                        <a:pt x="1591" y="1824"/>
                        <a:pt x="1603" y="1824"/>
                        <a:pt x="1615" y="1818"/>
                      </a:cubicBezTo>
                      <a:cubicBezTo>
                        <a:pt x="1820" y="1613"/>
                        <a:pt x="1820" y="1613"/>
                        <a:pt x="1820" y="1613"/>
                      </a:cubicBezTo>
                      <a:cubicBezTo>
                        <a:pt x="1826" y="1607"/>
                        <a:pt x="1826" y="1601"/>
                        <a:pt x="1826" y="1595"/>
                      </a:cubicBezTo>
                      <a:cubicBezTo>
                        <a:pt x="1826" y="1589"/>
                        <a:pt x="1826" y="1583"/>
                        <a:pt x="1820" y="1577"/>
                      </a:cubicBezTo>
                      <a:cubicBezTo>
                        <a:pt x="1211" y="969"/>
                        <a:pt x="1211" y="969"/>
                        <a:pt x="1211" y="969"/>
                      </a:cubicBezTo>
                      <a:cubicBezTo>
                        <a:pt x="1211" y="969"/>
                        <a:pt x="1211" y="969"/>
                        <a:pt x="1211" y="969"/>
                      </a:cubicBezTo>
                      <a:close/>
                      <a:moveTo>
                        <a:pt x="1844" y="421"/>
                      </a:moveTo>
                      <a:cubicBezTo>
                        <a:pt x="1832" y="421"/>
                        <a:pt x="1826" y="421"/>
                        <a:pt x="1814" y="421"/>
                      </a:cubicBezTo>
                      <a:cubicBezTo>
                        <a:pt x="1579" y="560"/>
                        <a:pt x="1579" y="560"/>
                        <a:pt x="1579" y="560"/>
                      </a:cubicBezTo>
                      <a:cubicBezTo>
                        <a:pt x="1579" y="560"/>
                        <a:pt x="1579" y="560"/>
                        <a:pt x="1573" y="560"/>
                      </a:cubicBezTo>
                      <a:cubicBezTo>
                        <a:pt x="1561" y="566"/>
                        <a:pt x="1531" y="572"/>
                        <a:pt x="1488" y="530"/>
                      </a:cubicBezTo>
                      <a:cubicBezTo>
                        <a:pt x="1470" y="517"/>
                        <a:pt x="1458" y="499"/>
                        <a:pt x="1446" y="475"/>
                      </a:cubicBezTo>
                      <a:cubicBezTo>
                        <a:pt x="1386" y="373"/>
                        <a:pt x="1416" y="343"/>
                        <a:pt x="1428" y="325"/>
                      </a:cubicBezTo>
                      <a:cubicBezTo>
                        <a:pt x="1434" y="319"/>
                        <a:pt x="1440" y="319"/>
                        <a:pt x="1440" y="319"/>
                      </a:cubicBezTo>
                      <a:cubicBezTo>
                        <a:pt x="1675" y="180"/>
                        <a:pt x="1675" y="180"/>
                        <a:pt x="1675" y="180"/>
                      </a:cubicBezTo>
                      <a:cubicBezTo>
                        <a:pt x="1687" y="180"/>
                        <a:pt x="1687" y="168"/>
                        <a:pt x="1687" y="156"/>
                      </a:cubicBezTo>
                      <a:cubicBezTo>
                        <a:pt x="1687" y="150"/>
                        <a:pt x="1681" y="138"/>
                        <a:pt x="1675" y="138"/>
                      </a:cubicBezTo>
                      <a:cubicBezTo>
                        <a:pt x="1561" y="84"/>
                        <a:pt x="1416" y="84"/>
                        <a:pt x="1308" y="150"/>
                      </a:cubicBezTo>
                      <a:cubicBezTo>
                        <a:pt x="1284" y="162"/>
                        <a:pt x="1266" y="180"/>
                        <a:pt x="1241" y="198"/>
                      </a:cubicBezTo>
                      <a:cubicBezTo>
                        <a:pt x="1181" y="259"/>
                        <a:pt x="1151" y="343"/>
                        <a:pt x="1151" y="427"/>
                      </a:cubicBezTo>
                      <a:cubicBezTo>
                        <a:pt x="1145" y="427"/>
                        <a:pt x="1145" y="427"/>
                        <a:pt x="1145" y="427"/>
                      </a:cubicBezTo>
                      <a:cubicBezTo>
                        <a:pt x="1151" y="499"/>
                        <a:pt x="1145" y="572"/>
                        <a:pt x="1097" y="614"/>
                      </a:cubicBezTo>
                      <a:cubicBezTo>
                        <a:pt x="1036" y="680"/>
                        <a:pt x="1036" y="680"/>
                        <a:pt x="1036" y="680"/>
                      </a:cubicBezTo>
                      <a:cubicBezTo>
                        <a:pt x="1266" y="909"/>
                        <a:pt x="1266" y="909"/>
                        <a:pt x="1266" y="909"/>
                      </a:cubicBezTo>
                      <a:cubicBezTo>
                        <a:pt x="1332" y="849"/>
                        <a:pt x="1332" y="849"/>
                        <a:pt x="1332" y="849"/>
                      </a:cubicBezTo>
                      <a:cubicBezTo>
                        <a:pt x="1368" y="806"/>
                        <a:pt x="1434" y="800"/>
                        <a:pt x="1501" y="800"/>
                      </a:cubicBezTo>
                      <a:cubicBezTo>
                        <a:pt x="1507" y="800"/>
                        <a:pt x="1507" y="800"/>
                        <a:pt x="1507" y="800"/>
                      </a:cubicBezTo>
                      <a:cubicBezTo>
                        <a:pt x="1513" y="800"/>
                        <a:pt x="1519" y="800"/>
                        <a:pt x="1519" y="800"/>
                      </a:cubicBezTo>
                      <a:cubicBezTo>
                        <a:pt x="1519" y="800"/>
                        <a:pt x="1519" y="800"/>
                        <a:pt x="1519" y="800"/>
                      </a:cubicBezTo>
                      <a:cubicBezTo>
                        <a:pt x="1567" y="794"/>
                        <a:pt x="1615" y="782"/>
                        <a:pt x="1663" y="758"/>
                      </a:cubicBezTo>
                      <a:cubicBezTo>
                        <a:pt x="1687" y="740"/>
                        <a:pt x="1712" y="722"/>
                        <a:pt x="1736" y="704"/>
                      </a:cubicBezTo>
                      <a:cubicBezTo>
                        <a:pt x="1802" y="638"/>
                        <a:pt x="1844" y="542"/>
                        <a:pt x="1856" y="451"/>
                      </a:cubicBezTo>
                      <a:cubicBezTo>
                        <a:pt x="1856" y="439"/>
                        <a:pt x="1850" y="427"/>
                        <a:pt x="1844" y="421"/>
                      </a:cubicBezTo>
                      <a:close/>
                      <a:moveTo>
                        <a:pt x="313" y="879"/>
                      </a:moveTo>
                      <a:cubicBezTo>
                        <a:pt x="325" y="879"/>
                        <a:pt x="343" y="873"/>
                        <a:pt x="349" y="861"/>
                      </a:cubicBezTo>
                      <a:cubicBezTo>
                        <a:pt x="862" y="349"/>
                        <a:pt x="862" y="349"/>
                        <a:pt x="862" y="349"/>
                      </a:cubicBezTo>
                      <a:cubicBezTo>
                        <a:pt x="874" y="343"/>
                        <a:pt x="880" y="325"/>
                        <a:pt x="880" y="313"/>
                      </a:cubicBezTo>
                      <a:cubicBezTo>
                        <a:pt x="880" y="295"/>
                        <a:pt x="874" y="283"/>
                        <a:pt x="862" y="271"/>
                      </a:cubicBezTo>
                      <a:cubicBezTo>
                        <a:pt x="602" y="12"/>
                        <a:pt x="602" y="12"/>
                        <a:pt x="602" y="12"/>
                      </a:cubicBezTo>
                      <a:cubicBezTo>
                        <a:pt x="590" y="6"/>
                        <a:pt x="578" y="0"/>
                        <a:pt x="566" y="0"/>
                      </a:cubicBezTo>
                      <a:cubicBezTo>
                        <a:pt x="548" y="0"/>
                        <a:pt x="536" y="6"/>
                        <a:pt x="524" y="12"/>
                      </a:cubicBezTo>
                      <a:cubicBezTo>
                        <a:pt x="12" y="524"/>
                        <a:pt x="12" y="524"/>
                        <a:pt x="12" y="524"/>
                      </a:cubicBezTo>
                      <a:cubicBezTo>
                        <a:pt x="6" y="535"/>
                        <a:pt x="0" y="548"/>
                        <a:pt x="0" y="560"/>
                      </a:cubicBezTo>
                      <a:cubicBezTo>
                        <a:pt x="0" y="578"/>
                        <a:pt x="6" y="590"/>
                        <a:pt x="12" y="602"/>
                      </a:cubicBezTo>
                      <a:cubicBezTo>
                        <a:pt x="277" y="861"/>
                        <a:pt x="277" y="861"/>
                        <a:pt x="277" y="861"/>
                      </a:cubicBezTo>
                      <a:cubicBezTo>
                        <a:pt x="283" y="873"/>
                        <a:pt x="301" y="879"/>
                        <a:pt x="313" y="879"/>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endParaRPr lang="en-US" dirty="0">
                    <a:solidFill>
                      <a:srgbClr val="000000"/>
                    </a:solidFill>
                  </a:endParaRPr>
                </a:p>
              </p:txBody>
            </p:sp>
          </p:grpSp>
          <p:sp>
            <p:nvSpPr>
              <p:cNvPr id="40" name="Freeform 5"/>
              <p:cNvSpPr>
                <a:spLocks noEditPoints="1"/>
              </p:cNvSpPr>
              <p:nvPr/>
            </p:nvSpPr>
            <p:spPr bwMode="auto">
              <a:xfrm>
                <a:off x="2088761" y="4140336"/>
                <a:ext cx="460108" cy="402298"/>
              </a:xfrm>
              <a:custGeom>
                <a:avLst/>
                <a:gdLst>
                  <a:gd name="T0" fmla="*/ 0 w 4266"/>
                  <a:gd name="T1" fmla="*/ 1598 h 3730"/>
                  <a:gd name="T2" fmla="*/ 2129 w 4266"/>
                  <a:gd name="T3" fmla="*/ 2132 h 3730"/>
                  <a:gd name="T4" fmla="*/ 4266 w 4266"/>
                  <a:gd name="T5" fmla="*/ 1598 h 3730"/>
                  <a:gd name="T6" fmla="*/ 4266 w 4266"/>
                  <a:gd name="T7" fmla="*/ 2132 h 3730"/>
                  <a:gd name="T8" fmla="*/ 2129 w 4266"/>
                  <a:gd name="T9" fmla="*/ 2665 h 3730"/>
                  <a:gd name="T10" fmla="*/ 0 w 4266"/>
                  <a:gd name="T11" fmla="*/ 2132 h 3730"/>
                  <a:gd name="T12" fmla="*/ 0 w 4266"/>
                  <a:gd name="T13" fmla="*/ 1598 h 3730"/>
                  <a:gd name="T14" fmla="*/ 0 w 4266"/>
                  <a:gd name="T15" fmla="*/ 1598 h 3730"/>
                  <a:gd name="T16" fmla="*/ 0 w 4266"/>
                  <a:gd name="T17" fmla="*/ 1598 h 3730"/>
                  <a:gd name="T18" fmla="*/ 0 w 4266"/>
                  <a:gd name="T19" fmla="*/ 2665 h 3730"/>
                  <a:gd name="T20" fmla="*/ 2129 w 4266"/>
                  <a:gd name="T21" fmla="*/ 3197 h 3730"/>
                  <a:gd name="T22" fmla="*/ 4266 w 4266"/>
                  <a:gd name="T23" fmla="*/ 2665 h 3730"/>
                  <a:gd name="T24" fmla="*/ 4266 w 4266"/>
                  <a:gd name="T25" fmla="*/ 3197 h 3730"/>
                  <a:gd name="T26" fmla="*/ 2129 w 4266"/>
                  <a:gd name="T27" fmla="*/ 3730 h 3730"/>
                  <a:gd name="T28" fmla="*/ 0 w 4266"/>
                  <a:gd name="T29" fmla="*/ 3197 h 3730"/>
                  <a:gd name="T30" fmla="*/ 0 w 4266"/>
                  <a:gd name="T31" fmla="*/ 2665 h 3730"/>
                  <a:gd name="T32" fmla="*/ 0 w 4266"/>
                  <a:gd name="T33" fmla="*/ 2665 h 3730"/>
                  <a:gd name="T34" fmla="*/ 0 w 4266"/>
                  <a:gd name="T35" fmla="*/ 2665 h 3730"/>
                  <a:gd name="T36" fmla="*/ 0 w 4266"/>
                  <a:gd name="T37" fmla="*/ 533 h 3730"/>
                  <a:gd name="T38" fmla="*/ 2129 w 4266"/>
                  <a:gd name="T39" fmla="*/ 0 h 3730"/>
                  <a:gd name="T40" fmla="*/ 4266 w 4266"/>
                  <a:gd name="T41" fmla="*/ 533 h 3730"/>
                  <a:gd name="T42" fmla="*/ 4266 w 4266"/>
                  <a:gd name="T43" fmla="*/ 1065 h 3730"/>
                  <a:gd name="T44" fmla="*/ 2129 w 4266"/>
                  <a:gd name="T45" fmla="*/ 1598 h 3730"/>
                  <a:gd name="T46" fmla="*/ 0 w 4266"/>
                  <a:gd name="T47" fmla="*/ 1065 h 3730"/>
                  <a:gd name="T48" fmla="*/ 0 w 4266"/>
                  <a:gd name="T49" fmla="*/ 533 h 3730"/>
                  <a:gd name="T50" fmla="*/ 0 w 4266"/>
                  <a:gd name="T51" fmla="*/ 533 h 3730"/>
                  <a:gd name="T52" fmla="*/ 0 w 4266"/>
                  <a:gd name="T53" fmla="*/ 533 h 3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66" h="3730">
                    <a:moveTo>
                      <a:pt x="0" y="1598"/>
                    </a:moveTo>
                    <a:lnTo>
                      <a:pt x="2129" y="2132"/>
                    </a:lnTo>
                    <a:lnTo>
                      <a:pt x="4266" y="1598"/>
                    </a:lnTo>
                    <a:lnTo>
                      <a:pt x="4266" y="2132"/>
                    </a:lnTo>
                    <a:lnTo>
                      <a:pt x="2129" y="2665"/>
                    </a:lnTo>
                    <a:lnTo>
                      <a:pt x="0" y="2132"/>
                    </a:lnTo>
                    <a:lnTo>
                      <a:pt x="0" y="1598"/>
                    </a:lnTo>
                    <a:lnTo>
                      <a:pt x="0" y="1598"/>
                    </a:lnTo>
                    <a:lnTo>
                      <a:pt x="0" y="1598"/>
                    </a:lnTo>
                    <a:close/>
                    <a:moveTo>
                      <a:pt x="0" y="2665"/>
                    </a:moveTo>
                    <a:lnTo>
                      <a:pt x="2129" y="3197"/>
                    </a:lnTo>
                    <a:lnTo>
                      <a:pt x="4266" y="2665"/>
                    </a:lnTo>
                    <a:lnTo>
                      <a:pt x="4266" y="3197"/>
                    </a:lnTo>
                    <a:lnTo>
                      <a:pt x="2129" y="3730"/>
                    </a:lnTo>
                    <a:lnTo>
                      <a:pt x="0" y="3197"/>
                    </a:lnTo>
                    <a:lnTo>
                      <a:pt x="0" y="2665"/>
                    </a:lnTo>
                    <a:lnTo>
                      <a:pt x="0" y="2665"/>
                    </a:lnTo>
                    <a:lnTo>
                      <a:pt x="0" y="2665"/>
                    </a:lnTo>
                    <a:close/>
                    <a:moveTo>
                      <a:pt x="0" y="533"/>
                    </a:moveTo>
                    <a:lnTo>
                      <a:pt x="2129" y="0"/>
                    </a:lnTo>
                    <a:lnTo>
                      <a:pt x="4266" y="533"/>
                    </a:lnTo>
                    <a:lnTo>
                      <a:pt x="4266" y="1065"/>
                    </a:lnTo>
                    <a:lnTo>
                      <a:pt x="2129" y="1598"/>
                    </a:lnTo>
                    <a:lnTo>
                      <a:pt x="0" y="1065"/>
                    </a:lnTo>
                    <a:lnTo>
                      <a:pt x="0" y="533"/>
                    </a:lnTo>
                    <a:lnTo>
                      <a:pt x="0" y="533"/>
                    </a:lnTo>
                    <a:lnTo>
                      <a:pt x="0" y="533"/>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endParaRPr lang="en-US" dirty="0">
                  <a:solidFill>
                    <a:srgbClr val="000000"/>
                  </a:solidFill>
                </a:endParaRPr>
              </a:p>
            </p:txBody>
          </p:sp>
        </p:grpSp>
        <p:sp>
          <p:nvSpPr>
            <p:cNvPr id="37" name="Freeform 13"/>
            <p:cNvSpPr>
              <a:spLocks noEditPoints="1"/>
            </p:cNvSpPr>
            <p:nvPr/>
          </p:nvSpPr>
          <p:spPr bwMode="auto">
            <a:xfrm>
              <a:off x="7263011" y="5646099"/>
              <a:ext cx="1390482" cy="932620"/>
            </a:xfrm>
            <a:custGeom>
              <a:avLst/>
              <a:gdLst>
                <a:gd name="T0" fmla="*/ 4368 w 5175"/>
                <a:gd name="T1" fmla="*/ 1058 h 4354"/>
                <a:gd name="T2" fmla="*/ 3287 w 5175"/>
                <a:gd name="T3" fmla="*/ 724 h 4354"/>
                <a:gd name="T4" fmla="*/ 0 w 5175"/>
                <a:gd name="T5" fmla="*/ 845 h 4354"/>
                <a:gd name="T6" fmla="*/ 3287 w 5175"/>
                <a:gd name="T7" fmla="*/ 3623 h 4354"/>
                <a:gd name="T8" fmla="*/ 4500 w 5175"/>
                <a:gd name="T9" fmla="*/ 3117 h 4354"/>
                <a:gd name="T10" fmla="*/ 5167 w 5175"/>
                <a:gd name="T11" fmla="*/ 1479 h 4354"/>
                <a:gd name="T12" fmla="*/ 3287 w 5175"/>
                <a:gd name="T13" fmla="*/ 887 h 4354"/>
                <a:gd name="T14" fmla="*/ 2094 w 5175"/>
                <a:gd name="T15" fmla="*/ 144 h 4354"/>
                <a:gd name="T16" fmla="*/ 2035 w 5175"/>
                <a:gd name="T17" fmla="*/ 814 h 4354"/>
                <a:gd name="T18" fmla="*/ 2035 w 5175"/>
                <a:gd name="T19" fmla="*/ 1100 h 4354"/>
                <a:gd name="T20" fmla="*/ 2035 w 5175"/>
                <a:gd name="T21" fmla="*/ 1100 h 4354"/>
                <a:gd name="T22" fmla="*/ 3287 w 5175"/>
                <a:gd name="T23" fmla="*/ 1824 h 4354"/>
                <a:gd name="T24" fmla="*/ 2035 w 5175"/>
                <a:gd name="T25" fmla="*/ 1642 h 4354"/>
                <a:gd name="T26" fmla="*/ 3287 w 5175"/>
                <a:gd name="T27" fmla="*/ 2359 h 4354"/>
                <a:gd name="T28" fmla="*/ 2035 w 5175"/>
                <a:gd name="T29" fmla="*/ 2203 h 4354"/>
                <a:gd name="T30" fmla="*/ 2035 w 5175"/>
                <a:gd name="T31" fmla="*/ 3001 h 4354"/>
                <a:gd name="T32" fmla="*/ 2035 w 5175"/>
                <a:gd name="T33" fmla="*/ 3287 h 4354"/>
                <a:gd name="T34" fmla="*/ 2035 w 5175"/>
                <a:gd name="T35" fmla="*/ 3287 h 4354"/>
                <a:gd name="T36" fmla="*/ 2035 w 5175"/>
                <a:gd name="T37" fmla="*/ 3848 h 4354"/>
                <a:gd name="T38" fmla="*/ 2035 w 5175"/>
                <a:gd name="T39" fmla="*/ 4101 h 4354"/>
                <a:gd name="T40" fmla="*/ 4368 w 5175"/>
                <a:gd name="T41" fmla="*/ 1214 h 4354"/>
                <a:gd name="T42" fmla="*/ 3568 w 5175"/>
                <a:gd name="T43" fmla="*/ 724 h 4354"/>
                <a:gd name="T44" fmla="*/ 3528 w 5175"/>
                <a:gd name="T45" fmla="*/ 1183 h 4354"/>
                <a:gd name="T46" fmla="*/ 3528 w 5175"/>
                <a:gd name="T47" fmla="*/ 1382 h 4354"/>
                <a:gd name="T48" fmla="*/ 3528 w 5175"/>
                <a:gd name="T49" fmla="*/ 1382 h 4354"/>
                <a:gd name="T50" fmla="*/ 4368 w 5175"/>
                <a:gd name="T51" fmla="*/ 1872 h 4354"/>
                <a:gd name="T52" fmla="*/ 3528 w 5175"/>
                <a:gd name="T53" fmla="*/ 1751 h 4354"/>
                <a:gd name="T54" fmla="*/ 4368 w 5175"/>
                <a:gd name="T55" fmla="*/ 2246 h 4354"/>
                <a:gd name="T56" fmla="*/ 3528 w 5175"/>
                <a:gd name="T57" fmla="*/ 2137 h 4354"/>
                <a:gd name="T58" fmla="*/ 3528 w 5175"/>
                <a:gd name="T59" fmla="*/ 2688 h 4354"/>
                <a:gd name="T60" fmla="*/ 3528 w 5175"/>
                <a:gd name="T61" fmla="*/ 2885 h 4354"/>
                <a:gd name="T62" fmla="*/ 3528 w 5175"/>
                <a:gd name="T63" fmla="*/ 2885 h 4354"/>
                <a:gd name="T64" fmla="*/ 3528 w 5175"/>
                <a:gd name="T65" fmla="*/ 3273 h 4354"/>
                <a:gd name="T66" fmla="*/ 3528 w 5175"/>
                <a:gd name="T67" fmla="*/ 3443 h 4354"/>
                <a:gd name="T68" fmla="*/ 5149 w 5175"/>
                <a:gd name="T69" fmla="*/ 1436 h 4354"/>
                <a:gd name="T70" fmla="*/ 4574 w 5175"/>
                <a:gd name="T71" fmla="*/ 1074 h 4354"/>
                <a:gd name="T72" fmla="*/ 5167 w 5175"/>
                <a:gd name="T73" fmla="*/ 2579 h 4354"/>
                <a:gd name="T74" fmla="*/ 5167 w 5175"/>
                <a:gd name="T75" fmla="*/ 2489 h 4354"/>
                <a:gd name="T76" fmla="*/ 5167 w 5175"/>
                <a:gd name="T77" fmla="*/ 2489 h 4354"/>
                <a:gd name="T78" fmla="*/ 4543 w 5175"/>
                <a:gd name="T79" fmla="*/ 2456 h 4354"/>
                <a:gd name="T80" fmla="*/ 5167 w 5175"/>
                <a:gd name="T81" fmla="*/ 2319 h 4354"/>
                <a:gd name="T82" fmla="*/ 4543 w 5175"/>
                <a:gd name="T83" fmla="*/ 2071 h 4354"/>
                <a:gd name="T84" fmla="*/ 5167 w 5175"/>
                <a:gd name="T85" fmla="*/ 2144 h 4354"/>
                <a:gd name="T86" fmla="*/ 5167 w 5175"/>
                <a:gd name="T87" fmla="*/ 1891 h 4354"/>
                <a:gd name="T88" fmla="*/ 5167 w 5175"/>
                <a:gd name="T89" fmla="*/ 1798 h 4354"/>
                <a:gd name="T90" fmla="*/ 5167 w 5175"/>
                <a:gd name="T91" fmla="*/ 1798 h 4354"/>
                <a:gd name="T92" fmla="*/ 4543 w 5175"/>
                <a:gd name="T93" fmla="*/ 1406 h 4354"/>
                <a:gd name="T94" fmla="*/ 5167 w 5175"/>
                <a:gd name="T95" fmla="*/ 1626 h 4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75" h="4354">
                  <a:moveTo>
                    <a:pt x="5167" y="1479"/>
                  </a:moveTo>
                  <a:lnTo>
                    <a:pt x="5167" y="1370"/>
                  </a:lnTo>
                  <a:lnTo>
                    <a:pt x="4543" y="1008"/>
                  </a:lnTo>
                  <a:lnTo>
                    <a:pt x="4368" y="1058"/>
                  </a:lnTo>
                  <a:lnTo>
                    <a:pt x="4368" y="1100"/>
                  </a:lnTo>
                  <a:lnTo>
                    <a:pt x="3528" y="615"/>
                  </a:lnTo>
                  <a:lnTo>
                    <a:pt x="3287" y="696"/>
                  </a:lnTo>
                  <a:lnTo>
                    <a:pt x="3287" y="724"/>
                  </a:lnTo>
                  <a:lnTo>
                    <a:pt x="2028" y="0"/>
                  </a:lnTo>
                  <a:lnTo>
                    <a:pt x="90" y="615"/>
                  </a:lnTo>
                  <a:lnTo>
                    <a:pt x="90" y="821"/>
                  </a:lnTo>
                  <a:lnTo>
                    <a:pt x="0" y="845"/>
                  </a:lnTo>
                  <a:lnTo>
                    <a:pt x="0" y="3715"/>
                  </a:lnTo>
                  <a:lnTo>
                    <a:pt x="1955" y="4354"/>
                  </a:lnTo>
                  <a:lnTo>
                    <a:pt x="3287" y="3583"/>
                  </a:lnTo>
                  <a:lnTo>
                    <a:pt x="3287" y="3623"/>
                  </a:lnTo>
                  <a:lnTo>
                    <a:pt x="3469" y="3623"/>
                  </a:lnTo>
                  <a:lnTo>
                    <a:pt x="4368" y="3105"/>
                  </a:lnTo>
                  <a:lnTo>
                    <a:pt x="4368" y="3117"/>
                  </a:lnTo>
                  <a:lnTo>
                    <a:pt x="4500" y="3117"/>
                  </a:lnTo>
                  <a:lnTo>
                    <a:pt x="5175" y="2719"/>
                  </a:lnTo>
                  <a:lnTo>
                    <a:pt x="5175" y="1486"/>
                  </a:lnTo>
                  <a:lnTo>
                    <a:pt x="5167" y="1479"/>
                  </a:lnTo>
                  <a:lnTo>
                    <a:pt x="5167" y="1479"/>
                  </a:lnTo>
                  <a:lnTo>
                    <a:pt x="5167" y="1479"/>
                  </a:lnTo>
                  <a:close/>
                  <a:moveTo>
                    <a:pt x="2094" y="144"/>
                  </a:moveTo>
                  <a:lnTo>
                    <a:pt x="3287" y="797"/>
                  </a:lnTo>
                  <a:lnTo>
                    <a:pt x="3287" y="887"/>
                  </a:lnTo>
                  <a:lnTo>
                    <a:pt x="2094" y="277"/>
                  </a:lnTo>
                  <a:lnTo>
                    <a:pt x="2094" y="144"/>
                  </a:lnTo>
                  <a:lnTo>
                    <a:pt x="2094" y="144"/>
                  </a:lnTo>
                  <a:lnTo>
                    <a:pt x="2094" y="144"/>
                  </a:lnTo>
                  <a:close/>
                  <a:moveTo>
                    <a:pt x="2035" y="556"/>
                  </a:moveTo>
                  <a:lnTo>
                    <a:pt x="3287" y="1086"/>
                  </a:lnTo>
                  <a:lnTo>
                    <a:pt x="3287" y="1264"/>
                  </a:lnTo>
                  <a:lnTo>
                    <a:pt x="2035" y="814"/>
                  </a:lnTo>
                  <a:lnTo>
                    <a:pt x="2035" y="556"/>
                  </a:lnTo>
                  <a:lnTo>
                    <a:pt x="2035" y="556"/>
                  </a:lnTo>
                  <a:lnTo>
                    <a:pt x="2035" y="556"/>
                  </a:lnTo>
                  <a:close/>
                  <a:moveTo>
                    <a:pt x="2035" y="1100"/>
                  </a:moveTo>
                  <a:lnTo>
                    <a:pt x="3287" y="1455"/>
                  </a:lnTo>
                  <a:lnTo>
                    <a:pt x="3287" y="1626"/>
                  </a:lnTo>
                  <a:lnTo>
                    <a:pt x="2035" y="1370"/>
                  </a:lnTo>
                  <a:lnTo>
                    <a:pt x="2035" y="1100"/>
                  </a:lnTo>
                  <a:lnTo>
                    <a:pt x="2035" y="1100"/>
                  </a:lnTo>
                  <a:lnTo>
                    <a:pt x="2035" y="1100"/>
                  </a:lnTo>
                  <a:close/>
                  <a:moveTo>
                    <a:pt x="2035" y="1642"/>
                  </a:moveTo>
                  <a:lnTo>
                    <a:pt x="3287" y="1824"/>
                  </a:lnTo>
                  <a:lnTo>
                    <a:pt x="3287" y="1988"/>
                  </a:lnTo>
                  <a:lnTo>
                    <a:pt x="2035" y="1907"/>
                  </a:lnTo>
                  <a:lnTo>
                    <a:pt x="2035" y="1642"/>
                  </a:lnTo>
                  <a:lnTo>
                    <a:pt x="2035" y="1642"/>
                  </a:lnTo>
                  <a:lnTo>
                    <a:pt x="2035" y="1642"/>
                  </a:lnTo>
                  <a:close/>
                  <a:moveTo>
                    <a:pt x="2035" y="2203"/>
                  </a:moveTo>
                  <a:lnTo>
                    <a:pt x="3287" y="2179"/>
                  </a:lnTo>
                  <a:lnTo>
                    <a:pt x="3287" y="2359"/>
                  </a:lnTo>
                  <a:lnTo>
                    <a:pt x="2035" y="2456"/>
                  </a:lnTo>
                  <a:lnTo>
                    <a:pt x="2035" y="2203"/>
                  </a:lnTo>
                  <a:lnTo>
                    <a:pt x="2035" y="2203"/>
                  </a:lnTo>
                  <a:lnTo>
                    <a:pt x="2035" y="2203"/>
                  </a:lnTo>
                  <a:close/>
                  <a:moveTo>
                    <a:pt x="2035" y="2747"/>
                  </a:moveTo>
                  <a:lnTo>
                    <a:pt x="3287" y="2549"/>
                  </a:lnTo>
                  <a:lnTo>
                    <a:pt x="3287" y="2719"/>
                  </a:lnTo>
                  <a:lnTo>
                    <a:pt x="2035" y="3001"/>
                  </a:lnTo>
                  <a:lnTo>
                    <a:pt x="2035" y="2747"/>
                  </a:lnTo>
                  <a:lnTo>
                    <a:pt x="2035" y="2747"/>
                  </a:lnTo>
                  <a:lnTo>
                    <a:pt x="2035" y="2747"/>
                  </a:lnTo>
                  <a:close/>
                  <a:moveTo>
                    <a:pt x="2035" y="3287"/>
                  </a:moveTo>
                  <a:lnTo>
                    <a:pt x="3287" y="2918"/>
                  </a:lnTo>
                  <a:lnTo>
                    <a:pt x="3287" y="3081"/>
                  </a:lnTo>
                  <a:lnTo>
                    <a:pt x="2035" y="3557"/>
                  </a:lnTo>
                  <a:lnTo>
                    <a:pt x="2035" y="3287"/>
                  </a:lnTo>
                  <a:lnTo>
                    <a:pt x="2035" y="3287"/>
                  </a:lnTo>
                  <a:lnTo>
                    <a:pt x="2035" y="3287"/>
                  </a:lnTo>
                  <a:close/>
                  <a:moveTo>
                    <a:pt x="2035" y="4101"/>
                  </a:moveTo>
                  <a:lnTo>
                    <a:pt x="2035" y="3848"/>
                  </a:lnTo>
                  <a:lnTo>
                    <a:pt x="3287" y="3273"/>
                  </a:lnTo>
                  <a:lnTo>
                    <a:pt x="3287" y="3453"/>
                  </a:lnTo>
                  <a:lnTo>
                    <a:pt x="2035" y="4101"/>
                  </a:lnTo>
                  <a:lnTo>
                    <a:pt x="2035" y="4101"/>
                  </a:lnTo>
                  <a:lnTo>
                    <a:pt x="2035" y="4101"/>
                  </a:lnTo>
                  <a:close/>
                  <a:moveTo>
                    <a:pt x="3568" y="724"/>
                  </a:moveTo>
                  <a:lnTo>
                    <a:pt x="4368" y="1159"/>
                  </a:lnTo>
                  <a:lnTo>
                    <a:pt x="4368" y="1214"/>
                  </a:lnTo>
                  <a:lnTo>
                    <a:pt x="3568" y="814"/>
                  </a:lnTo>
                  <a:lnTo>
                    <a:pt x="3568" y="724"/>
                  </a:lnTo>
                  <a:lnTo>
                    <a:pt x="3568" y="724"/>
                  </a:lnTo>
                  <a:lnTo>
                    <a:pt x="3568" y="724"/>
                  </a:lnTo>
                  <a:close/>
                  <a:moveTo>
                    <a:pt x="3528" y="1001"/>
                  </a:moveTo>
                  <a:lnTo>
                    <a:pt x="4368" y="1354"/>
                  </a:lnTo>
                  <a:lnTo>
                    <a:pt x="4368" y="1486"/>
                  </a:lnTo>
                  <a:lnTo>
                    <a:pt x="3528" y="1183"/>
                  </a:lnTo>
                  <a:lnTo>
                    <a:pt x="3528" y="1001"/>
                  </a:lnTo>
                  <a:lnTo>
                    <a:pt x="3528" y="1001"/>
                  </a:lnTo>
                  <a:lnTo>
                    <a:pt x="3528" y="1001"/>
                  </a:lnTo>
                  <a:close/>
                  <a:moveTo>
                    <a:pt x="3528" y="1382"/>
                  </a:moveTo>
                  <a:lnTo>
                    <a:pt x="4368" y="1619"/>
                  </a:lnTo>
                  <a:lnTo>
                    <a:pt x="4368" y="1732"/>
                  </a:lnTo>
                  <a:lnTo>
                    <a:pt x="3528" y="1559"/>
                  </a:lnTo>
                  <a:lnTo>
                    <a:pt x="3528" y="1382"/>
                  </a:lnTo>
                  <a:lnTo>
                    <a:pt x="3528" y="1382"/>
                  </a:lnTo>
                  <a:lnTo>
                    <a:pt x="3528" y="1382"/>
                  </a:lnTo>
                  <a:close/>
                  <a:moveTo>
                    <a:pt x="3528" y="1751"/>
                  </a:moveTo>
                  <a:lnTo>
                    <a:pt x="4368" y="1872"/>
                  </a:lnTo>
                  <a:lnTo>
                    <a:pt x="4368" y="1988"/>
                  </a:lnTo>
                  <a:lnTo>
                    <a:pt x="3528" y="1931"/>
                  </a:lnTo>
                  <a:lnTo>
                    <a:pt x="3528" y="1751"/>
                  </a:lnTo>
                  <a:lnTo>
                    <a:pt x="3528" y="1751"/>
                  </a:lnTo>
                  <a:lnTo>
                    <a:pt x="3528" y="1751"/>
                  </a:lnTo>
                  <a:close/>
                  <a:moveTo>
                    <a:pt x="3528" y="2137"/>
                  </a:moveTo>
                  <a:lnTo>
                    <a:pt x="4368" y="2120"/>
                  </a:lnTo>
                  <a:lnTo>
                    <a:pt x="4368" y="2246"/>
                  </a:lnTo>
                  <a:lnTo>
                    <a:pt x="3528" y="2307"/>
                  </a:lnTo>
                  <a:lnTo>
                    <a:pt x="3528" y="2137"/>
                  </a:lnTo>
                  <a:lnTo>
                    <a:pt x="3528" y="2137"/>
                  </a:lnTo>
                  <a:lnTo>
                    <a:pt x="3528" y="2137"/>
                  </a:lnTo>
                  <a:close/>
                  <a:moveTo>
                    <a:pt x="3528" y="2513"/>
                  </a:moveTo>
                  <a:lnTo>
                    <a:pt x="4368" y="2385"/>
                  </a:lnTo>
                  <a:lnTo>
                    <a:pt x="4368" y="2499"/>
                  </a:lnTo>
                  <a:lnTo>
                    <a:pt x="3528" y="2688"/>
                  </a:lnTo>
                  <a:lnTo>
                    <a:pt x="3528" y="2513"/>
                  </a:lnTo>
                  <a:lnTo>
                    <a:pt x="3528" y="2513"/>
                  </a:lnTo>
                  <a:lnTo>
                    <a:pt x="3528" y="2513"/>
                  </a:lnTo>
                  <a:close/>
                  <a:moveTo>
                    <a:pt x="3528" y="2885"/>
                  </a:moveTo>
                  <a:lnTo>
                    <a:pt x="4368" y="2631"/>
                  </a:lnTo>
                  <a:lnTo>
                    <a:pt x="4368" y="2755"/>
                  </a:lnTo>
                  <a:lnTo>
                    <a:pt x="3528" y="3074"/>
                  </a:lnTo>
                  <a:lnTo>
                    <a:pt x="3528" y="2885"/>
                  </a:lnTo>
                  <a:lnTo>
                    <a:pt x="3528" y="2885"/>
                  </a:lnTo>
                  <a:lnTo>
                    <a:pt x="3528" y="2885"/>
                  </a:lnTo>
                  <a:close/>
                  <a:moveTo>
                    <a:pt x="3528" y="3443"/>
                  </a:moveTo>
                  <a:lnTo>
                    <a:pt x="3528" y="3273"/>
                  </a:lnTo>
                  <a:lnTo>
                    <a:pt x="4368" y="2885"/>
                  </a:lnTo>
                  <a:lnTo>
                    <a:pt x="4368" y="3008"/>
                  </a:lnTo>
                  <a:lnTo>
                    <a:pt x="3528" y="3443"/>
                  </a:lnTo>
                  <a:lnTo>
                    <a:pt x="3528" y="3443"/>
                  </a:lnTo>
                  <a:lnTo>
                    <a:pt x="3528" y="3443"/>
                  </a:lnTo>
                  <a:close/>
                  <a:moveTo>
                    <a:pt x="4574" y="1074"/>
                  </a:moveTo>
                  <a:lnTo>
                    <a:pt x="5149" y="1396"/>
                  </a:lnTo>
                  <a:lnTo>
                    <a:pt x="5149" y="1436"/>
                  </a:lnTo>
                  <a:lnTo>
                    <a:pt x="4574" y="1141"/>
                  </a:lnTo>
                  <a:lnTo>
                    <a:pt x="4574" y="1074"/>
                  </a:lnTo>
                  <a:lnTo>
                    <a:pt x="4574" y="1074"/>
                  </a:lnTo>
                  <a:lnTo>
                    <a:pt x="4574" y="1074"/>
                  </a:lnTo>
                  <a:close/>
                  <a:moveTo>
                    <a:pt x="5167" y="2669"/>
                  </a:moveTo>
                  <a:lnTo>
                    <a:pt x="4543" y="2991"/>
                  </a:lnTo>
                  <a:lnTo>
                    <a:pt x="4543" y="2868"/>
                  </a:lnTo>
                  <a:lnTo>
                    <a:pt x="5167" y="2579"/>
                  </a:lnTo>
                  <a:lnTo>
                    <a:pt x="5167" y="2669"/>
                  </a:lnTo>
                  <a:lnTo>
                    <a:pt x="5167" y="2669"/>
                  </a:lnTo>
                  <a:lnTo>
                    <a:pt x="5167" y="2669"/>
                  </a:lnTo>
                  <a:close/>
                  <a:moveTo>
                    <a:pt x="5167" y="2489"/>
                  </a:moveTo>
                  <a:lnTo>
                    <a:pt x="4543" y="2729"/>
                  </a:lnTo>
                  <a:lnTo>
                    <a:pt x="4543" y="2596"/>
                  </a:lnTo>
                  <a:lnTo>
                    <a:pt x="5167" y="2409"/>
                  </a:lnTo>
                  <a:lnTo>
                    <a:pt x="5167" y="2489"/>
                  </a:lnTo>
                  <a:lnTo>
                    <a:pt x="5167" y="2489"/>
                  </a:lnTo>
                  <a:lnTo>
                    <a:pt x="5167" y="2489"/>
                  </a:lnTo>
                  <a:close/>
                  <a:moveTo>
                    <a:pt x="5167" y="2319"/>
                  </a:moveTo>
                  <a:lnTo>
                    <a:pt x="4543" y="2456"/>
                  </a:lnTo>
                  <a:lnTo>
                    <a:pt x="4543" y="2331"/>
                  </a:lnTo>
                  <a:lnTo>
                    <a:pt x="5167" y="2234"/>
                  </a:lnTo>
                  <a:lnTo>
                    <a:pt x="5167" y="2319"/>
                  </a:lnTo>
                  <a:lnTo>
                    <a:pt x="5167" y="2319"/>
                  </a:lnTo>
                  <a:lnTo>
                    <a:pt x="5167" y="2319"/>
                  </a:lnTo>
                  <a:close/>
                  <a:moveTo>
                    <a:pt x="5167" y="2144"/>
                  </a:moveTo>
                  <a:lnTo>
                    <a:pt x="4543" y="2194"/>
                  </a:lnTo>
                  <a:lnTo>
                    <a:pt x="4543" y="2071"/>
                  </a:lnTo>
                  <a:lnTo>
                    <a:pt x="5167" y="2064"/>
                  </a:lnTo>
                  <a:lnTo>
                    <a:pt x="5167" y="2144"/>
                  </a:lnTo>
                  <a:lnTo>
                    <a:pt x="5167" y="2144"/>
                  </a:lnTo>
                  <a:lnTo>
                    <a:pt x="5167" y="2144"/>
                  </a:lnTo>
                  <a:close/>
                  <a:moveTo>
                    <a:pt x="5167" y="1974"/>
                  </a:moveTo>
                  <a:lnTo>
                    <a:pt x="4543" y="1931"/>
                  </a:lnTo>
                  <a:lnTo>
                    <a:pt x="4543" y="1806"/>
                  </a:lnTo>
                  <a:lnTo>
                    <a:pt x="5167" y="1891"/>
                  </a:lnTo>
                  <a:lnTo>
                    <a:pt x="5167" y="1974"/>
                  </a:lnTo>
                  <a:lnTo>
                    <a:pt x="5167" y="1974"/>
                  </a:lnTo>
                  <a:lnTo>
                    <a:pt x="5167" y="1974"/>
                  </a:lnTo>
                  <a:close/>
                  <a:moveTo>
                    <a:pt x="5167" y="1798"/>
                  </a:moveTo>
                  <a:lnTo>
                    <a:pt x="4543" y="1666"/>
                  </a:lnTo>
                  <a:lnTo>
                    <a:pt x="4543" y="1545"/>
                  </a:lnTo>
                  <a:lnTo>
                    <a:pt x="5167" y="1716"/>
                  </a:lnTo>
                  <a:lnTo>
                    <a:pt x="5167" y="1798"/>
                  </a:lnTo>
                  <a:lnTo>
                    <a:pt x="5167" y="1798"/>
                  </a:lnTo>
                  <a:lnTo>
                    <a:pt x="5167" y="1798"/>
                  </a:lnTo>
                  <a:close/>
                  <a:moveTo>
                    <a:pt x="5167" y="1626"/>
                  </a:moveTo>
                  <a:lnTo>
                    <a:pt x="4543" y="1406"/>
                  </a:lnTo>
                  <a:lnTo>
                    <a:pt x="4543" y="1280"/>
                  </a:lnTo>
                  <a:lnTo>
                    <a:pt x="5167" y="1545"/>
                  </a:lnTo>
                  <a:lnTo>
                    <a:pt x="5167" y="1626"/>
                  </a:lnTo>
                  <a:lnTo>
                    <a:pt x="5167" y="1626"/>
                  </a:lnTo>
                  <a:lnTo>
                    <a:pt x="5167" y="1626"/>
                  </a:lnTo>
                  <a:close/>
                </a:path>
              </a:pathLst>
            </a:custGeom>
            <a:solidFill>
              <a:schemeClr val="accent3"/>
            </a:solidFill>
            <a:ln>
              <a:noFill/>
            </a:ln>
          </p:spPr>
          <p:txBody>
            <a:bodyPr vert="horz" wrap="square" lIns="91427" tIns="45713" rIns="91427" bIns="45713" numCol="1" anchor="t" anchorCtr="0" compatLnSpc="1">
              <a:prstTxWarp prst="textNoShape">
                <a:avLst/>
              </a:prstTxWarp>
            </a:bodyPr>
            <a:lstStyle/>
            <a:p>
              <a:endParaRPr lang="en-US" dirty="0">
                <a:solidFill>
                  <a:srgbClr val="000000"/>
                </a:solidFill>
              </a:endParaRPr>
            </a:p>
          </p:txBody>
        </p:sp>
      </p:grpSp>
      <p:sp>
        <p:nvSpPr>
          <p:cNvPr id="185" name="Freeform 325"/>
          <p:cNvSpPr>
            <a:spLocks/>
          </p:cNvSpPr>
          <p:nvPr/>
        </p:nvSpPr>
        <p:spPr bwMode="auto">
          <a:xfrm rot="9241837">
            <a:off x="4015466" y="4840986"/>
            <a:ext cx="2422411" cy="889332"/>
          </a:xfrm>
          <a:custGeom>
            <a:avLst/>
            <a:gdLst>
              <a:gd name="T0" fmla="*/ 1299 w 1347"/>
              <a:gd name="T1" fmla="*/ 306 h 393"/>
              <a:gd name="T2" fmla="*/ 1175 w 1347"/>
              <a:gd name="T3" fmla="*/ 175 h 393"/>
              <a:gd name="T4" fmla="*/ 665 w 1347"/>
              <a:gd name="T5" fmla="*/ 0 h 393"/>
              <a:gd name="T6" fmla="*/ 163 w 1347"/>
              <a:gd name="T7" fmla="*/ 175 h 393"/>
              <a:gd name="T8" fmla="*/ 46 w 1347"/>
              <a:gd name="T9" fmla="*/ 304 h 393"/>
              <a:gd name="T10" fmla="*/ 0 w 1347"/>
              <a:gd name="T11" fmla="*/ 265 h 393"/>
              <a:gd name="T12" fmla="*/ 11 w 1347"/>
              <a:gd name="T13" fmla="*/ 393 h 393"/>
              <a:gd name="T14" fmla="*/ 139 w 1347"/>
              <a:gd name="T15" fmla="*/ 383 h 393"/>
              <a:gd name="T16" fmla="*/ 92 w 1347"/>
              <a:gd name="T17" fmla="*/ 343 h 393"/>
              <a:gd name="T18" fmla="*/ 202 w 1347"/>
              <a:gd name="T19" fmla="*/ 221 h 393"/>
              <a:gd name="T20" fmla="*/ 665 w 1347"/>
              <a:gd name="T21" fmla="*/ 60 h 393"/>
              <a:gd name="T22" fmla="*/ 1134 w 1347"/>
              <a:gd name="T23" fmla="*/ 219 h 393"/>
              <a:gd name="T24" fmla="*/ 1253 w 1347"/>
              <a:gd name="T25" fmla="*/ 345 h 393"/>
              <a:gd name="T26" fmla="*/ 1208 w 1347"/>
              <a:gd name="T27" fmla="*/ 383 h 393"/>
              <a:gd name="T28" fmla="*/ 1336 w 1347"/>
              <a:gd name="T29" fmla="*/ 393 h 393"/>
              <a:gd name="T30" fmla="*/ 1347 w 1347"/>
              <a:gd name="T31" fmla="*/ 265 h 393"/>
              <a:gd name="T32" fmla="*/ 1299 w 1347"/>
              <a:gd name="T33" fmla="*/ 306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7" h="393">
                <a:moveTo>
                  <a:pt x="1299" y="306"/>
                </a:moveTo>
                <a:cubicBezTo>
                  <a:pt x="1274" y="272"/>
                  <a:pt x="1234" y="223"/>
                  <a:pt x="1175" y="175"/>
                </a:cubicBezTo>
                <a:cubicBezTo>
                  <a:pt x="1078" y="95"/>
                  <a:pt x="910" y="0"/>
                  <a:pt x="665" y="0"/>
                </a:cubicBezTo>
                <a:cubicBezTo>
                  <a:pt x="419" y="0"/>
                  <a:pt x="256" y="95"/>
                  <a:pt x="163" y="175"/>
                </a:cubicBezTo>
                <a:cubicBezTo>
                  <a:pt x="107" y="223"/>
                  <a:pt x="70" y="270"/>
                  <a:pt x="46" y="304"/>
                </a:cubicBezTo>
                <a:cubicBezTo>
                  <a:pt x="0" y="265"/>
                  <a:pt x="0" y="265"/>
                  <a:pt x="0" y="265"/>
                </a:cubicBezTo>
                <a:cubicBezTo>
                  <a:pt x="11" y="393"/>
                  <a:pt x="11" y="393"/>
                  <a:pt x="11" y="393"/>
                </a:cubicBezTo>
                <a:cubicBezTo>
                  <a:pt x="139" y="383"/>
                  <a:pt x="139" y="383"/>
                  <a:pt x="139" y="383"/>
                </a:cubicBezTo>
                <a:cubicBezTo>
                  <a:pt x="92" y="343"/>
                  <a:pt x="92" y="343"/>
                  <a:pt x="92" y="343"/>
                </a:cubicBezTo>
                <a:cubicBezTo>
                  <a:pt x="113" y="313"/>
                  <a:pt x="148" y="267"/>
                  <a:pt x="202" y="221"/>
                </a:cubicBezTo>
                <a:cubicBezTo>
                  <a:pt x="326" y="114"/>
                  <a:pt x="482" y="60"/>
                  <a:pt x="665" y="60"/>
                </a:cubicBezTo>
                <a:cubicBezTo>
                  <a:pt x="847" y="60"/>
                  <a:pt x="1005" y="114"/>
                  <a:pt x="1134" y="219"/>
                </a:cubicBezTo>
                <a:cubicBezTo>
                  <a:pt x="1192" y="266"/>
                  <a:pt x="1231" y="314"/>
                  <a:pt x="1253" y="345"/>
                </a:cubicBezTo>
                <a:cubicBezTo>
                  <a:pt x="1208" y="383"/>
                  <a:pt x="1208" y="383"/>
                  <a:pt x="1208" y="383"/>
                </a:cubicBezTo>
                <a:cubicBezTo>
                  <a:pt x="1336" y="393"/>
                  <a:pt x="1336" y="393"/>
                  <a:pt x="1336" y="393"/>
                </a:cubicBezTo>
                <a:cubicBezTo>
                  <a:pt x="1347" y="265"/>
                  <a:pt x="1347" y="265"/>
                  <a:pt x="1347" y="265"/>
                </a:cubicBezTo>
                <a:lnTo>
                  <a:pt x="1299" y="306"/>
                </a:lnTo>
                <a:close/>
              </a:path>
            </a:pathLst>
          </a:custGeom>
          <a:solidFill>
            <a:schemeClr val="bg1">
              <a:lumMod val="65000"/>
            </a:schemeClr>
          </a:solidFill>
          <a:ln>
            <a:noFill/>
          </a:ln>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187" name="TextBox 186"/>
          <p:cNvSpPr txBox="1"/>
          <p:nvPr/>
        </p:nvSpPr>
        <p:spPr>
          <a:xfrm>
            <a:off x="6054524" y="4784377"/>
            <a:ext cx="7049601" cy="1632652"/>
          </a:xfrm>
          <a:prstGeom prst="rect">
            <a:avLst/>
          </a:prstGeom>
          <a:noFill/>
        </p:spPr>
        <p:txBody>
          <a:bodyPr wrap="square" lIns="182854" tIns="146283" rIns="182854" bIns="146283" rtlCol="0">
            <a:spAutoFit/>
          </a:bodyPr>
          <a:lstStyle/>
          <a:p>
            <a:pPr>
              <a:lnSpc>
                <a:spcPct val="90000"/>
              </a:lnSpc>
              <a:spcAft>
                <a:spcPts val="600"/>
              </a:spcAft>
            </a:pPr>
            <a:r>
              <a:rPr lang="en-US" dirty="0"/>
              <a:t>Azure facts</a:t>
            </a:r>
          </a:p>
          <a:p>
            <a:pPr marL="342834" indent="-342834">
              <a:lnSpc>
                <a:spcPct val="90000"/>
              </a:lnSpc>
              <a:spcAft>
                <a:spcPts val="600"/>
              </a:spcAft>
              <a:buFont typeface="Arial" panose="020B0604020202020204" pitchFamily="34" charset="0"/>
              <a:buChar char="•"/>
            </a:pPr>
            <a:r>
              <a:rPr lang="en-US" sz="2000" dirty="0"/>
              <a:t>&gt;4 trillion objects in Azure</a:t>
            </a:r>
          </a:p>
          <a:p>
            <a:pPr marL="342834" indent="-342834">
              <a:lnSpc>
                <a:spcPct val="90000"/>
              </a:lnSpc>
              <a:spcAft>
                <a:spcPts val="600"/>
              </a:spcAft>
              <a:buFont typeface="Arial" panose="020B0604020202020204" pitchFamily="34" charset="0"/>
              <a:buChar char="•"/>
            </a:pPr>
            <a:r>
              <a:rPr lang="en-US" sz="2000" dirty="0"/>
              <a:t>300,000-1M+ requests per second</a:t>
            </a:r>
          </a:p>
          <a:p>
            <a:pPr marL="342834" indent="-342834">
              <a:lnSpc>
                <a:spcPct val="90000"/>
              </a:lnSpc>
              <a:spcAft>
                <a:spcPts val="600"/>
              </a:spcAft>
              <a:buFont typeface="Arial" panose="020B0604020202020204" pitchFamily="34" charset="0"/>
              <a:buChar char="•"/>
            </a:pPr>
            <a:r>
              <a:rPr lang="en-US" sz="2000" dirty="0"/>
              <a:t>Double compute and storage every 6 months</a:t>
            </a:r>
          </a:p>
        </p:txBody>
      </p:sp>
      <p:sp>
        <p:nvSpPr>
          <p:cNvPr id="96" name="Rectangle 95"/>
          <p:cNvSpPr/>
          <p:nvPr/>
        </p:nvSpPr>
        <p:spPr bwMode="auto">
          <a:xfrm>
            <a:off x="9842022" y="2037181"/>
            <a:ext cx="978773" cy="670392"/>
          </a:xfrm>
          <a:prstGeom prst="rect">
            <a:avLst/>
          </a:prstGeom>
          <a:solidFill>
            <a:schemeClr val="accent2"/>
          </a:solidFill>
          <a:ln>
            <a:noFill/>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2"/>
          </a:lnRef>
          <a:fillRef idx="3">
            <a:schemeClr val="accent2"/>
          </a:fillRef>
          <a:effectRef idx="2">
            <a:schemeClr val="accent2"/>
          </a:effectRef>
          <a:fontRef idx="minor">
            <a:schemeClr val="lt1"/>
          </a:fontRef>
        </p:style>
        <p:txBody>
          <a:bodyPr vert="horz" wrap="square" lIns="0" tIns="0" rIns="0" bIns="146283" numCol="1" rtlCol="0" anchor="t" anchorCtr="0" compatLnSpc="1">
            <a:prstTxWarp prst="textNoShape">
              <a:avLst/>
            </a:prstTxWarp>
          </a:bodyPr>
          <a:lstStyle/>
          <a:p>
            <a:pPr algn="ctr" defTabSz="913923">
              <a:tabLst>
                <a:tab pos="287282" algn="l"/>
              </a:tabLst>
            </a:pPr>
            <a:r>
              <a:rPr lang="en-US" sz="1199" dirty="0">
                <a:gradFill>
                  <a:gsLst>
                    <a:gs pos="0">
                      <a:srgbClr val="FFFFFF"/>
                    </a:gs>
                    <a:gs pos="100000">
                      <a:srgbClr val="FFFFFF"/>
                    </a:gs>
                  </a:gsLst>
                  <a:lin ang="5400000" scaled="0"/>
                </a:gradFill>
              </a:rPr>
              <a:t>Event Hubs</a:t>
            </a:r>
          </a:p>
        </p:txBody>
      </p:sp>
      <p:sp>
        <p:nvSpPr>
          <p:cNvPr id="99" name="Freeform 98"/>
          <p:cNvSpPr>
            <a:spLocks noEditPoints="1"/>
          </p:cNvSpPr>
          <p:nvPr/>
        </p:nvSpPr>
        <p:spPr bwMode="auto">
          <a:xfrm>
            <a:off x="10203262" y="2286920"/>
            <a:ext cx="281571" cy="374368"/>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199" dirty="0">
              <a:solidFill>
                <a:srgbClr val="000000"/>
              </a:solidFill>
            </a:endParaRPr>
          </a:p>
        </p:txBody>
      </p:sp>
    </p:spTree>
    <p:extLst>
      <p:ext uri="{BB962C8B-B14F-4D97-AF65-F5344CB8AC3E}">
        <p14:creationId xmlns:p14="http://schemas.microsoft.com/office/powerpoint/2010/main" val="10267197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78334" y="369116"/>
            <a:ext cx="10971244" cy="1024684"/>
          </a:xfrm>
        </p:spPr>
        <p:txBody>
          <a:bodyPr/>
          <a:lstStyle/>
          <a:p>
            <a:r>
              <a:rPr lang="en-US" dirty="0">
                <a:solidFill>
                  <a:schemeClr val="tx1"/>
                </a:solidFill>
              </a:rPr>
              <a:t>No hardware challenges</a:t>
            </a:r>
          </a:p>
        </p:txBody>
      </p:sp>
      <p:sp>
        <p:nvSpPr>
          <p:cNvPr id="3" name="Text Placeholder 21"/>
          <p:cNvSpPr txBox="1">
            <a:spLocks/>
          </p:cNvSpPr>
          <p:nvPr/>
        </p:nvSpPr>
        <p:spPr>
          <a:xfrm>
            <a:off x="275483" y="1487462"/>
            <a:ext cx="6502843" cy="3816611"/>
          </a:xfrm>
          <a:prstGeom prst="rect">
            <a:avLst/>
          </a:prstGeom>
        </p:spPr>
        <p:txBody>
          <a:bodyPr/>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48" dirty="0">
                <a:solidFill>
                  <a:schemeClr val="accent2"/>
                </a:solidFill>
              </a:rPr>
              <a:t>HDInsight in the cloud bypasses hardware costs</a:t>
            </a:r>
          </a:p>
          <a:p>
            <a:pPr lvl="1"/>
            <a:r>
              <a:rPr lang="en-US" dirty="0"/>
              <a:t>Hardware acquisition</a:t>
            </a:r>
          </a:p>
          <a:p>
            <a:pPr lvl="1"/>
            <a:r>
              <a:rPr lang="en-US" dirty="0"/>
              <a:t>Hardware maintenance</a:t>
            </a:r>
          </a:p>
          <a:p>
            <a:pPr lvl="1"/>
            <a:r>
              <a:rPr lang="en-US" dirty="0"/>
              <a:t>Performance tuning</a:t>
            </a:r>
          </a:p>
          <a:p>
            <a:pPr>
              <a:spcBef>
                <a:spcPts val="1224"/>
              </a:spcBef>
            </a:pPr>
            <a:r>
              <a:rPr lang="en-US" sz="2448" dirty="0">
                <a:solidFill>
                  <a:schemeClr val="accent2"/>
                </a:solidFill>
              </a:rPr>
              <a:t>HDInsight in the cloud bypasses capacity planning</a:t>
            </a:r>
          </a:p>
          <a:p>
            <a:pPr lvl="1"/>
            <a:r>
              <a:rPr lang="en-US" dirty="0"/>
              <a:t>Spin up any number of Hadoop nodes on demand</a:t>
            </a:r>
          </a:p>
          <a:p>
            <a:pPr lvl="1"/>
            <a:r>
              <a:rPr lang="en-US" dirty="0"/>
              <a:t>Go from tens to thousands of nodes</a:t>
            </a:r>
          </a:p>
        </p:txBody>
      </p:sp>
      <p:grpSp>
        <p:nvGrpSpPr>
          <p:cNvPr id="4" name="Group 3"/>
          <p:cNvGrpSpPr/>
          <p:nvPr/>
        </p:nvGrpSpPr>
        <p:grpSpPr>
          <a:xfrm>
            <a:off x="6278661" y="1487462"/>
            <a:ext cx="2879951" cy="3131696"/>
            <a:chOff x="6278669" y="1212848"/>
            <a:chExt cx="2880360" cy="3132140"/>
          </a:xfrm>
        </p:grpSpPr>
        <p:sp>
          <p:nvSpPr>
            <p:cNvPr id="5" name="Rectangle 4"/>
            <p:cNvSpPr/>
            <p:nvPr/>
          </p:nvSpPr>
          <p:spPr bwMode="auto">
            <a:xfrm>
              <a:off x="6278669" y="1212848"/>
              <a:ext cx="2880360" cy="3132140"/>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54" tIns="146283" rIns="182854" bIns="146283" numCol="1" rtlCol="0" anchor="b" anchorCtr="0" compatLnSpc="1">
              <a:prstTxWarp prst="textNoShape">
                <a:avLst/>
              </a:prstTxWarp>
            </a:bodyPr>
            <a:lstStyle/>
            <a:p>
              <a:pPr defTabSz="913923">
                <a:tabLst>
                  <a:tab pos="287282" algn="l"/>
                </a:tabLst>
              </a:pPr>
              <a:r>
                <a:rPr lang="en-US" dirty="0">
                  <a:gradFill>
                    <a:gsLst>
                      <a:gs pos="0">
                        <a:srgbClr val="FFFFFF"/>
                      </a:gs>
                      <a:gs pos="100000">
                        <a:srgbClr val="FFFFFF"/>
                      </a:gs>
                    </a:gsLst>
                    <a:lin ang="5400000" scaled="0"/>
                  </a:gradFill>
                </a:rPr>
                <a:t>No HW costs</a:t>
              </a:r>
            </a:p>
          </p:txBody>
        </p:sp>
        <p:grpSp>
          <p:nvGrpSpPr>
            <p:cNvPr id="6" name="Group 5"/>
            <p:cNvGrpSpPr/>
            <p:nvPr/>
          </p:nvGrpSpPr>
          <p:grpSpPr>
            <a:xfrm>
              <a:off x="6953831" y="1533190"/>
              <a:ext cx="1917979" cy="1617240"/>
              <a:chOff x="882284" y="1542912"/>
              <a:chExt cx="1917979" cy="1617240"/>
            </a:xfrm>
          </p:grpSpPr>
          <p:sp>
            <p:nvSpPr>
              <p:cNvPr id="8" name="Rectangle 7"/>
              <p:cNvSpPr/>
              <p:nvPr/>
            </p:nvSpPr>
            <p:spPr bwMode="auto">
              <a:xfrm>
                <a:off x="882284" y="2230085"/>
                <a:ext cx="996346" cy="930067"/>
              </a:xfrm>
              <a:prstGeom prst="rect">
                <a:avLst/>
              </a:prstGeom>
              <a:noFill/>
              <a:ln w="31750" cap="sq">
                <a:solidFill>
                  <a:schemeClr val="bg1"/>
                </a:solidFill>
                <a:prstDash val="sysDot"/>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pic>
            <p:nvPicPr>
              <p:cNvPr id="9" name="Picture 2" descr="\\MAGNUM\Projects\Microsoft\Cloud Power FY12\Design\Icons\PNGs\Marketplace.png"/>
              <p:cNvPicPr>
                <a:picLocks noChangeAspect="1" noChangeArrowheads="1"/>
              </p:cNvPicPr>
              <p:nvPr/>
            </p:nvPicPr>
            <p:blipFill>
              <a:blip r:embed="rId3" cstate="print">
                <a:lum bright="100000"/>
              </a:blip>
              <a:srcRect/>
              <a:stretch>
                <a:fillRect/>
              </a:stretch>
            </p:blipFill>
            <p:spPr bwMode="auto">
              <a:xfrm rot="20193911">
                <a:off x="1670525" y="1542912"/>
                <a:ext cx="1129738" cy="1129738"/>
              </a:xfrm>
              <a:prstGeom prst="rect">
                <a:avLst/>
              </a:prstGeom>
              <a:noFill/>
            </p:spPr>
          </p:pic>
        </p:grpSp>
        <p:sp>
          <p:nvSpPr>
            <p:cNvPr id="7" name="Rectangle 6"/>
            <p:cNvSpPr/>
            <p:nvPr/>
          </p:nvSpPr>
          <p:spPr bwMode="auto">
            <a:xfrm rot="20268552">
              <a:off x="8075931" y="1875798"/>
              <a:ext cx="502168" cy="4445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3" rIns="0" bIns="146283" numCol="1" spcCol="0" rtlCol="0" fromWordArt="0" anchor="ctr" anchorCtr="0" forceAA="0" compatLnSpc="1">
              <a:prstTxWarp prst="textNoShape">
                <a:avLst/>
              </a:prstTxWarp>
              <a:noAutofit/>
            </a:bodyPr>
            <a:lstStyle/>
            <a:p>
              <a:pPr algn="ctr" defTabSz="932293">
                <a:lnSpc>
                  <a:spcPct val="90000"/>
                </a:lnSpc>
              </a:pPr>
              <a:r>
                <a:rPr lang="en-US" b="1" dirty="0">
                  <a:solidFill>
                    <a:srgbClr val="FF6600"/>
                  </a:solidFill>
                  <a:latin typeface="Arial" panose="020B0604020202020204" pitchFamily="34" charset="0"/>
                  <a:ea typeface="Segoe UI" pitchFamily="34" charset="0"/>
                  <a:cs typeface="Arial" panose="020B0604020202020204" pitchFamily="34" charset="0"/>
                </a:rPr>
                <a:t>$0</a:t>
              </a:r>
              <a:endParaRPr lang="en-US" sz="2000" b="1" dirty="0">
                <a:solidFill>
                  <a:srgbClr val="FF6600"/>
                </a:solidFill>
                <a:latin typeface="Arial" panose="020B0604020202020204" pitchFamily="34" charset="0"/>
                <a:ea typeface="Segoe UI" pitchFamily="34" charset="0"/>
                <a:cs typeface="Arial" panose="020B0604020202020204" pitchFamily="34" charset="0"/>
              </a:endParaRPr>
            </a:p>
          </p:txBody>
        </p:sp>
      </p:grpSp>
      <p:grpSp>
        <p:nvGrpSpPr>
          <p:cNvPr id="10" name="Group 9"/>
          <p:cNvGrpSpPr/>
          <p:nvPr/>
        </p:nvGrpSpPr>
        <p:grpSpPr>
          <a:xfrm>
            <a:off x="9281044" y="1487462"/>
            <a:ext cx="2879951" cy="3131696"/>
            <a:chOff x="9281478" y="1212848"/>
            <a:chExt cx="2880360" cy="3132140"/>
          </a:xfrm>
        </p:grpSpPr>
        <p:sp>
          <p:nvSpPr>
            <p:cNvPr id="11" name="Rectangle 10"/>
            <p:cNvSpPr/>
            <p:nvPr/>
          </p:nvSpPr>
          <p:spPr bwMode="auto">
            <a:xfrm>
              <a:off x="9281478" y="1212848"/>
              <a:ext cx="2880360" cy="31321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54" tIns="146283" rIns="182854" bIns="146283" numCol="1" rtlCol="0" anchor="b" anchorCtr="0" compatLnSpc="1">
              <a:prstTxWarp prst="textNoShape">
                <a:avLst/>
              </a:prstTxWarp>
            </a:bodyPr>
            <a:lstStyle/>
            <a:p>
              <a:pPr defTabSz="913923">
                <a:tabLst>
                  <a:tab pos="287282" algn="l"/>
                </a:tabLst>
              </a:pPr>
              <a:r>
                <a:rPr lang="en-US" dirty="0">
                  <a:gradFill>
                    <a:gsLst>
                      <a:gs pos="0">
                        <a:srgbClr val="FFFFFF"/>
                      </a:gs>
                      <a:gs pos="100000">
                        <a:srgbClr val="FFFFFF"/>
                      </a:gs>
                    </a:gsLst>
                    <a:lin ang="5400000" scaled="0"/>
                  </a:gradFill>
                </a:rPr>
                <a:t>Unlimited scale</a:t>
              </a:r>
            </a:p>
          </p:txBody>
        </p:sp>
        <p:grpSp>
          <p:nvGrpSpPr>
            <p:cNvPr id="12" name="Group 11"/>
            <p:cNvGrpSpPr/>
            <p:nvPr/>
          </p:nvGrpSpPr>
          <p:grpSpPr>
            <a:xfrm>
              <a:off x="9420707" y="1665485"/>
              <a:ext cx="2601903" cy="1485854"/>
              <a:chOff x="3424710" y="1665485"/>
              <a:chExt cx="2601903" cy="1485854"/>
            </a:xfrm>
          </p:grpSpPr>
          <p:sp>
            <p:nvSpPr>
              <p:cNvPr id="13" name="Freeform 13"/>
              <p:cNvSpPr>
                <a:spLocks/>
              </p:cNvSpPr>
              <p:nvPr/>
            </p:nvSpPr>
            <p:spPr bwMode="auto">
              <a:xfrm>
                <a:off x="3424710" y="1665485"/>
                <a:ext cx="2601903" cy="1485854"/>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endParaRPr lang="en-US" dirty="0">
                  <a:solidFill>
                    <a:srgbClr val="000000"/>
                  </a:solidFill>
                </a:endParaRPr>
              </a:p>
            </p:txBody>
          </p:sp>
          <p:pic>
            <p:nvPicPr>
              <p:cNvPr id="14" name="Picture 2" descr="\\MAGNUM\Projects\Microsoft\Cloud Power FY12\Design\ICONS_PNG\Tower.png"/>
              <p:cNvPicPr>
                <a:picLocks noChangeAspect="1" noChangeArrowheads="1"/>
              </p:cNvPicPr>
              <p:nvPr/>
            </p:nvPicPr>
            <p:blipFill>
              <a:blip r:embed="rId4" cstate="print">
                <a:duotone>
                  <a:prstClr val="black"/>
                  <a:schemeClr val="accent6">
                    <a:tint val="45000"/>
                    <a:satMod val="400000"/>
                  </a:schemeClr>
                </a:duotone>
              </a:blip>
              <a:stretch>
                <a:fillRect/>
              </a:stretch>
            </p:blipFill>
            <p:spPr bwMode="auto">
              <a:xfrm>
                <a:off x="5241063" y="2486833"/>
                <a:ext cx="664506" cy="664506"/>
              </a:xfrm>
              <a:prstGeom prst="rect">
                <a:avLst/>
              </a:prstGeom>
              <a:noFill/>
              <a:ln>
                <a:noFill/>
              </a:ln>
            </p:spPr>
          </p:pic>
          <p:pic>
            <p:nvPicPr>
              <p:cNvPr id="15" name="Picture 2" descr="\\MAGNUM\Projects\Microsoft\Cloud Power FY12\Design\ICONS_PNG\Tower.png"/>
              <p:cNvPicPr>
                <a:picLocks noChangeAspect="1" noChangeArrowheads="1"/>
              </p:cNvPicPr>
              <p:nvPr/>
            </p:nvPicPr>
            <p:blipFill>
              <a:blip r:embed="rId4" cstate="print">
                <a:duotone>
                  <a:prstClr val="black"/>
                  <a:schemeClr val="accent6">
                    <a:tint val="45000"/>
                    <a:satMod val="400000"/>
                  </a:schemeClr>
                </a:duotone>
              </a:blip>
              <a:stretch>
                <a:fillRect/>
              </a:stretch>
            </p:blipFill>
            <p:spPr bwMode="auto">
              <a:xfrm>
                <a:off x="4904804" y="2486833"/>
                <a:ext cx="664506" cy="664506"/>
              </a:xfrm>
              <a:prstGeom prst="rect">
                <a:avLst/>
              </a:prstGeom>
              <a:noFill/>
              <a:ln>
                <a:noFill/>
              </a:ln>
            </p:spPr>
          </p:pic>
          <p:pic>
            <p:nvPicPr>
              <p:cNvPr id="16" name="Picture 2" descr="\\MAGNUM\Projects\Microsoft\Cloud Power FY12\Design\ICONS_PNG\Tower.png"/>
              <p:cNvPicPr>
                <a:picLocks noChangeAspect="1" noChangeArrowheads="1"/>
              </p:cNvPicPr>
              <p:nvPr/>
            </p:nvPicPr>
            <p:blipFill>
              <a:blip r:embed="rId5" cstate="print">
                <a:duotone>
                  <a:prstClr val="black"/>
                  <a:schemeClr val="accent6">
                    <a:tint val="45000"/>
                    <a:satMod val="400000"/>
                  </a:schemeClr>
                </a:duotone>
              </a:blip>
              <a:stretch>
                <a:fillRect/>
              </a:stretch>
            </p:blipFill>
            <p:spPr bwMode="auto">
              <a:xfrm>
                <a:off x="4568545" y="2486833"/>
                <a:ext cx="664506" cy="664506"/>
              </a:xfrm>
              <a:prstGeom prst="rect">
                <a:avLst/>
              </a:prstGeom>
              <a:noFill/>
            </p:spPr>
          </p:pic>
          <p:pic>
            <p:nvPicPr>
              <p:cNvPr id="17" name="Picture 2" descr="\\MAGNUM\Projects\Microsoft\Cloud Power FY12\Design\ICONS_PNG\Tower.png"/>
              <p:cNvPicPr>
                <a:picLocks noChangeAspect="1" noChangeArrowheads="1"/>
              </p:cNvPicPr>
              <p:nvPr/>
            </p:nvPicPr>
            <p:blipFill>
              <a:blip r:embed="rId4" cstate="print">
                <a:duotone>
                  <a:prstClr val="black"/>
                  <a:schemeClr val="accent6">
                    <a:tint val="45000"/>
                    <a:satMod val="400000"/>
                  </a:schemeClr>
                </a:duotone>
              </a:blip>
              <a:stretch>
                <a:fillRect/>
              </a:stretch>
            </p:blipFill>
            <p:spPr bwMode="auto">
              <a:xfrm>
                <a:off x="4232286" y="2485924"/>
                <a:ext cx="664506" cy="664506"/>
              </a:xfrm>
              <a:prstGeom prst="rect">
                <a:avLst/>
              </a:prstGeom>
              <a:noFill/>
              <a:ln>
                <a:noFill/>
              </a:ln>
            </p:spPr>
          </p:pic>
          <p:pic>
            <p:nvPicPr>
              <p:cNvPr id="18" name="Picture 2" descr="\\MAGNUM\Projects\Microsoft\Cloud Power FY12\Design\ICONS_PNG\Tower.png"/>
              <p:cNvPicPr>
                <a:picLocks noChangeAspect="1" noChangeArrowheads="1"/>
              </p:cNvPicPr>
              <p:nvPr/>
            </p:nvPicPr>
            <p:blipFill>
              <a:blip r:embed="rId4" cstate="print">
                <a:duotone>
                  <a:prstClr val="black"/>
                  <a:schemeClr val="accent6">
                    <a:tint val="45000"/>
                    <a:satMod val="400000"/>
                  </a:schemeClr>
                </a:duotone>
              </a:blip>
              <a:stretch>
                <a:fillRect/>
              </a:stretch>
            </p:blipFill>
            <p:spPr bwMode="auto">
              <a:xfrm>
                <a:off x="3896027" y="2485924"/>
                <a:ext cx="664506" cy="664506"/>
              </a:xfrm>
              <a:prstGeom prst="rect">
                <a:avLst/>
              </a:prstGeom>
              <a:noFill/>
              <a:ln>
                <a:noFill/>
              </a:ln>
            </p:spPr>
          </p:pic>
          <p:pic>
            <p:nvPicPr>
              <p:cNvPr id="19" name="Picture 2" descr="\\MAGNUM\Projects\Microsoft\Cloud Power FY12\Design\ICONS_PNG\Tower.png"/>
              <p:cNvPicPr>
                <a:picLocks noChangeAspect="1" noChangeArrowheads="1"/>
              </p:cNvPicPr>
              <p:nvPr/>
            </p:nvPicPr>
            <p:blipFill>
              <a:blip r:embed="rId4" cstate="print">
                <a:duotone>
                  <a:prstClr val="black"/>
                  <a:schemeClr val="accent6">
                    <a:tint val="45000"/>
                    <a:satMod val="400000"/>
                  </a:schemeClr>
                </a:duotone>
              </a:blip>
              <a:stretch>
                <a:fillRect/>
              </a:stretch>
            </p:blipFill>
            <p:spPr bwMode="auto">
              <a:xfrm>
                <a:off x="3559768" y="2485924"/>
                <a:ext cx="664506" cy="664506"/>
              </a:xfrm>
              <a:prstGeom prst="rect">
                <a:avLst/>
              </a:prstGeom>
              <a:noFill/>
              <a:ln>
                <a:noFill/>
              </a:ln>
            </p:spPr>
          </p:pic>
          <p:pic>
            <p:nvPicPr>
              <p:cNvPr id="20" name="Picture 2" descr="\\MAGNUM\Projects\Microsoft\Cloud Power FY12\Design\ICONS_PNG\Tower.png"/>
              <p:cNvPicPr>
                <a:picLocks noChangeAspect="1" noChangeArrowheads="1"/>
              </p:cNvPicPr>
              <p:nvPr/>
            </p:nvPicPr>
            <p:blipFill>
              <a:blip r:embed="rId4" cstate="print">
                <a:duotone>
                  <a:prstClr val="black"/>
                  <a:schemeClr val="accent6">
                    <a:tint val="45000"/>
                    <a:satMod val="400000"/>
                  </a:schemeClr>
                </a:duotone>
              </a:blip>
              <a:stretch>
                <a:fillRect/>
              </a:stretch>
            </p:blipFill>
            <p:spPr bwMode="auto">
              <a:xfrm>
                <a:off x="5262655" y="1951773"/>
                <a:ext cx="664506" cy="664506"/>
              </a:xfrm>
              <a:prstGeom prst="rect">
                <a:avLst/>
              </a:prstGeom>
              <a:noFill/>
              <a:ln>
                <a:noFill/>
              </a:ln>
            </p:spPr>
          </p:pic>
          <p:pic>
            <p:nvPicPr>
              <p:cNvPr id="21" name="Picture 2" descr="\\MAGNUM\Projects\Microsoft\Cloud Power FY12\Design\ICONS_PNG\Tower.png"/>
              <p:cNvPicPr>
                <a:picLocks noChangeAspect="1" noChangeArrowheads="1"/>
              </p:cNvPicPr>
              <p:nvPr/>
            </p:nvPicPr>
            <p:blipFill>
              <a:blip r:embed="rId4" cstate="print">
                <a:duotone>
                  <a:prstClr val="black"/>
                  <a:schemeClr val="accent6">
                    <a:tint val="45000"/>
                    <a:satMod val="400000"/>
                  </a:schemeClr>
                </a:duotone>
              </a:blip>
              <a:stretch>
                <a:fillRect/>
              </a:stretch>
            </p:blipFill>
            <p:spPr bwMode="auto">
              <a:xfrm>
                <a:off x="4926396" y="1951773"/>
                <a:ext cx="664506" cy="664506"/>
              </a:xfrm>
              <a:prstGeom prst="rect">
                <a:avLst/>
              </a:prstGeom>
              <a:noFill/>
              <a:ln>
                <a:noFill/>
              </a:ln>
            </p:spPr>
          </p:pic>
          <p:pic>
            <p:nvPicPr>
              <p:cNvPr id="22" name="Picture 2" descr="\\MAGNUM\Projects\Microsoft\Cloud Power FY12\Design\ICONS_PNG\Tower.png"/>
              <p:cNvPicPr>
                <a:picLocks noChangeAspect="1" noChangeArrowheads="1"/>
              </p:cNvPicPr>
              <p:nvPr/>
            </p:nvPicPr>
            <p:blipFill>
              <a:blip r:embed="rId4" cstate="print">
                <a:duotone>
                  <a:prstClr val="black"/>
                  <a:schemeClr val="accent6">
                    <a:tint val="45000"/>
                    <a:satMod val="400000"/>
                  </a:schemeClr>
                </a:duotone>
              </a:blip>
              <a:stretch>
                <a:fillRect/>
              </a:stretch>
            </p:blipFill>
            <p:spPr bwMode="auto">
              <a:xfrm>
                <a:off x="4590137" y="1951773"/>
                <a:ext cx="664506" cy="664506"/>
              </a:xfrm>
              <a:prstGeom prst="rect">
                <a:avLst/>
              </a:prstGeom>
              <a:noFill/>
              <a:ln>
                <a:noFill/>
              </a:ln>
            </p:spPr>
          </p:pic>
          <p:pic>
            <p:nvPicPr>
              <p:cNvPr id="23" name="Picture 2" descr="\\MAGNUM\Projects\Microsoft\Cloud Power FY12\Design\ICONS_PNG\Tower.png"/>
              <p:cNvPicPr>
                <a:picLocks noChangeAspect="1" noChangeArrowheads="1"/>
              </p:cNvPicPr>
              <p:nvPr/>
            </p:nvPicPr>
            <p:blipFill>
              <a:blip r:embed="rId4" cstate="print">
                <a:duotone>
                  <a:prstClr val="black"/>
                  <a:schemeClr val="accent6">
                    <a:tint val="45000"/>
                    <a:satMod val="400000"/>
                  </a:schemeClr>
                </a:duotone>
              </a:blip>
              <a:stretch>
                <a:fillRect/>
              </a:stretch>
            </p:blipFill>
            <p:spPr bwMode="auto">
              <a:xfrm>
                <a:off x="4253878" y="1950864"/>
                <a:ext cx="664506" cy="664506"/>
              </a:xfrm>
              <a:prstGeom prst="rect">
                <a:avLst/>
              </a:prstGeom>
              <a:noFill/>
              <a:ln>
                <a:noFill/>
              </a:ln>
            </p:spPr>
          </p:pic>
          <p:pic>
            <p:nvPicPr>
              <p:cNvPr id="24" name="Picture 2" descr="\\MAGNUM\Projects\Microsoft\Cloud Power FY12\Design\ICONS_PNG\Tower.png"/>
              <p:cNvPicPr>
                <a:picLocks noChangeAspect="1" noChangeArrowheads="1"/>
              </p:cNvPicPr>
              <p:nvPr/>
            </p:nvPicPr>
            <p:blipFill>
              <a:blip r:embed="rId4" cstate="print">
                <a:duotone>
                  <a:prstClr val="black"/>
                  <a:schemeClr val="accent6">
                    <a:tint val="45000"/>
                    <a:satMod val="400000"/>
                  </a:schemeClr>
                </a:duotone>
              </a:blip>
              <a:stretch>
                <a:fillRect/>
              </a:stretch>
            </p:blipFill>
            <p:spPr bwMode="auto">
              <a:xfrm>
                <a:off x="3917619" y="1950864"/>
                <a:ext cx="664506" cy="664506"/>
              </a:xfrm>
              <a:prstGeom prst="rect">
                <a:avLst/>
              </a:prstGeom>
              <a:noFill/>
              <a:ln>
                <a:noFill/>
              </a:ln>
            </p:spPr>
          </p:pic>
        </p:grpSp>
      </p:grpSp>
    </p:spTree>
    <p:extLst>
      <p:ext uri="{BB962C8B-B14F-4D97-AF65-F5344CB8AC3E}">
        <p14:creationId xmlns:p14="http://schemas.microsoft.com/office/powerpoint/2010/main" val="4008828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2" presetClass="entr" presetSubtype="2" decel="100000"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750" fill="hold"/>
                                        <p:tgtEl>
                                          <p:spTgt spid="4"/>
                                        </p:tgtEl>
                                        <p:attrNameLst>
                                          <p:attrName>ppt_x</p:attrName>
                                        </p:attrNameLst>
                                      </p:cBhvr>
                                      <p:tavLst>
                                        <p:tav tm="0">
                                          <p:val>
                                            <p:strVal val="1+#ppt_w/2"/>
                                          </p:val>
                                        </p:tav>
                                        <p:tav tm="100000">
                                          <p:val>
                                            <p:strVal val="#ppt_x"/>
                                          </p:val>
                                        </p:tav>
                                      </p:tavLst>
                                    </p:anim>
                                    <p:anim calcmode="lin" valueType="num">
                                      <p:cBhvr additive="base">
                                        <p:cTn id="29" dur="750" fill="hold"/>
                                        <p:tgtEl>
                                          <p:spTgt spid="4"/>
                                        </p:tgtEl>
                                        <p:attrNameLst>
                                          <p:attrName>ppt_y</p:attrName>
                                        </p:attrNameLst>
                                      </p:cBhvr>
                                      <p:tavLst>
                                        <p:tav tm="0">
                                          <p:val>
                                            <p:strVal val="#ppt_y"/>
                                          </p:val>
                                        </p:tav>
                                        <p:tav tm="100000">
                                          <p:val>
                                            <p:strVal val="#ppt_y"/>
                                          </p:val>
                                        </p:tav>
                                      </p:tavLst>
                                    </p:anim>
                                  </p:childTnLst>
                                </p:cTn>
                              </p:par>
                              <p:par>
                                <p:cTn id="30" presetID="2" presetClass="entr" presetSubtype="2" decel="100000" fill="hold" nodeType="withEffect">
                                  <p:stCondLst>
                                    <p:cond delay="20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750" fill="hold"/>
                                        <p:tgtEl>
                                          <p:spTgt spid="10"/>
                                        </p:tgtEl>
                                        <p:attrNameLst>
                                          <p:attrName>ppt_x</p:attrName>
                                        </p:attrNameLst>
                                      </p:cBhvr>
                                      <p:tavLst>
                                        <p:tav tm="0">
                                          <p:val>
                                            <p:strVal val="1+#ppt_w/2"/>
                                          </p:val>
                                        </p:tav>
                                        <p:tav tm="100000">
                                          <p:val>
                                            <p:strVal val="#ppt_x"/>
                                          </p:val>
                                        </p:tav>
                                      </p:tavLst>
                                    </p:anim>
                                    <p:anim calcmode="lin" valueType="num">
                                      <p:cBhvr additive="base">
                                        <p:cTn id="33" dur="7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210848" y="369116"/>
            <a:ext cx="10971244" cy="1024684"/>
          </a:xfrm>
        </p:spPr>
        <p:txBody>
          <a:bodyPr/>
          <a:lstStyle/>
          <a:p>
            <a:r>
              <a:rPr lang="en-US" dirty="0">
                <a:solidFill>
                  <a:schemeClr val="tx1"/>
                </a:solidFill>
              </a:rPr>
              <a:t>Mission-critical, enterprise-ready</a:t>
            </a:r>
          </a:p>
        </p:txBody>
      </p:sp>
      <p:sp>
        <p:nvSpPr>
          <p:cNvPr id="3" name="Text Placeholder 5"/>
          <p:cNvSpPr txBox="1">
            <a:spLocks/>
          </p:cNvSpPr>
          <p:nvPr/>
        </p:nvSpPr>
        <p:spPr>
          <a:xfrm>
            <a:off x="275481" y="1342114"/>
            <a:ext cx="11887878" cy="4464691"/>
          </a:xfrm>
          <a:prstGeom prst="rect">
            <a:avLst/>
          </a:prstGeom>
        </p:spPr>
        <p:txBody>
          <a:bodyPr/>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599" dirty="0">
                <a:solidFill>
                  <a:schemeClr val="accent2"/>
                </a:solidFill>
              </a:rPr>
              <a:t>Managed Hadoop, backed by SLA</a:t>
            </a:r>
          </a:p>
          <a:p>
            <a:pPr lvl="1"/>
            <a:r>
              <a:rPr lang="en-US" sz="1836" dirty="0"/>
              <a:t>Three nines of availability: 99.9% uptime</a:t>
            </a:r>
          </a:p>
          <a:p>
            <a:pPr>
              <a:spcBef>
                <a:spcPts val="1224"/>
              </a:spcBef>
            </a:pPr>
            <a:r>
              <a:rPr lang="en-US" sz="3599" dirty="0">
                <a:solidFill>
                  <a:schemeClr val="accent2"/>
                </a:solidFill>
              </a:rPr>
              <a:t>HDInsight auto-replicates data</a:t>
            </a:r>
          </a:p>
          <a:p>
            <a:pPr lvl="1"/>
            <a:r>
              <a:rPr lang="en-US" sz="1836" dirty="0"/>
              <a:t>Automatic geo-replication of data</a:t>
            </a:r>
          </a:p>
          <a:p>
            <a:pPr lvl="1"/>
            <a:r>
              <a:rPr lang="en-US" sz="1836" dirty="0"/>
              <a:t>Data only replicates within same geo-political (i.e., country, region)</a:t>
            </a:r>
          </a:p>
          <a:p>
            <a:endParaRPr lang="en-US" sz="1836" dirty="0"/>
          </a:p>
          <a:p>
            <a:endParaRPr lang="en-US" sz="1836" dirty="0"/>
          </a:p>
          <a:p>
            <a:endParaRPr lang="en-US" sz="1836" dirty="0"/>
          </a:p>
        </p:txBody>
      </p:sp>
      <p:grpSp>
        <p:nvGrpSpPr>
          <p:cNvPr id="4" name="Group 3"/>
          <p:cNvGrpSpPr/>
          <p:nvPr/>
        </p:nvGrpSpPr>
        <p:grpSpPr>
          <a:xfrm>
            <a:off x="9281044" y="1495353"/>
            <a:ext cx="2879951" cy="3131696"/>
            <a:chOff x="9281478" y="1212848"/>
            <a:chExt cx="2880360" cy="3132140"/>
          </a:xfrm>
        </p:grpSpPr>
        <p:sp>
          <p:nvSpPr>
            <p:cNvPr id="5" name="Rectangle 4"/>
            <p:cNvSpPr/>
            <p:nvPr/>
          </p:nvSpPr>
          <p:spPr bwMode="auto">
            <a:xfrm>
              <a:off x="9281478" y="1212848"/>
              <a:ext cx="2880360" cy="31321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54" tIns="146283" rIns="182854" bIns="146283" numCol="1" rtlCol="0" anchor="b" anchorCtr="0" compatLnSpc="1">
              <a:prstTxWarp prst="textNoShape">
                <a:avLst/>
              </a:prstTxWarp>
            </a:bodyPr>
            <a:lstStyle/>
            <a:p>
              <a:pPr defTabSz="913923">
                <a:tabLst>
                  <a:tab pos="287282" algn="l"/>
                </a:tabLst>
              </a:pPr>
              <a:r>
                <a:rPr lang="en-US" dirty="0">
                  <a:gradFill>
                    <a:gsLst>
                      <a:gs pos="0">
                        <a:srgbClr val="FFFFFF"/>
                      </a:gs>
                      <a:gs pos="100000">
                        <a:srgbClr val="FFFFFF"/>
                      </a:gs>
                    </a:gsLst>
                    <a:lin ang="5400000" scaled="0"/>
                  </a:gradFill>
                </a:rPr>
                <a:t>Mission-critical Hadoop</a:t>
              </a:r>
            </a:p>
          </p:txBody>
        </p:sp>
        <p:pic>
          <p:nvPicPr>
            <p:cNvPr id="6" name="Picture 5" descr="\\MAGNUM\Projects\Microsoft\Cloud Power FY12\Design\ICONS_PNG\Open_Web_Platform.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Lst>
            </a:blip>
            <a:srcRect/>
            <a:stretch>
              <a:fillRect/>
            </a:stretch>
          </p:blipFill>
          <p:spPr bwMode="auto">
            <a:xfrm>
              <a:off x="9891148" y="1691519"/>
              <a:ext cx="1661020" cy="1661020"/>
            </a:xfrm>
            <a:prstGeom prst="rect">
              <a:avLst/>
            </a:prstGeom>
            <a:noFill/>
          </p:spPr>
        </p:pic>
      </p:grpSp>
    </p:spTree>
    <p:extLst>
      <p:ext uri="{BB962C8B-B14F-4D97-AF65-F5344CB8AC3E}">
        <p14:creationId xmlns:p14="http://schemas.microsoft.com/office/powerpoint/2010/main" val="13249778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2" presetClass="entr" presetSubtype="2" decel="10000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750" fill="hold"/>
                                        <p:tgtEl>
                                          <p:spTgt spid="4"/>
                                        </p:tgtEl>
                                        <p:attrNameLst>
                                          <p:attrName>ppt_x</p:attrName>
                                        </p:attrNameLst>
                                      </p:cBhvr>
                                      <p:tavLst>
                                        <p:tav tm="0">
                                          <p:val>
                                            <p:strVal val="1+#ppt_w/2"/>
                                          </p:val>
                                        </p:tav>
                                        <p:tav tm="100000">
                                          <p:val>
                                            <p:strVal val="#ppt_x"/>
                                          </p:val>
                                        </p:tav>
                                      </p:tavLst>
                                    </p:anim>
                                    <p:anim calcmode="lin" valueType="num">
                                      <p:cBhvr additive="base">
                                        <p:cTn id="25" dur="7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202722" y="369116"/>
            <a:ext cx="10971244" cy="1024684"/>
          </a:xfrm>
        </p:spPr>
        <p:txBody>
          <a:bodyPr/>
          <a:lstStyle/>
          <a:p>
            <a:r>
              <a:rPr lang="en-US" dirty="0">
                <a:solidFill>
                  <a:schemeClr val="tx1"/>
                </a:solidFill>
              </a:rPr>
              <a:t>Maintenance done for you</a:t>
            </a:r>
          </a:p>
        </p:txBody>
      </p:sp>
      <p:sp>
        <p:nvSpPr>
          <p:cNvPr id="4" name="Text Placeholder 2"/>
          <p:cNvSpPr txBox="1">
            <a:spLocks/>
          </p:cNvSpPr>
          <p:nvPr/>
        </p:nvSpPr>
        <p:spPr>
          <a:xfrm>
            <a:off x="288476" y="1437968"/>
            <a:ext cx="6997076" cy="4557554"/>
          </a:xfrm>
          <a:prstGeom prst="rect">
            <a:avLst/>
          </a:prstGeom>
        </p:spPr>
        <p:txBody>
          <a:bodyPr/>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en-US" sz="3999" dirty="0">
                <a:solidFill>
                  <a:schemeClr val="accent2"/>
                </a:solidFill>
                <a:latin typeface="+mj-lt"/>
                <a:cs typeface="ＭＳ Ｐゴシック" charset="0"/>
              </a:rPr>
              <a:t>Minimal IT resources for upgrades/patching</a:t>
            </a:r>
          </a:p>
          <a:p>
            <a:pPr marL="0" lvl="1"/>
            <a:r>
              <a:rPr lang="en-US" sz="1836" dirty="0"/>
              <a:t>OS patching and security updates done automatically</a:t>
            </a:r>
          </a:p>
          <a:p>
            <a:pPr marL="0" lvl="1"/>
            <a:endParaRPr lang="en-US" sz="1836" dirty="0">
              <a:gradFill>
                <a:gsLst>
                  <a:gs pos="33628">
                    <a:schemeClr val="tx2"/>
                  </a:gs>
                  <a:gs pos="86000">
                    <a:schemeClr val="tx2"/>
                  </a:gs>
                </a:gsLst>
                <a:lin ang="5400000" scaled="0"/>
              </a:gradFill>
            </a:endParaRPr>
          </a:p>
          <a:p>
            <a:pPr marL="0" lvl="1"/>
            <a:r>
              <a:rPr lang="en-US" sz="3999" dirty="0">
                <a:solidFill>
                  <a:schemeClr val="accent2"/>
                </a:solidFill>
                <a:latin typeface="+mj-lt"/>
                <a:cs typeface="ＭＳ Ｐゴシック" charset="0"/>
              </a:rPr>
              <a:t>Minimal IT resources to update Hadoop versions </a:t>
            </a:r>
          </a:p>
          <a:p>
            <a:pPr marL="0" lvl="1"/>
            <a:r>
              <a:rPr lang="en-US" sz="1836" dirty="0"/>
              <a:t>Hadoop versions are rapidly releasing throughout year</a:t>
            </a:r>
          </a:p>
          <a:p>
            <a:pPr marL="0" lvl="1"/>
            <a:r>
              <a:rPr lang="en-US" sz="1836" dirty="0"/>
              <a:t>Always be on latest version of Hadoop, without effort</a:t>
            </a:r>
          </a:p>
          <a:p>
            <a:endParaRPr lang="en-US" sz="1836" dirty="0"/>
          </a:p>
        </p:txBody>
      </p:sp>
    </p:spTree>
    <p:extLst>
      <p:ext uri="{BB962C8B-B14F-4D97-AF65-F5344CB8AC3E}">
        <p14:creationId xmlns:p14="http://schemas.microsoft.com/office/powerpoint/2010/main" val="41254299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68619" y="369116"/>
            <a:ext cx="10971244" cy="1024684"/>
          </a:xfrm>
        </p:spPr>
        <p:txBody>
          <a:bodyPr/>
          <a:lstStyle/>
          <a:p>
            <a:r>
              <a:rPr lang="en-US" dirty="0">
                <a:solidFill>
                  <a:schemeClr val="tx1"/>
                </a:solidFill>
              </a:rPr>
              <a:t>Low cost </a:t>
            </a:r>
          </a:p>
        </p:txBody>
      </p:sp>
      <p:sp>
        <p:nvSpPr>
          <p:cNvPr id="3" name="Text Placeholder 6"/>
          <p:cNvSpPr txBox="1">
            <a:spLocks/>
          </p:cNvSpPr>
          <p:nvPr/>
        </p:nvSpPr>
        <p:spPr>
          <a:xfrm>
            <a:off x="270085" y="1189504"/>
            <a:ext cx="11654187" cy="2570086"/>
          </a:xfrm>
          <a:prstGeom prst="rect">
            <a:avLst/>
          </a:prstGeom>
        </p:spPr>
        <p:txBody>
          <a:bodyPr/>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36" dirty="0">
                <a:solidFill>
                  <a:schemeClr val="tx1"/>
                </a:solidFill>
              </a:rPr>
              <a:t>HDInsight is billed by usage</a:t>
            </a:r>
          </a:p>
          <a:p>
            <a:r>
              <a:rPr lang="en-US" dirty="0">
                <a:solidFill>
                  <a:schemeClr val="tx1"/>
                </a:solidFill>
              </a:rPr>
              <a:t>Billed for usage</a:t>
            </a:r>
          </a:p>
          <a:p>
            <a:r>
              <a:rPr lang="en-US" dirty="0">
                <a:solidFill>
                  <a:schemeClr val="tx1"/>
                </a:solidFill>
              </a:rPr>
              <a:t>Clusters can be deleted when no longer used</a:t>
            </a:r>
          </a:p>
          <a:p>
            <a:pPr>
              <a:spcBef>
                <a:spcPts val="1224"/>
              </a:spcBef>
            </a:pPr>
            <a:r>
              <a:rPr lang="en-US" sz="3599" dirty="0">
                <a:solidFill>
                  <a:schemeClr val="accent2"/>
                </a:solidFill>
              </a:rPr>
              <a:t>No additional price for support</a:t>
            </a:r>
          </a:p>
          <a:p>
            <a:pPr lvl="1" indent="-466298"/>
            <a:r>
              <a:rPr lang="en-US" dirty="0"/>
              <a:t>Azure Support includes Hadoop support</a:t>
            </a:r>
          </a:p>
          <a:p>
            <a:pPr lvl="1" indent="-466298"/>
            <a:r>
              <a:rPr lang="en-US" dirty="0"/>
              <a:t>What usually costs thousands of dollars per node is included</a:t>
            </a:r>
          </a:p>
        </p:txBody>
      </p:sp>
      <p:sp>
        <p:nvSpPr>
          <p:cNvPr id="4" name="Rectangle 3"/>
          <p:cNvSpPr/>
          <p:nvPr/>
        </p:nvSpPr>
        <p:spPr bwMode="auto">
          <a:xfrm>
            <a:off x="8046778" y="1213173"/>
            <a:ext cx="4115804" cy="3131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54" tIns="146283" rIns="182854" bIns="146283" numCol="1" rtlCol="0" anchor="b" anchorCtr="0" compatLnSpc="1">
            <a:prstTxWarp prst="textNoShape">
              <a:avLst/>
            </a:prstTxWarp>
          </a:bodyPr>
          <a:lstStyle/>
          <a:p>
            <a:pPr defTabSz="913923">
              <a:tabLst>
                <a:tab pos="287282" algn="l"/>
              </a:tabLst>
            </a:pPr>
            <a:endParaRPr lang="en-US" dirty="0">
              <a:gradFill>
                <a:gsLst>
                  <a:gs pos="0">
                    <a:srgbClr val="FFFFFF"/>
                  </a:gs>
                  <a:gs pos="100000">
                    <a:srgbClr val="FFFFFF"/>
                  </a:gs>
                </a:gsLst>
                <a:lin ang="5400000" scaled="0"/>
              </a:gradFill>
            </a:endParaRPr>
          </a:p>
        </p:txBody>
      </p:sp>
      <p:sp>
        <p:nvSpPr>
          <p:cNvPr id="5" name="TextBox 4"/>
          <p:cNvSpPr txBox="1"/>
          <p:nvPr/>
        </p:nvSpPr>
        <p:spPr>
          <a:xfrm>
            <a:off x="8427724" y="1440154"/>
            <a:ext cx="914270" cy="914270"/>
          </a:xfrm>
          <a:prstGeom prst="rect">
            <a:avLst/>
          </a:prstGeom>
          <a:noFill/>
        </p:spPr>
        <p:txBody>
          <a:bodyPr wrap="none" lIns="182854" tIns="146283" rIns="182854" bIns="146283" rtlCol="0">
            <a:noAutofit/>
          </a:bodyPr>
          <a:lstStyle/>
          <a:p>
            <a:pPr>
              <a:lnSpc>
                <a:spcPct val="90000"/>
              </a:lnSpc>
              <a:spcAft>
                <a:spcPts val="600"/>
              </a:spcAft>
            </a:pPr>
            <a:r>
              <a:rPr lang="en-US" sz="11497" dirty="0">
                <a:solidFill>
                  <a:srgbClr val="FFFFFF"/>
                </a:solidFill>
              </a:rPr>
              <a:t>$£€¥</a:t>
            </a:r>
          </a:p>
        </p:txBody>
      </p:sp>
      <p:pic>
        <p:nvPicPr>
          <p:cNvPr id="6" name="Picture 5"/>
          <p:cNvPicPr>
            <a:picLocks noChangeAspect="1"/>
          </p:cNvPicPr>
          <p:nvPr/>
        </p:nvPicPr>
        <p:blipFill>
          <a:blip r:embed="rId3"/>
          <a:stretch>
            <a:fillRect/>
          </a:stretch>
        </p:blipFill>
        <p:spPr>
          <a:xfrm>
            <a:off x="437383" y="4572551"/>
            <a:ext cx="7609396" cy="1980919"/>
          </a:xfrm>
          <a:prstGeom prst="rect">
            <a:avLst/>
          </a:prstGeom>
          <a:ln w="63500">
            <a:solidFill>
              <a:schemeClr val="accent2"/>
            </a:solidFill>
          </a:ln>
        </p:spPr>
      </p:pic>
    </p:spTree>
    <p:extLst>
      <p:ext uri="{BB962C8B-B14F-4D97-AF65-F5344CB8AC3E}">
        <p14:creationId xmlns:p14="http://schemas.microsoft.com/office/powerpoint/2010/main" val="36730124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2" descr="C:\Users\v-abb\Dropbox\SQL Server 14\Resources\bb1be64e-7318-465f-b470-54f58299ef6f\MSMEA12_Hana_Salman_02.jp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a:stretch/>
        </p:blipFill>
        <p:spPr bwMode="auto">
          <a:xfrm>
            <a:off x="7966492" y="3464610"/>
            <a:ext cx="3751974" cy="292088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275785" y="3464611"/>
            <a:ext cx="3753072" cy="2923078"/>
          </a:xfrm>
          <a:prstGeom prst="rect">
            <a:avLst/>
          </a:prstGeom>
        </p:spPr>
      </p:pic>
      <p:pic>
        <p:nvPicPr>
          <p:cNvPr id="13" name="Picture 12"/>
          <p:cNvPicPr>
            <a:picLocks noChangeAspect="1"/>
          </p:cNvPicPr>
          <p:nvPr/>
        </p:nvPicPr>
        <p:blipFill rotWithShape="1">
          <a:blip r:embed="rId5" cstate="email">
            <a:extLst>
              <a:ext uri="{28A0092B-C50C-407E-A947-70E740481C1C}">
                <a14:useLocalDpi xmlns:a14="http://schemas.microsoft.com/office/drawing/2010/main" val="0"/>
              </a:ext>
            </a:extLst>
          </a:blip>
          <a:srcRect/>
          <a:stretch/>
        </p:blipFill>
        <p:spPr>
          <a:xfrm>
            <a:off x="4114725" y="3464611"/>
            <a:ext cx="3757651" cy="2923080"/>
          </a:xfrm>
          <a:prstGeom prst="rect">
            <a:avLst/>
          </a:prstGeom>
        </p:spPr>
      </p:pic>
      <p:sp useBgFill="1">
        <p:nvSpPr>
          <p:cNvPr id="9" name="Rectangle 8"/>
          <p:cNvSpPr/>
          <p:nvPr/>
        </p:nvSpPr>
        <p:spPr bwMode="auto">
          <a:xfrm>
            <a:off x="882" y="496"/>
            <a:ext cx="12434711" cy="346192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3" name="Text Placeholder 2"/>
          <p:cNvSpPr>
            <a:spLocks noGrp="1"/>
          </p:cNvSpPr>
          <p:nvPr>
            <p:ph type="body" sz="quarter" idx="13"/>
          </p:nvPr>
        </p:nvSpPr>
        <p:spPr>
          <a:xfrm>
            <a:off x="90815" y="332183"/>
            <a:ext cx="10971244" cy="1024684"/>
          </a:xfrm>
        </p:spPr>
        <p:txBody>
          <a:bodyPr/>
          <a:lstStyle/>
          <a:p>
            <a:r>
              <a:rPr lang="en-US" dirty="0">
                <a:solidFill>
                  <a:schemeClr val="tx1"/>
                </a:solidFill>
              </a:rPr>
              <a:t>Introducing Azure HDInsight</a:t>
            </a:r>
          </a:p>
        </p:txBody>
      </p:sp>
      <p:sp>
        <p:nvSpPr>
          <p:cNvPr id="4" name="Rectangle 3"/>
          <p:cNvSpPr/>
          <p:nvPr/>
        </p:nvSpPr>
        <p:spPr bwMode="auto">
          <a:xfrm>
            <a:off x="275786" y="1213174"/>
            <a:ext cx="3752899" cy="22514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defTabSz="931954"/>
            <a:r>
              <a:rPr lang="en-US" sz="3599" dirty="0">
                <a:ln>
                  <a:solidFill>
                    <a:srgbClr val="FFFFFF">
                      <a:alpha val="0"/>
                    </a:srgbClr>
                  </a:solidFill>
                </a:ln>
                <a:solidFill>
                  <a:srgbClr val="FFFFFF"/>
                </a:solidFill>
                <a:latin typeface="Segoe UI Light"/>
                <a:ea typeface="Segoe UI" pitchFamily="34" charset="0"/>
                <a:cs typeface="Segoe UI" pitchFamily="34" charset="0"/>
              </a:rPr>
              <a:t>100% Apache Hadoop</a:t>
            </a:r>
          </a:p>
        </p:txBody>
      </p:sp>
      <p:sp>
        <p:nvSpPr>
          <p:cNvPr id="11" name="Rectangle 10"/>
          <p:cNvSpPr/>
          <p:nvPr/>
        </p:nvSpPr>
        <p:spPr bwMode="auto">
          <a:xfrm>
            <a:off x="4086884" y="1213175"/>
            <a:ext cx="3832549" cy="5205313"/>
          </a:xfrm>
          <a:prstGeom prst="rect">
            <a:avLst/>
          </a:prstGeom>
          <a:solidFill>
            <a:schemeClr val="bg1">
              <a:alpha val="7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a:endParaRPr lang="en-US" sz="2000" dirty="0">
              <a:gradFill>
                <a:gsLst>
                  <a:gs pos="0">
                    <a:srgbClr val="FFFFFF"/>
                  </a:gs>
                  <a:gs pos="100000">
                    <a:srgbClr val="FFFFFF"/>
                  </a:gs>
                </a:gsLst>
                <a:lin ang="5400000" scaled="0"/>
              </a:gradFill>
            </a:endParaRPr>
          </a:p>
        </p:txBody>
      </p:sp>
      <p:sp>
        <p:nvSpPr>
          <p:cNvPr id="6" name="Rectangle 5"/>
          <p:cNvSpPr/>
          <p:nvPr/>
        </p:nvSpPr>
        <p:spPr bwMode="auto">
          <a:xfrm>
            <a:off x="7966493" y="1213174"/>
            <a:ext cx="3754378" cy="225143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defTabSz="931954"/>
            <a:r>
              <a:rPr lang="en-US" sz="3599" dirty="0">
                <a:ln>
                  <a:solidFill>
                    <a:srgbClr val="FFFFFF">
                      <a:alpha val="0"/>
                    </a:srgbClr>
                  </a:solidFill>
                </a:ln>
                <a:solidFill>
                  <a:srgbClr val="FFFFFF"/>
                </a:solidFill>
                <a:latin typeface="Segoe UI Light"/>
                <a:ea typeface="Segoe UI" pitchFamily="34" charset="0"/>
                <a:cs typeface="Segoe UI" pitchFamily="34" charset="0"/>
              </a:rPr>
              <a:t>Immersive insights</a:t>
            </a:r>
          </a:p>
        </p:txBody>
      </p:sp>
      <p:sp>
        <p:nvSpPr>
          <p:cNvPr id="5" name="Rectangle 4"/>
          <p:cNvSpPr/>
          <p:nvPr/>
        </p:nvSpPr>
        <p:spPr bwMode="auto">
          <a:xfrm>
            <a:off x="4120402" y="1213174"/>
            <a:ext cx="3751974" cy="225143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defTabSz="931954"/>
            <a:r>
              <a:rPr lang="en-US" sz="3599" dirty="0">
                <a:ln>
                  <a:solidFill>
                    <a:srgbClr val="FFFFFF">
                      <a:alpha val="0"/>
                    </a:srgbClr>
                  </a:solidFill>
                </a:ln>
                <a:solidFill>
                  <a:srgbClr val="FFFFFF"/>
                </a:solidFill>
                <a:latin typeface="Segoe UI Light"/>
                <a:ea typeface="Segoe UI" pitchFamily="34" charset="0"/>
                <a:cs typeface="Segoe UI" pitchFamily="34" charset="0"/>
              </a:rPr>
              <a:t>Powered by </a:t>
            </a:r>
            <a:br>
              <a:rPr lang="en-US" sz="3599" dirty="0">
                <a:ln>
                  <a:solidFill>
                    <a:srgbClr val="FFFFFF">
                      <a:alpha val="0"/>
                    </a:srgbClr>
                  </a:solidFill>
                </a:ln>
                <a:solidFill>
                  <a:srgbClr val="FFFFFF"/>
                </a:solidFill>
                <a:latin typeface="Segoe UI Light"/>
                <a:ea typeface="Segoe UI" pitchFamily="34" charset="0"/>
                <a:cs typeface="Segoe UI" pitchFamily="34" charset="0"/>
              </a:rPr>
            </a:br>
            <a:r>
              <a:rPr lang="en-US" sz="3599" dirty="0">
                <a:ln>
                  <a:solidFill>
                    <a:srgbClr val="FFFFFF">
                      <a:alpha val="0"/>
                    </a:srgbClr>
                  </a:solidFill>
                </a:ln>
                <a:solidFill>
                  <a:srgbClr val="FFFFFF"/>
                </a:solidFill>
                <a:latin typeface="Segoe UI Light"/>
                <a:ea typeface="Segoe UI" pitchFamily="34" charset="0"/>
                <a:cs typeface="Segoe UI" pitchFamily="34" charset="0"/>
              </a:rPr>
              <a:t>the cloud</a:t>
            </a:r>
          </a:p>
        </p:txBody>
      </p:sp>
      <p:sp>
        <p:nvSpPr>
          <p:cNvPr id="12" name="Rectangle 11"/>
          <p:cNvSpPr/>
          <p:nvPr/>
        </p:nvSpPr>
        <p:spPr bwMode="auto">
          <a:xfrm>
            <a:off x="235117" y="1213175"/>
            <a:ext cx="3832549" cy="5205313"/>
          </a:xfrm>
          <a:prstGeom prst="rect">
            <a:avLst/>
          </a:prstGeom>
          <a:solidFill>
            <a:schemeClr val="bg1">
              <a:alpha val="7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a:endParaRPr lang="en-US" sz="2000" dirty="0">
              <a:gradFill>
                <a:gsLst>
                  <a:gs pos="0">
                    <a:srgbClr val="FFFFFF"/>
                  </a:gs>
                  <a:gs pos="100000">
                    <a:srgbClr val="FFFFFF"/>
                  </a:gs>
                </a:gsLst>
                <a:lin ang="5400000" scaled="0"/>
              </a:gradFill>
            </a:endParaRPr>
          </a:p>
        </p:txBody>
      </p:sp>
      <p:sp>
        <p:nvSpPr>
          <p:cNvPr id="16" name="Rectangle 15"/>
          <p:cNvSpPr/>
          <p:nvPr/>
        </p:nvSpPr>
        <p:spPr bwMode="auto">
          <a:xfrm>
            <a:off x="4114725" y="1213175"/>
            <a:ext cx="3832549" cy="5219132"/>
          </a:xfrm>
          <a:prstGeom prst="rect">
            <a:avLst/>
          </a:prstGeom>
          <a:solidFill>
            <a:schemeClr val="bg1">
              <a:alpha val="7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0981630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4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750" fill="hold"/>
                                        <p:tgtEl>
                                          <p:spTgt spid="5"/>
                                        </p:tgtEl>
                                        <p:attrNameLst>
                                          <p:attrName>ppt_x</p:attrName>
                                        </p:attrNameLst>
                                      </p:cBhvr>
                                      <p:tavLst>
                                        <p:tav tm="0">
                                          <p:val>
                                            <p:strVal val="0-#ppt_w/2"/>
                                          </p:val>
                                        </p:tav>
                                        <p:tav tm="100000">
                                          <p:val>
                                            <p:strVal val="#ppt_x"/>
                                          </p:val>
                                        </p:tav>
                                      </p:tavLst>
                                    </p:anim>
                                    <p:anim calcmode="lin" valueType="num">
                                      <p:cBhvr additive="base">
                                        <p:cTn id="12" dur="75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750" fill="hold"/>
                                        <p:tgtEl>
                                          <p:spTgt spid="6"/>
                                        </p:tgtEl>
                                        <p:attrNameLst>
                                          <p:attrName>ppt_x</p:attrName>
                                        </p:attrNameLst>
                                      </p:cBhvr>
                                      <p:tavLst>
                                        <p:tav tm="0">
                                          <p:val>
                                            <p:strVal val="0-#ppt_w/2"/>
                                          </p:val>
                                        </p:tav>
                                        <p:tav tm="100000">
                                          <p:val>
                                            <p:strVal val="#ppt_x"/>
                                          </p:val>
                                        </p:tav>
                                      </p:tavLst>
                                    </p:anim>
                                    <p:anim calcmode="lin" valueType="num">
                                      <p:cBhvr additive="base">
                                        <p:cTn id="16" dur="75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1" decel="100000" fill="hold" nodeType="withEffect">
                                  <p:stCondLst>
                                    <p:cond delay="10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0-#ppt_h/2"/>
                                          </p:val>
                                        </p:tav>
                                        <p:tav tm="100000">
                                          <p:val>
                                            <p:strVal val="#ppt_y"/>
                                          </p:val>
                                        </p:tav>
                                      </p:tavLst>
                                    </p:anim>
                                  </p:childTnLst>
                                </p:cTn>
                              </p:par>
                              <p:par>
                                <p:cTn id="21" presetID="2" presetClass="entr" presetSubtype="1" decel="100000" fill="hold" nodeType="withEffect">
                                  <p:stCondLst>
                                    <p:cond delay="12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0-#ppt_h/2"/>
                                          </p:val>
                                        </p:tav>
                                        <p:tav tm="100000">
                                          <p:val>
                                            <p:strVal val="#ppt_y"/>
                                          </p:val>
                                        </p:tav>
                                      </p:tavLst>
                                    </p:anim>
                                  </p:childTnLst>
                                </p:cTn>
                              </p:par>
                              <p:par>
                                <p:cTn id="25" presetID="2" presetClass="entr" presetSubtype="1" decel="100000" fill="hold" nodeType="withEffect">
                                  <p:stCondLst>
                                    <p:cond delay="140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6" grpId="0" animBg="1"/>
      <p:bldP spid="5" grpId="0" animBg="1"/>
      <p:bldP spid="12" grpId="0" animBg="1"/>
      <p:bldP spid="16"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 name="Group 13"/>
          <p:cNvGrpSpPr/>
          <p:nvPr/>
        </p:nvGrpSpPr>
        <p:grpSpPr>
          <a:xfrm>
            <a:off x="458019" y="5935324"/>
            <a:ext cx="11520122" cy="541386"/>
            <a:chOff x="457200" y="5935663"/>
            <a:chExt cx="11521757" cy="541463"/>
          </a:xfrm>
        </p:grpSpPr>
        <p:cxnSp>
          <p:nvCxnSpPr>
            <p:cNvPr id="8" name="Straight Arrow Connector 7"/>
            <p:cNvCxnSpPr/>
            <p:nvPr/>
          </p:nvCxnSpPr>
          <p:spPr>
            <a:xfrm>
              <a:off x="457200" y="5935663"/>
              <a:ext cx="11521757" cy="0"/>
            </a:xfrm>
            <a:prstGeom prst="straightConnector1">
              <a:avLst/>
            </a:prstGeom>
            <a:ln w="381000">
              <a:solidFill>
                <a:srgbClr val="C0C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912575" y="6100388"/>
              <a:ext cx="4611006" cy="376738"/>
            </a:xfrm>
            <a:prstGeom prst="rect">
              <a:avLst/>
            </a:prstGeom>
            <a:noFill/>
          </p:spPr>
          <p:txBody>
            <a:bodyPr wrap="square" rtlCol="0">
              <a:spAutoFit/>
            </a:bodyPr>
            <a:lstStyle/>
            <a:p>
              <a:pPr algn="ctr"/>
              <a:r>
                <a:rPr lang="en-US" dirty="0">
                  <a:gradFill>
                    <a:gsLst>
                      <a:gs pos="885">
                        <a:srgbClr val="000000"/>
                      </a:gs>
                      <a:gs pos="100000">
                        <a:srgbClr val="000000"/>
                      </a:gs>
                    </a:gsLst>
                    <a:lin ang="5400000" scaled="0"/>
                  </a:gradFill>
                  <a:cs typeface="+mj-cs"/>
                </a:rPr>
                <a:t>Scalable, manageable, trusted</a:t>
              </a:r>
            </a:p>
          </p:txBody>
        </p:sp>
      </p:grpSp>
      <p:sp useBgFill="1">
        <p:nvSpPr>
          <p:cNvPr id="9" name="Rectangle 8"/>
          <p:cNvSpPr/>
          <p:nvPr/>
        </p:nvSpPr>
        <p:spPr bwMode="auto">
          <a:xfrm>
            <a:off x="458016" y="4773433"/>
            <a:ext cx="11520442" cy="106664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p:cNvGrpSpPr/>
          <p:nvPr/>
        </p:nvGrpSpPr>
        <p:grpSpPr>
          <a:xfrm>
            <a:off x="458017" y="3135364"/>
            <a:ext cx="5714189" cy="2647576"/>
            <a:chOff x="457199" y="3135312"/>
            <a:chExt cx="5715000" cy="2647951"/>
          </a:xfrm>
        </p:grpSpPr>
        <p:sp>
          <p:nvSpPr>
            <p:cNvPr id="2" name="Rectangle 1"/>
            <p:cNvSpPr/>
            <p:nvPr/>
          </p:nvSpPr>
          <p:spPr bwMode="auto">
            <a:xfrm>
              <a:off x="457199" y="3135312"/>
              <a:ext cx="5715000" cy="2647951"/>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3999" dirty="0">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p:cNvSpPr txBox="1"/>
            <p:nvPr/>
          </p:nvSpPr>
          <p:spPr>
            <a:xfrm>
              <a:off x="457199" y="3175656"/>
              <a:ext cx="5715000" cy="2084970"/>
            </a:xfrm>
            <a:prstGeom prst="rect">
              <a:avLst/>
            </a:prstGeom>
            <a:noFill/>
          </p:spPr>
          <p:txBody>
            <a:bodyPr wrap="square" lIns="182854" tIns="146283" rIns="182854" bIns="146283" rtlCol="0">
              <a:spAutoFit/>
            </a:bodyPr>
            <a:lstStyle/>
            <a:p>
              <a:pPr>
                <a:lnSpc>
                  <a:spcPct val="90000"/>
                </a:lnSpc>
                <a:spcAft>
                  <a:spcPts val="600"/>
                </a:spcAft>
              </a:pPr>
              <a:r>
                <a:rPr lang="en-US" sz="2800" dirty="0">
                  <a:gradFill>
                    <a:gsLst>
                      <a:gs pos="0">
                        <a:srgbClr val="FFFFFF"/>
                      </a:gs>
                      <a:gs pos="100000">
                        <a:srgbClr val="FFFFFF"/>
                      </a:gs>
                    </a:gsLst>
                    <a:lin ang="5400000" scaled="0"/>
                  </a:gradFill>
                  <a:ea typeface="Segoe UI" pitchFamily="34" charset="0"/>
                  <a:cs typeface="Segoe UI" pitchFamily="34" charset="0"/>
                </a:rPr>
                <a:t>1 billion </a:t>
              </a:r>
              <a:br>
                <a:rPr lang="en-US" sz="2800" dirty="0">
                  <a:gradFill>
                    <a:gsLst>
                      <a:gs pos="0">
                        <a:srgbClr val="FFFFFF"/>
                      </a:gs>
                      <a:gs pos="100000">
                        <a:srgbClr val="FFFFFF"/>
                      </a:gs>
                    </a:gsLst>
                    <a:lin ang="5400000" scaled="0"/>
                  </a:gradFill>
                  <a:ea typeface="Segoe UI" pitchFamily="34" charset="0"/>
                  <a:cs typeface="Segoe UI" pitchFamily="34" charset="0"/>
                </a:rPr>
              </a:br>
              <a:r>
                <a:rPr lang="en-US" sz="2800" dirty="0">
                  <a:gradFill>
                    <a:gsLst>
                      <a:gs pos="0">
                        <a:srgbClr val="FFFFFF"/>
                      </a:gs>
                      <a:gs pos="100000">
                        <a:srgbClr val="FFFFFF"/>
                      </a:gs>
                    </a:gsLst>
                    <a:lin ang="5400000" scaled="0"/>
                  </a:gradFill>
                  <a:ea typeface="Segoe UI" pitchFamily="34" charset="0"/>
                  <a:cs typeface="Segoe UI" pitchFamily="34" charset="0"/>
                </a:rPr>
                <a:t>Microsoft Office users</a:t>
              </a:r>
            </a:p>
            <a:p>
              <a:pPr marL="342834" indent="-342834">
                <a:lnSpc>
                  <a:spcPct val="90000"/>
                </a:lnSpc>
                <a:spcAft>
                  <a:spcPts val="600"/>
                </a:spcAft>
                <a:buFont typeface="Wingdings" panose="05000000000000000000" pitchFamily="2" charset="2"/>
                <a:buChar char="§"/>
              </a:pPr>
              <a:r>
                <a:rPr lang="en-US" dirty="0">
                  <a:gradFill>
                    <a:gsLst>
                      <a:gs pos="0">
                        <a:srgbClr val="FFFFFF"/>
                      </a:gs>
                      <a:gs pos="100000">
                        <a:srgbClr val="FFFFFF"/>
                      </a:gs>
                    </a:gsLst>
                    <a:lin ang="5400000" scaled="0"/>
                  </a:gradFill>
                  <a:ea typeface="Segoe UI" pitchFamily="34" charset="0"/>
                  <a:cs typeface="Segoe UI" pitchFamily="34" charset="0"/>
                </a:rPr>
                <a:t>Connect to HDInsight</a:t>
              </a:r>
            </a:p>
            <a:p>
              <a:pPr marL="342834" indent="-342834">
                <a:lnSpc>
                  <a:spcPct val="90000"/>
                </a:lnSpc>
                <a:spcAft>
                  <a:spcPts val="600"/>
                </a:spcAft>
                <a:buFont typeface="Wingdings" panose="05000000000000000000" pitchFamily="2" charset="2"/>
                <a:buChar char="§"/>
              </a:pPr>
              <a:r>
                <a:rPr lang="en-US" dirty="0">
                  <a:gradFill>
                    <a:gsLst>
                      <a:gs pos="0">
                        <a:srgbClr val="FFFFFF"/>
                      </a:gs>
                      <a:gs pos="100000">
                        <a:srgbClr val="FFFFFF"/>
                      </a:gs>
                    </a:gsLst>
                    <a:lin ang="5400000" scaled="0"/>
                  </a:gradFill>
                  <a:ea typeface="Segoe UI" pitchFamily="34" charset="0"/>
                  <a:cs typeface="Segoe UI" pitchFamily="34" charset="0"/>
                </a:rPr>
                <a:t>Analyze </a:t>
              </a:r>
            </a:p>
            <a:p>
              <a:pPr marL="342834" indent="-342834">
                <a:lnSpc>
                  <a:spcPct val="90000"/>
                </a:lnSpc>
                <a:spcAft>
                  <a:spcPts val="600"/>
                </a:spcAft>
                <a:buFont typeface="Wingdings" panose="05000000000000000000" pitchFamily="2" charset="2"/>
                <a:buChar char="§"/>
              </a:pPr>
              <a:r>
                <a:rPr lang="en-US" dirty="0">
                  <a:gradFill>
                    <a:gsLst>
                      <a:gs pos="0">
                        <a:srgbClr val="FFFFFF"/>
                      </a:gs>
                      <a:gs pos="100000">
                        <a:srgbClr val="FFFFFF"/>
                      </a:gs>
                    </a:gsLst>
                    <a:lin ang="5400000" scaled="0"/>
                  </a:gradFill>
                  <a:ea typeface="Segoe UI" pitchFamily="34" charset="0"/>
                  <a:cs typeface="Segoe UI" pitchFamily="34" charset="0"/>
                </a:rPr>
                <a:t>Visualize</a:t>
              </a:r>
            </a:p>
          </p:txBody>
        </p:sp>
      </p:grpSp>
      <p:grpSp>
        <p:nvGrpSpPr>
          <p:cNvPr id="12" name="Group 11"/>
          <p:cNvGrpSpPr/>
          <p:nvPr/>
        </p:nvGrpSpPr>
        <p:grpSpPr>
          <a:xfrm>
            <a:off x="6218237" y="3135364"/>
            <a:ext cx="5760221" cy="2647576"/>
            <a:chOff x="6218237" y="3135312"/>
            <a:chExt cx="5761038" cy="2647951"/>
          </a:xfrm>
        </p:grpSpPr>
        <p:sp>
          <p:nvSpPr>
            <p:cNvPr id="31" name="Rectangle 30"/>
            <p:cNvSpPr/>
            <p:nvPr/>
          </p:nvSpPr>
          <p:spPr bwMode="auto">
            <a:xfrm>
              <a:off x="6218237" y="3135312"/>
              <a:ext cx="5761038" cy="2647951"/>
            </a:xfrm>
            <a:prstGeom prst="rect">
              <a:avLst/>
            </a:prstGeom>
            <a:solidFill>
              <a:schemeClr val="accent5">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91427" numCol="1" spcCol="0" rtlCol="0" fromWordArt="0" anchor="t" anchorCtr="0" forceAA="0" compatLnSpc="1">
              <a:prstTxWarp prst="textNoShape">
                <a:avLst/>
              </a:prstTxWarp>
              <a:noAutofit/>
            </a:bodyPr>
            <a:lstStyle/>
            <a:p>
              <a:pPr defTabSz="950577"/>
              <a:endParaRPr lang="en-US" sz="2800" dirty="0">
                <a:solidFill>
                  <a:srgbClr val="FFFFFF"/>
                </a:solidFill>
                <a:cs typeface="Segoe UI Light" panose="020B0502040204020203" pitchFamily="34" charset="0"/>
              </a:endParaRPr>
            </a:p>
          </p:txBody>
        </p:sp>
        <p:sp>
          <p:nvSpPr>
            <p:cNvPr id="28" name="TextBox 27"/>
            <p:cNvSpPr txBox="1"/>
            <p:nvPr/>
          </p:nvSpPr>
          <p:spPr>
            <a:xfrm>
              <a:off x="6218237" y="3175656"/>
              <a:ext cx="5760720" cy="2084970"/>
            </a:xfrm>
            <a:prstGeom prst="rect">
              <a:avLst/>
            </a:prstGeom>
            <a:noFill/>
          </p:spPr>
          <p:txBody>
            <a:bodyPr wrap="square" lIns="182854" tIns="146283" rIns="182854" bIns="146283" rtlCol="0">
              <a:spAutoFit/>
            </a:bodyPr>
            <a:lstStyle/>
            <a:p>
              <a:pPr>
                <a:lnSpc>
                  <a:spcPct val="90000"/>
                </a:lnSpc>
                <a:spcAft>
                  <a:spcPts val="600"/>
                </a:spcAft>
              </a:pPr>
              <a:r>
                <a:rPr lang="en-US" sz="2800" dirty="0">
                  <a:gradFill>
                    <a:gsLst>
                      <a:gs pos="0">
                        <a:srgbClr val="FFFFFF"/>
                      </a:gs>
                      <a:gs pos="100000">
                        <a:srgbClr val="FFFFFF"/>
                      </a:gs>
                    </a:gsLst>
                    <a:lin ang="5400000" scaled="0"/>
                  </a:gradFill>
                  <a:ea typeface="Segoe UI" pitchFamily="34" charset="0"/>
                  <a:cs typeface="Segoe UI" pitchFamily="34" charset="0"/>
                </a:rPr>
                <a:t>Fastest-growing commercial product ever</a:t>
              </a:r>
            </a:p>
            <a:p>
              <a:pPr marL="342834" indent="-342834">
                <a:lnSpc>
                  <a:spcPct val="90000"/>
                </a:lnSpc>
                <a:spcAft>
                  <a:spcPts val="600"/>
                </a:spcAft>
                <a:buFont typeface="Wingdings" panose="05000000000000000000" pitchFamily="2" charset="2"/>
                <a:buChar char="§"/>
              </a:pPr>
              <a:r>
                <a:rPr lang="en-US" dirty="0">
                  <a:gradFill>
                    <a:gsLst>
                      <a:gs pos="0">
                        <a:srgbClr val="FFFFFF"/>
                      </a:gs>
                      <a:gs pos="100000">
                        <a:srgbClr val="FFFFFF"/>
                      </a:gs>
                    </a:gsLst>
                    <a:lin ang="5400000" scaled="0"/>
                  </a:gradFill>
                  <a:ea typeface="Segoe UI" pitchFamily="34" charset="0"/>
                  <a:cs typeface="Segoe UI" pitchFamily="34" charset="0"/>
                </a:rPr>
                <a:t>Share</a:t>
              </a:r>
            </a:p>
            <a:p>
              <a:pPr marL="342834" indent="-342834">
                <a:lnSpc>
                  <a:spcPct val="90000"/>
                </a:lnSpc>
                <a:spcAft>
                  <a:spcPts val="600"/>
                </a:spcAft>
                <a:buFont typeface="Wingdings" panose="05000000000000000000" pitchFamily="2" charset="2"/>
                <a:buChar char="§"/>
              </a:pPr>
              <a:r>
                <a:rPr lang="en-US" dirty="0">
                  <a:gradFill>
                    <a:gsLst>
                      <a:gs pos="0">
                        <a:srgbClr val="FFFFFF"/>
                      </a:gs>
                      <a:gs pos="100000">
                        <a:srgbClr val="FFFFFF"/>
                      </a:gs>
                    </a:gsLst>
                    <a:lin ang="5400000" scaled="0"/>
                  </a:gradFill>
                  <a:ea typeface="Segoe UI" pitchFamily="34" charset="0"/>
                  <a:cs typeface="Segoe UI" pitchFamily="34" charset="0"/>
                </a:rPr>
                <a:t>Ask</a:t>
              </a:r>
            </a:p>
            <a:p>
              <a:pPr marL="342834" indent="-342834">
                <a:lnSpc>
                  <a:spcPct val="90000"/>
                </a:lnSpc>
                <a:spcAft>
                  <a:spcPts val="600"/>
                </a:spcAft>
                <a:buFont typeface="Wingdings" panose="05000000000000000000" pitchFamily="2" charset="2"/>
                <a:buChar char="§"/>
              </a:pPr>
              <a:r>
                <a:rPr lang="en-US" dirty="0">
                  <a:gradFill>
                    <a:gsLst>
                      <a:gs pos="0">
                        <a:srgbClr val="FFFFFF"/>
                      </a:gs>
                      <a:gs pos="100000">
                        <a:srgbClr val="FFFFFF"/>
                      </a:gs>
                    </a:gsLst>
                    <a:lin ang="5400000" scaled="0"/>
                  </a:gradFill>
                  <a:ea typeface="Segoe UI" pitchFamily="34" charset="0"/>
                  <a:cs typeface="Segoe UI" pitchFamily="34" charset="0"/>
                </a:rPr>
                <a:t>Access</a:t>
              </a:r>
            </a:p>
          </p:txBody>
        </p:sp>
      </p:grpSp>
      <p:sp useBgFill="1">
        <p:nvSpPr>
          <p:cNvPr id="13" name="Rectangle 12"/>
          <p:cNvSpPr/>
          <p:nvPr/>
        </p:nvSpPr>
        <p:spPr bwMode="auto">
          <a:xfrm>
            <a:off x="883" y="496"/>
            <a:ext cx="12434711" cy="313486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16"/>
          <p:cNvSpPr>
            <a:spLocks noGrp="1"/>
          </p:cNvSpPr>
          <p:nvPr>
            <p:ph type="body" sz="quarter" idx="13"/>
          </p:nvPr>
        </p:nvSpPr>
        <p:spPr/>
        <p:txBody>
          <a:bodyPr/>
          <a:lstStyle/>
          <a:p>
            <a:r>
              <a:rPr lang="en-US" dirty="0">
                <a:solidFill>
                  <a:schemeClr val="tx1"/>
                </a:solidFill>
              </a:rPr>
              <a:t>Bringing Hadoop to 1 billion people</a:t>
            </a:r>
          </a:p>
        </p:txBody>
      </p:sp>
      <p:grpSp>
        <p:nvGrpSpPr>
          <p:cNvPr id="3" name="Group 2"/>
          <p:cNvGrpSpPr/>
          <p:nvPr/>
        </p:nvGrpSpPr>
        <p:grpSpPr>
          <a:xfrm>
            <a:off x="458017" y="1569109"/>
            <a:ext cx="5714188" cy="1566254"/>
            <a:chOff x="457200" y="1568835"/>
            <a:chExt cx="5714999" cy="1566477"/>
          </a:xfrm>
        </p:grpSpPr>
        <p:sp>
          <p:nvSpPr>
            <p:cNvPr id="4" name="Rectangle 3"/>
            <p:cNvSpPr/>
            <p:nvPr/>
          </p:nvSpPr>
          <p:spPr bwMode="auto">
            <a:xfrm>
              <a:off x="457200" y="1568835"/>
              <a:ext cx="5714999" cy="1566477"/>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a:lnSpc>
                  <a:spcPct val="90000"/>
                </a:lnSpc>
              </a:pPr>
              <a:r>
                <a:rPr lang="en-US" sz="3199" dirty="0">
                  <a:gradFill>
                    <a:gsLst>
                      <a:gs pos="7965">
                        <a:srgbClr val="505050"/>
                      </a:gs>
                      <a:gs pos="50000">
                        <a:srgbClr val="505050"/>
                      </a:gs>
                    </a:gsLst>
                    <a:lin ang="5400000" scaled="0"/>
                  </a:gradFill>
                  <a:ea typeface="Segoe UI" pitchFamily="34" charset="0"/>
                  <a:cs typeface="Segoe UI" pitchFamily="34" charset="0"/>
                </a:rPr>
                <a:t>Excel </a:t>
              </a:r>
              <a:r>
                <a:rPr lang="en-US" sz="3199" dirty="0">
                  <a:gradFill>
                    <a:gsLst>
                      <a:gs pos="7965">
                        <a:srgbClr val="505050"/>
                      </a:gs>
                      <a:gs pos="50000">
                        <a:srgbClr val="505050"/>
                      </a:gs>
                    </a:gsLst>
                    <a:lin ang="5400000" scaled="0"/>
                  </a:gradFill>
                  <a:latin typeface="Segoe UI Light"/>
                  <a:ea typeface="Segoe UI" pitchFamily="34" charset="0"/>
                  <a:cs typeface="Segoe UI" pitchFamily="34" charset="0"/>
                </a:rPr>
                <a:t>as the BI tool </a:t>
              </a:r>
              <a:br>
                <a:rPr lang="en-US" sz="3199" dirty="0">
                  <a:gradFill>
                    <a:gsLst>
                      <a:gs pos="7965">
                        <a:srgbClr val="505050"/>
                      </a:gs>
                      <a:gs pos="50000">
                        <a:srgbClr val="505050"/>
                      </a:gs>
                    </a:gsLst>
                    <a:lin ang="5400000" scaled="0"/>
                  </a:gradFill>
                  <a:latin typeface="Segoe UI Light"/>
                  <a:ea typeface="Segoe UI" pitchFamily="34" charset="0"/>
                  <a:cs typeface="Segoe UI" pitchFamily="34" charset="0"/>
                </a:rPr>
              </a:br>
              <a:r>
                <a:rPr lang="en-US" sz="3199" dirty="0">
                  <a:gradFill>
                    <a:gsLst>
                      <a:gs pos="7965">
                        <a:srgbClr val="505050"/>
                      </a:gs>
                      <a:gs pos="50000">
                        <a:srgbClr val="505050"/>
                      </a:gs>
                    </a:gsLst>
                    <a:lin ang="5400000" scaled="0"/>
                  </a:gradFill>
                  <a:latin typeface="Segoe UI Light"/>
                  <a:ea typeface="Segoe UI" pitchFamily="34" charset="0"/>
                  <a:cs typeface="Segoe UI" pitchFamily="34" charset="0"/>
                </a:rPr>
                <a:t>for everyone</a:t>
              </a:r>
            </a:p>
          </p:txBody>
        </p:sp>
        <p:pic>
          <p:nvPicPr>
            <p:cNvPr id="5" name="Picture 4"/>
            <p:cNvPicPr>
              <a:picLocks noChangeAspect="1"/>
            </p:cNvPicPr>
            <p:nvPr/>
          </p:nvPicPr>
          <p:blipFill>
            <a:blip r:embed="rId3"/>
            <a:stretch>
              <a:fillRect/>
            </a:stretch>
          </p:blipFill>
          <p:spPr>
            <a:xfrm>
              <a:off x="3685369" y="2389882"/>
              <a:ext cx="2322538" cy="610771"/>
            </a:xfrm>
            <a:prstGeom prst="rect">
              <a:avLst/>
            </a:prstGeom>
          </p:spPr>
        </p:pic>
      </p:grpSp>
      <p:grpSp>
        <p:nvGrpSpPr>
          <p:cNvPr id="7" name="Group 6"/>
          <p:cNvGrpSpPr/>
          <p:nvPr/>
        </p:nvGrpSpPr>
        <p:grpSpPr>
          <a:xfrm>
            <a:off x="6218555" y="1569109"/>
            <a:ext cx="5759903" cy="1566254"/>
            <a:chOff x="6218555" y="1568835"/>
            <a:chExt cx="5760720" cy="1566477"/>
          </a:xfrm>
        </p:grpSpPr>
        <p:sp>
          <p:nvSpPr>
            <p:cNvPr id="34" name="Rectangle 33"/>
            <p:cNvSpPr/>
            <p:nvPr/>
          </p:nvSpPr>
          <p:spPr bwMode="auto">
            <a:xfrm>
              <a:off x="6218555" y="1568835"/>
              <a:ext cx="5760720" cy="1566477"/>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a:lnSpc>
                  <a:spcPct val="90000"/>
                </a:lnSpc>
              </a:pPr>
              <a:r>
                <a:rPr lang="en-US" sz="3199" dirty="0">
                  <a:gradFill>
                    <a:gsLst>
                      <a:gs pos="7965">
                        <a:srgbClr val="505050"/>
                      </a:gs>
                      <a:gs pos="50000">
                        <a:srgbClr val="505050"/>
                      </a:gs>
                    </a:gsLst>
                    <a:lin ang="5400000" scaled="0"/>
                  </a:gradFill>
                  <a:ea typeface="Segoe UI" pitchFamily="34" charset="0"/>
                  <a:cs typeface="Segoe UI" pitchFamily="34" charset="0"/>
                </a:rPr>
                <a:t>Power </a:t>
              </a:r>
              <a:r>
                <a:rPr lang="en-US" sz="3199" dirty="0">
                  <a:gradFill>
                    <a:gsLst>
                      <a:gs pos="7965">
                        <a:srgbClr val="505050"/>
                      </a:gs>
                      <a:gs pos="50000">
                        <a:srgbClr val="505050"/>
                      </a:gs>
                    </a:gsLst>
                    <a:lin ang="5400000" scaled="0"/>
                  </a:gradFill>
                  <a:latin typeface="Segoe UI Light"/>
                  <a:ea typeface="Segoe UI" pitchFamily="34" charset="0"/>
                  <a:cs typeface="Segoe UI" pitchFamily="34" charset="0"/>
                </a:rPr>
                <a:t>BI for collaboration</a:t>
              </a:r>
              <a:br>
                <a:rPr lang="en-US" sz="3199" dirty="0">
                  <a:gradFill>
                    <a:gsLst>
                      <a:gs pos="7965">
                        <a:srgbClr val="505050"/>
                      </a:gs>
                      <a:gs pos="50000">
                        <a:srgbClr val="505050"/>
                      </a:gs>
                    </a:gsLst>
                    <a:lin ang="5400000" scaled="0"/>
                  </a:gradFill>
                  <a:latin typeface="Segoe UI Light"/>
                  <a:ea typeface="Segoe UI" pitchFamily="34" charset="0"/>
                  <a:cs typeface="Segoe UI" pitchFamily="34" charset="0"/>
                </a:rPr>
              </a:br>
              <a:r>
                <a:rPr lang="en-US" sz="3199" dirty="0">
                  <a:gradFill>
                    <a:gsLst>
                      <a:gs pos="7965">
                        <a:srgbClr val="505050"/>
                      </a:gs>
                      <a:gs pos="50000">
                        <a:srgbClr val="505050"/>
                      </a:gs>
                    </a:gsLst>
                    <a:lin ang="5400000" scaled="0"/>
                  </a:gradFill>
                  <a:latin typeface="Segoe UI Light"/>
                  <a:ea typeface="Segoe UI" pitchFamily="34" charset="0"/>
                  <a:cs typeface="Segoe UI" pitchFamily="34" charset="0"/>
                </a:rPr>
                <a:t>&amp; new experiences</a:t>
              </a:r>
            </a:p>
          </p:txBody>
        </p:sp>
        <p:pic>
          <p:nvPicPr>
            <p:cNvPr id="6" name="Picture 5"/>
            <p:cNvPicPr>
              <a:picLocks noChangeAspect="1"/>
            </p:cNvPicPr>
            <p:nvPr/>
          </p:nvPicPr>
          <p:blipFill>
            <a:blip r:embed="rId4"/>
            <a:stretch>
              <a:fillRect/>
            </a:stretch>
          </p:blipFill>
          <p:spPr>
            <a:xfrm>
              <a:off x="10321926" y="2313682"/>
              <a:ext cx="1531353" cy="715443"/>
            </a:xfrm>
            <a:prstGeom prst="rect">
              <a:avLst/>
            </a:prstGeom>
          </p:spPr>
        </p:pic>
      </p:grpSp>
    </p:spTree>
    <p:extLst>
      <p:ext uri="{BB962C8B-B14F-4D97-AF65-F5344CB8AC3E}">
        <p14:creationId xmlns:p14="http://schemas.microsoft.com/office/powerpoint/2010/main" val="16236959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2" presetClass="entr" presetSubtype="1" decel="100000" fill="hold" nodeType="withEffect">
                                  <p:stCondLst>
                                    <p:cond delay="25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750" fill="hold"/>
                                        <p:tgtEl>
                                          <p:spTgt spid="11"/>
                                        </p:tgtEl>
                                        <p:attrNameLst>
                                          <p:attrName>ppt_x</p:attrName>
                                        </p:attrNameLst>
                                      </p:cBhvr>
                                      <p:tavLst>
                                        <p:tav tm="0">
                                          <p:val>
                                            <p:strVal val="#ppt_x"/>
                                          </p:val>
                                        </p:tav>
                                        <p:tav tm="100000">
                                          <p:val>
                                            <p:strVal val="#ppt_x"/>
                                          </p:val>
                                        </p:tav>
                                      </p:tavLst>
                                    </p:anim>
                                    <p:anim calcmode="lin" valueType="num">
                                      <p:cBhvr additive="base">
                                        <p:cTn id="14" dur="750" fill="hold"/>
                                        <p:tgtEl>
                                          <p:spTgt spid="11"/>
                                        </p:tgtEl>
                                        <p:attrNameLst>
                                          <p:attrName>ppt_y</p:attrName>
                                        </p:attrNameLst>
                                      </p:cBhvr>
                                      <p:tavLst>
                                        <p:tav tm="0">
                                          <p:val>
                                            <p:strVal val="0-#ppt_h/2"/>
                                          </p:val>
                                        </p:tav>
                                        <p:tav tm="100000">
                                          <p:val>
                                            <p:strVal val="#ppt_y"/>
                                          </p:val>
                                        </p:tav>
                                      </p:tavLst>
                                    </p:anim>
                                  </p:childTnLst>
                                </p:cTn>
                              </p:par>
                              <p:par>
                                <p:cTn id="15" presetID="2" presetClass="entr" presetSubtype="1" decel="100000" fill="hold" nodeType="withEffect">
                                  <p:stCondLst>
                                    <p:cond delay="50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750" fill="hold"/>
                                        <p:tgtEl>
                                          <p:spTgt spid="12"/>
                                        </p:tgtEl>
                                        <p:attrNameLst>
                                          <p:attrName>ppt_x</p:attrName>
                                        </p:attrNameLst>
                                      </p:cBhvr>
                                      <p:tavLst>
                                        <p:tav tm="0">
                                          <p:val>
                                            <p:strVal val="#ppt_x"/>
                                          </p:val>
                                        </p:tav>
                                        <p:tav tm="100000">
                                          <p:val>
                                            <p:strVal val="#ppt_x"/>
                                          </p:val>
                                        </p:tav>
                                      </p:tavLst>
                                    </p:anim>
                                    <p:anim calcmode="lin" valueType="num">
                                      <p:cBhvr additive="base">
                                        <p:cTn id="18" dur="750" fill="hold"/>
                                        <p:tgtEl>
                                          <p:spTgt spid="12"/>
                                        </p:tgtEl>
                                        <p:attrNameLst>
                                          <p:attrName>ppt_y</p:attrName>
                                        </p:attrNameLst>
                                      </p:cBhvr>
                                      <p:tavLst>
                                        <p:tav tm="0">
                                          <p:val>
                                            <p:strVal val="0-#ppt_h/2"/>
                                          </p:val>
                                        </p:tav>
                                        <p:tav tm="100000">
                                          <p:val>
                                            <p:strVal val="#ppt_y"/>
                                          </p:val>
                                        </p:tav>
                                      </p:tavLst>
                                    </p:anim>
                                  </p:childTnLst>
                                </p:cTn>
                              </p:par>
                              <p:par>
                                <p:cTn id="19" presetID="16" presetClass="entr" presetSubtype="37" fill="hold" nodeType="withEffect">
                                  <p:stCondLst>
                                    <p:cond delay="1000"/>
                                  </p:stCondLst>
                                  <p:childTnLst>
                                    <p:set>
                                      <p:cBhvr>
                                        <p:cTn id="20" dur="1" fill="hold">
                                          <p:stCondLst>
                                            <p:cond delay="0"/>
                                          </p:stCondLst>
                                        </p:cTn>
                                        <p:tgtEl>
                                          <p:spTgt spid="14"/>
                                        </p:tgtEl>
                                        <p:attrNameLst>
                                          <p:attrName>style.visibility</p:attrName>
                                        </p:attrNameLst>
                                      </p:cBhvr>
                                      <p:to>
                                        <p:strVal val="visible"/>
                                      </p:to>
                                    </p:set>
                                    <p:animEffect transition="in" filter="barn(outVertical)">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6" name="Group 25"/>
          <p:cNvGrpSpPr/>
          <p:nvPr/>
        </p:nvGrpSpPr>
        <p:grpSpPr>
          <a:xfrm>
            <a:off x="9207517" y="1987871"/>
            <a:ext cx="2963073" cy="4217717"/>
            <a:chOff x="9207940" y="1987657"/>
            <a:chExt cx="2963493" cy="4218315"/>
          </a:xfrm>
        </p:grpSpPr>
        <p:sp>
          <p:nvSpPr>
            <p:cNvPr id="32" name="Rectangle 31"/>
            <p:cNvSpPr/>
            <p:nvPr/>
          </p:nvSpPr>
          <p:spPr bwMode="auto">
            <a:xfrm>
              <a:off x="9207940" y="1987657"/>
              <a:ext cx="2963493" cy="4218315"/>
            </a:xfrm>
            <a:prstGeom prst="rect">
              <a:avLst/>
            </a:prstGeom>
            <a:solidFill>
              <a:schemeClr val="bg1">
                <a:lumMod val="9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54" tIns="137141" rIns="146285" bIns="91425" numCol="1" rtlCol="0" anchor="t" anchorCtr="0" compatLnSpc="1">
              <a:prstTxWarp prst="textNoShape">
                <a:avLst/>
              </a:prstTxWarp>
            </a:bodyPr>
            <a:lstStyle/>
            <a:p>
              <a:pPr defTabSz="685833">
                <a:lnSpc>
                  <a:spcPct val="90000"/>
                </a:lnSpc>
              </a:pPr>
              <a:endParaRPr lang="en-US" sz="2300" dirty="0">
                <a:solidFill>
                  <a:srgbClr val="FFFFFF">
                    <a:lumMod val="75000"/>
                  </a:srgbClr>
                </a:solidFill>
                <a:latin typeface="Segoe UI Light"/>
              </a:endParaRPr>
            </a:p>
          </p:txBody>
        </p:sp>
        <p:pic>
          <p:nvPicPr>
            <p:cNvPr id="16" name="Picture 15"/>
            <p:cNvPicPr>
              <a:picLocks noChangeAspect="1"/>
            </p:cNvPicPr>
            <p:nvPr/>
          </p:nvPicPr>
          <p:blipFill>
            <a:blip r:embed="rId3"/>
            <a:stretch>
              <a:fillRect/>
            </a:stretch>
          </p:blipFill>
          <p:spPr>
            <a:xfrm>
              <a:off x="9341760" y="2432160"/>
              <a:ext cx="2697840" cy="2421556"/>
            </a:xfrm>
            <a:prstGeom prst="rect">
              <a:avLst/>
            </a:prstGeom>
          </p:spPr>
        </p:pic>
        <p:sp>
          <p:nvSpPr>
            <p:cNvPr id="151" name="Rectangle 150"/>
            <p:cNvSpPr>
              <a:spLocks noChangeAspect="1"/>
            </p:cNvSpPr>
            <p:nvPr/>
          </p:nvSpPr>
          <p:spPr bwMode="auto">
            <a:xfrm>
              <a:off x="9714049" y="4762205"/>
              <a:ext cx="1237978" cy="995828"/>
            </a:xfrm>
            <a:prstGeom prst="rect">
              <a:avLst/>
            </a:prstGeom>
            <a:solidFill>
              <a:schemeClr val="accent2">
                <a:alpha val="85000"/>
              </a:schemeClr>
            </a:solidFill>
            <a:ln w="38100" cap="flat" cmpd="sng" algn="ctr">
              <a:noFill/>
              <a:prstDash val="solid"/>
              <a:headEnd type="none" w="med" len="med"/>
              <a:tailEnd type="none" w="med" len="med"/>
            </a:ln>
            <a:effectLst/>
          </p:spPr>
          <p:txBody>
            <a:bodyPr vert="horz" wrap="square" lIns="93243" tIns="91427" rIns="93243" bIns="91427" numCol="1" rtlCol="0" anchor="t" anchorCtr="0" compatLnSpc="1">
              <a:prstTxWarp prst="textNoShape">
                <a:avLst/>
              </a:prstTxWarp>
            </a:bodyPr>
            <a:lstStyle/>
            <a:p>
              <a:pPr>
                <a:lnSpc>
                  <a:spcPct val="90000"/>
                </a:lnSpc>
                <a:spcAft>
                  <a:spcPts val="600"/>
                </a:spcAft>
              </a:pPr>
              <a:r>
                <a:rPr lang="en-US" sz="1399" dirty="0">
                  <a:gradFill>
                    <a:gsLst>
                      <a:gs pos="13274">
                        <a:srgbClr val="FFFFFF"/>
                      </a:gs>
                      <a:gs pos="100000">
                        <a:srgbClr val="FFFFFF"/>
                      </a:gs>
                    </a:gsLst>
                    <a:lin ang="5400000" scaled="0"/>
                  </a:gradFill>
                </a:rPr>
                <a:t>Devices</a:t>
              </a:r>
            </a:p>
            <a:p>
              <a:pPr>
                <a:lnSpc>
                  <a:spcPct val="90000"/>
                </a:lnSpc>
                <a:spcAft>
                  <a:spcPts val="600"/>
                </a:spcAft>
              </a:pPr>
              <a:r>
                <a:rPr lang="en-US" sz="1399" dirty="0">
                  <a:gradFill>
                    <a:gsLst>
                      <a:gs pos="13274">
                        <a:srgbClr val="FFFFFF"/>
                      </a:gs>
                      <a:gs pos="100000">
                        <a:srgbClr val="FFFFFF"/>
                      </a:gs>
                    </a:gsLst>
                    <a:lin ang="5400000" scaled="0"/>
                  </a:gradFill>
                </a:rPr>
                <a:t>Applications</a:t>
              </a:r>
            </a:p>
            <a:p>
              <a:pPr>
                <a:lnSpc>
                  <a:spcPct val="90000"/>
                </a:lnSpc>
                <a:spcAft>
                  <a:spcPts val="600"/>
                </a:spcAft>
              </a:pPr>
              <a:r>
                <a:rPr lang="en-US" sz="1399" dirty="0">
                  <a:gradFill>
                    <a:gsLst>
                      <a:gs pos="13274">
                        <a:srgbClr val="FFFFFF"/>
                      </a:gs>
                      <a:gs pos="100000">
                        <a:srgbClr val="FFFFFF"/>
                      </a:gs>
                    </a:gsLst>
                    <a:lin ang="5400000" scaled="0"/>
                  </a:gradFill>
                </a:rPr>
                <a:t>Dashboards</a:t>
              </a:r>
            </a:p>
          </p:txBody>
        </p:sp>
      </p:grpSp>
      <p:sp>
        <p:nvSpPr>
          <p:cNvPr id="10" name="Rectangle 9"/>
          <p:cNvSpPr/>
          <p:nvPr/>
        </p:nvSpPr>
        <p:spPr bwMode="auto">
          <a:xfrm>
            <a:off x="285075" y="1880417"/>
            <a:ext cx="11885514" cy="9569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p:cNvSpPr>
            <a:spLocks noGrp="1"/>
          </p:cNvSpPr>
          <p:nvPr>
            <p:ph type="body" sz="quarter" idx="13"/>
          </p:nvPr>
        </p:nvSpPr>
        <p:spPr/>
        <p:txBody>
          <a:bodyPr/>
          <a:lstStyle/>
          <a:p>
            <a:r>
              <a:rPr lang="en-US" sz="4080" dirty="0">
                <a:solidFill>
                  <a:schemeClr val="tx1"/>
                </a:solidFill>
              </a:rPr>
              <a:t>Making advanced analytics accessible to Hadoop </a:t>
            </a:r>
            <a:r>
              <a:rPr lang="en-US" sz="5507" dirty="0">
                <a:solidFill>
                  <a:schemeClr val="tx1"/>
                </a:solidFill>
              </a:rPr>
              <a:t/>
            </a:r>
            <a:br>
              <a:rPr lang="en-US" sz="5507" dirty="0">
                <a:solidFill>
                  <a:schemeClr val="tx1"/>
                </a:solidFill>
              </a:rPr>
            </a:br>
            <a:r>
              <a:rPr lang="en-US" sz="4080" dirty="0">
                <a:solidFill>
                  <a:schemeClr val="tx1"/>
                </a:solidFill>
              </a:rPr>
              <a:t>Microsoft Azure Machine Learning</a:t>
            </a:r>
            <a:r>
              <a:rPr lang="en-US" sz="5507" dirty="0">
                <a:solidFill>
                  <a:schemeClr val="tx1"/>
                </a:solidFill>
              </a:rPr>
              <a:t/>
            </a:r>
            <a:br>
              <a:rPr lang="en-US" sz="5507" dirty="0">
                <a:solidFill>
                  <a:schemeClr val="tx1"/>
                </a:solidFill>
              </a:rPr>
            </a:br>
            <a:r>
              <a:rPr lang="en-US" sz="5507" dirty="0">
                <a:solidFill>
                  <a:schemeClr val="tx1"/>
                </a:solidFill>
              </a:rPr>
              <a:t/>
            </a:r>
            <a:br>
              <a:rPr lang="en-US" sz="5507" dirty="0">
                <a:solidFill>
                  <a:schemeClr val="tx1"/>
                </a:solidFill>
              </a:rPr>
            </a:br>
            <a:endParaRPr lang="en-US" dirty="0">
              <a:solidFill>
                <a:schemeClr val="tx1"/>
              </a:solidFill>
            </a:endParaRPr>
          </a:p>
        </p:txBody>
      </p:sp>
      <p:grpSp>
        <p:nvGrpSpPr>
          <p:cNvPr id="18" name="Group 17"/>
          <p:cNvGrpSpPr/>
          <p:nvPr/>
        </p:nvGrpSpPr>
        <p:grpSpPr>
          <a:xfrm>
            <a:off x="285075" y="1987871"/>
            <a:ext cx="2925665" cy="4217717"/>
            <a:chOff x="284233" y="1987657"/>
            <a:chExt cx="2926080" cy="4218315"/>
          </a:xfrm>
        </p:grpSpPr>
        <p:sp>
          <p:nvSpPr>
            <p:cNvPr id="104" name="Rectangle 103"/>
            <p:cNvSpPr/>
            <p:nvPr/>
          </p:nvSpPr>
          <p:spPr bwMode="auto">
            <a:xfrm>
              <a:off x="284233" y="1987657"/>
              <a:ext cx="2926080" cy="4218315"/>
            </a:xfrm>
            <a:prstGeom prst="rect">
              <a:avLst/>
            </a:prstGeom>
            <a:solidFill>
              <a:schemeClr val="bg1">
                <a:lumMod val="9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54" tIns="137141" rIns="146285" bIns="91425" numCol="1" rtlCol="0" anchor="t" anchorCtr="0" compatLnSpc="1">
              <a:prstTxWarp prst="textNoShape">
                <a:avLst/>
              </a:prstTxWarp>
            </a:bodyPr>
            <a:lstStyle/>
            <a:p>
              <a:pPr defTabSz="685833">
                <a:lnSpc>
                  <a:spcPct val="90000"/>
                </a:lnSpc>
              </a:pPr>
              <a:endParaRPr lang="en-US" sz="2300" dirty="0">
                <a:solidFill>
                  <a:srgbClr val="FFFFFF">
                    <a:lumMod val="75000"/>
                  </a:srgbClr>
                </a:solidFill>
                <a:latin typeface="Segoe UI Light"/>
              </a:endParaRPr>
            </a:p>
          </p:txBody>
        </p:sp>
        <p:pic>
          <p:nvPicPr>
            <p:cNvPr id="112" name="Picture 111"/>
            <p:cNvPicPr>
              <a:picLocks noChangeAspect="1"/>
            </p:cNvPicPr>
            <p:nvPr/>
          </p:nvPicPr>
          <p:blipFill rotWithShape="1">
            <a:blip r:embed="rId4"/>
            <a:srcRect l="-2074" r="-456" b="25753"/>
            <a:stretch/>
          </p:blipFill>
          <p:spPr>
            <a:xfrm>
              <a:off x="360382" y="2133601"/>
              <a:ext cx="2773782" cy="1266992"/>
            </a:xfrm>
            <a:prstGeom prst="rect">
              <a:avLst/>
            </a:prstGeom>
          </p:spPr>
        </p:pic>
        <p:sp>
          <p:nvSpPr>
            <p:cNvPr id="120" name="Rectangle 119"/>
            <p:cNvSpPr/>
            <p:nvPr/>
          </p:nvSpPr>
          <p:spPr>
            <a:xfrm>
              <a:off x="510418" y="2836894"/>
              <a:ext cx="1468436" cy="541687"/>
            </a:xfrm>
            <a:prstGeom prst="rect">
              <a:avLst/>
            </a:prstGeom>
          </p:spPr>
          <p:txBody>
            <a:bodyPr wrap="square" lIns="182854" tIns="146283" rIns="182854" bIns="146283">
              <a:spAutoFit/>
            </a:bodyPr>
            <a:lstStyle/>
            <a:p>
              <a:pPr defTabSz="914224"/>
              <a:r>
                <a:rPr lang="en-US" sz="1599" dirty="0">
                  <a:solidFill>
                    <a:srgbClr val="FFFFFF"/>
                  </a:solidFill>
                  <a:ea typeface="Calibri" panose="020F0502020204030204" pitchFamily="34" charset="0"/>
                </a:rPr>
                <a:t>Cloud</a:t>
              </a:r>
            </a:p>
          </p:txBody>
        </p:sp>
        <p:pic>
          <p:nvPicPr>
            <p:cNvPr id="3" name="Picture 2"/>
            <p:cNvPicPr>
              <a:picLocks/>
            </p:cNvPicPr>
            <p:nvPr/>
          </p:nvPicPr>
          <p:blipFill>
            <a:blip r:embed="rId5"/>
            <a:stretch>
              <a:fillRect/>
            </a:stretch>
          </p:blipFill>
          <p:spPr>
            <a:xfrm>
              <a:off x="721052" y="3508686"/>
              <a:ext cx="2123739" cy="1406813"/>
            </a:xfrm>
            <a:prstGeom prst="rect">
              <a:avLst/>
            </a:prstGeom>
          </p:spPr>
        </p:pic>
        <p:sp>
          <p:nvSpPr>
            <p:cNvPr id="44" name="Rectangle 43"/>
            <p:cNvSpPr/>
            <p:nvPr/>
          </p:nvSpPr>
          <p:spPr>
            <a:xfrm>
              <a:off x="656861" y="4820366"/>
              <a:ext cx="1468436" cy="541687"/>
            </a:xfrm>
            <a:prstGeom prst="rect">
              <a:avLst/>
            </a:prstGeom>
          </p:spPr>
          <p:txBody>
            <a:bodyPr wrap="square" lIns="182854" tIns="146283" rIns="182854" bIns="146283">
              <a:spAutoFit/>
            </a:bodyPr>
            <a:lstStyle/>
            <a:p>
              <a:pPr defTabSz="914224"/>
              <a:r>
                <a:rPr lang="en-US" sz="1599" dirty="0">
                  <a:gradFill>
                    <a:gsLst>
                      <a:gs pos="7080">
                        <a:srgbClr val="505050"/>
                      </a:gs>
                      <a:gs pos="100000">
                        <a:srgbClr val="505050"/>
                      </a:gs>
                    </a:gsLst>
                    <a:lin ang="5400000" scaled="0"/>
                  </a:gradFill>
                  <a:ea typeface="Calibri" panose="020F0502020204030204" pitchFamily="34" charset="0"/>
                </a:rPr>
                <a:t>Desktop</a:t>
              </a:r>
            </a:p>
          </p:txBody>
        </p:sp>
      </p:grpSp>
      <p:grpSp>
        <p:nvGrpSpPr>
          <p:cNvPr id="21" name="Group 20"/>
          <p:cNvGrpSpPr/>
          <p:nvPr/>
        </p:nvGrpSpPr>
        <p:grpSpPr>
          <a:xfrm>
            <a:off x="6233368" y="1987871"/>
            <a:ext cx="2925666" cy="4217717"/>
            <a:chOff x="6233370" y="1987657"/>
            <a:chExt cx="2926081" cy="4218315"/>
          </a:xfrm>
        </p:grpSpPr>
        <p:grpSp>
          <p:nvGrpSpPr>
            <p:cNvPr id="20" name="Group 19"/>
            <p:cNvGrpSpPr/>
            <p:nvPr/>
          </p:nvGrpSpPr>
          <p:grpSpPr>
            <a:xfrm>
              <a:off x="6233370" y="1987657"/>
              <a:ext cx="2926081" cy="4218315"/>
              <a:chOff x="6233370" y="1987657"/>
              <a:chExt cx="2926081" cy="4218315"/>
            </a:xfrm>
          </p:grpSpPr>
          <p:sp>
            <p:nvSpPr>
              <p:cNvPr id="31" name="Rectangle 30"/>
              <p:cNvSpPr/>
              <p:nvPr/>
            </p:nvSpPr>
            <p:spPr bwMode="auto">
              <a:xfrm>
                <a:off x="6233371" y="1987657"/>
                <a:ext cx="2926080" cy="4218315"/>
              </a:xfrm>
              <a:prstGeom prst="rect">
                <a:avLst/>
              </a:prstGeom>
              <a:solidFill>
                <a:schemeClr val="bg1">
                  <a:lumMod val="9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54" tIns="137141" rIns="146285" bIns="91425" numCol="1" rtlCol="0" anchor="t" anchorCtr="0" compatLnSpc="1">
                <a:prstTxWarp prst="textNoShape">
                  <a:avLst/>
                </a:prstTxWarp>
              </a:bodyPr>
              <a:lstStyle/>
              <a:p>
                <a:pPr defTabSz="685833">
                  <a:lnSpc>
                    <a:spcPct val="90000"/>
                  </a:lnSpc>
                </a:pPr>
                <a:endParaRPr lang="en-US" sz="2300" dirty="0">
                  <a:solidFill>
                    <a:srgbClr val="FFFFFF">
                      <a:lumMod val="75000"/>
                    </a:srgbClr>
                  </a:solidFill>
                  <a:latin typeface="Segoe UI Light"/>
                </a:endParaRPr>
              </a:p>
            </p:txBody>
          </p:sp>
          <p:sp>
            <p:nvSpPr>
              <p:cNvPr id="141" name="Rectangle 140"/>
              <p:cNvSpPr/>
              <p:nvPr/>
            </p:nvSpPr>
            <p:spPr>
              <a:xfrm>
                <a:off x="6233370" y="2048055"/>
                <a:ext cx="2346401" cy="541687"/>
              </a:xfrm>
              <a:prstGeom prst="rect">
                <a:avLst/>
              </a:prstGeom>
            </p:spPr>
            <p:txBody>
              <a:bodyPr wrap="square" lIns="182854" tIns="146283" rIns="182854" bIns="146283">
                <a:spAutoFit/>
              </a:bodyPr>
              <a:lstStyle/>
              <a:p>
                <a:pPr defTabSz="914224"/>
                <a:r>
                  <a:rPr lang="en-US" sz="1599" dirty="0">
                    <a:gradFill>
                      <a:gsLst>
                        <a:gs pos="7080">
                          <a:srgbClr val="505050"/>
                        </a:gs>
                        <a:gs pos="100000">
                          <a:srgbClr val="505050"/>
                        </a:gs>
                      </a:gsLst>
                      <a:lin ang="5400000" scaled="0"/>
                    </a:gradFill>
                    <a:ea typeface="Calibri" panose="020F0502020204030204" pitchFamily="34" charset="0"/>
                  </a:rPr>
                  <a:t>ML API service</a:t>
                </a:r>
              </a:p>
            </p:txBody>
          </p:sp>
          <p:pic>
            <p:nvPicPr>
              <p:cNvPr id="9" name="Picture 8"/>
              <p:cNvPicPr>
                <a:picLocks noChangeAspect="1"/>
              </p:cNvPicPr>
              <p:nvPr/>
            </p:nvPicPr>
            <p:blipFill>
              <a:blip r:embed="rId6"/>
              <a:stretch>
                <a:fillRect/>
              </a:stretch>
            </p:blipFill>
            <p:spPr>
              <a:xfrm>
                <a:off x="6552572" y="2592244"/>
                <a:ext cx="2277867" cy="1311228"/>
              </a:xfrm>
              <a:prstGeom prst="rect">
                <a:avLst/>
              </a:prstGeom>
            </p:spPr>
          </p:pic>
          <p:sp>
            <p:nvSpPr>
              <p:cNvPr id="11" name="TextBox 10"/>
              <p:cNvSpPr txBox="1"/>
              <p:nvPr/>
            </p:nvSpPr>
            <p:spPr>
              <a:xfrm>
                <a:off x="7192970" y="3021331"/>
                <a:ext cx="1075716" cy="530927"/>
              </a:xfrm>
              <a:prstGeom prst="rect">
                <a:avLst/>
              </a:prstGeom>
              <a:noFill/>
            </p:spPr>
            <p:txBody>
              <a:bodyPr wrap="none" lIns="182854" tIns="146283" rIns="182854" bIns="146283" rtlCol="0">
                <a:spAutoFit/>
              </a:bodyPr>
              <a:lstStyle/>
              <a:p>
                <a:pPr algn="ctr">
                  <a:lnSpc>
                    <a:spcPct val="75000"/>
                  </a:lnSpc>
                  <a:spcAft>
                    <a:spcPts val="600"/>
                  </a:spcAft>
                </a:pPr>
                <a:r>
                  <a:rPr lang="en-US" sz="1000" dirty="0">
                    <a:gradFill>
                      <a:gsLst>
                        <a:gs pos="10619">
                          <a:srgbClr val="0072C6"/>
                        </a:gs>
                        <a:gs pos="100000">
                          <a:srgbClr val="0072C6"/>
                        </a:gs>
                      </a:gsLst>
                      <a:lin ang="5400000" scaled="0"/>
                    </a:gradFill>
                  </a:rPr>
                  <a:t>Microsoft </a:t>
                </a:r>
                <a:br>
                  <a:rPr lang="en-US" sz="1000" dirty="0">
                    <a:gradFill>
                      <a:gsLst>
                        <a:gs pos="10619">
                          <a:srgbClr val="0072C6"/>
                        </a:gs>
                        <a:gs pos="100000">
                          <a:srgbClr val="0072C6"/>
                        </a:gs>
                      </a:gsLst>
                      <a:lin ang="5400000" scaled="0"/>
                    </a:gradFill>
                  </a:rPr>
                </a:br>
                <a:r>
                  <a:rPr lang="en-US" sz="1000" dirty="0">
                    <a:gradFill>
                      <a:gsLst>
                        <a:gs pos="10619">
                          <a:srgbClr val="0072C6"/>
                        </a:gs>
                        <a:gs pos="100000">
                          <a:srgbClr val="0072C6"/>
                        </a:gs>
                      </a:gsLst>
                      <a:lin ang="5400000" scaled="0"/>
                    </a:gradFill>
                  </a:rPr>
                  <a:t>Azure Portal</a:t>
                </a:r>
              </a:p>
            </p:txBody>
          </p:sp>
          <p:sp>
            <p:nvSpPr>
              <p:cNvPr id="143" name="TextBox 142"/>
              <p:cNvSpPr txBox="1"/>
              <p:nvPr/>
            </p:nvSpPr>
            <p:spPr>
              <a:xfrm>
                <a:off x="7144939" y="3400592"/>
                <a:ext cx="1142757" cy="436677"/>
              </a:xfrm>
              <a:prstGeom prst="rect">
                <a:avLst/>
              </a:prstGeom>
              <a:noFill/>
            </p:spPr>
            <p:txBody>
              <a:bodyPr wrap="none" lIns="182854" tIns="146283" rIns="182854" bIns="146283" rtlCol="0">
                <a:spAutoFit/>
              </a:bodyPr>
              <a:lstStyle/>
              <a:p>
                <a:pPr algn="ctr">
                  <a:lnSpc>
                    <a:spcPct val="75000"/>
                  </a:lnSpc>
                  <a:spcAft>
                    <a:spcPts val="600"/>
                  </a:spcAft>
                </a:pPr>
                <a:r>
                  <a:rPr lang="en-US" sz="1199" dirty="0">
                    <a:gradFill>
                      <a:gsLst>
                        <a:gs pos="30973">
                          <a:srgbClr val="FFFFFF"/>
                        </a:gs>
                        <a:gs pos="100000">
                          <a:srgbClr val="FFFFFF"/>
                        </a:gs>
                      </a:gsLst>
                      <a:lin ang="5400000" scaled="0"/>
                    </a:gradFill>
                  </a:rPr>
                  <a:t>Publish API</a:t>
                </a:r>
              </a:p>
            </p:txBody>
          </p:sp>
          <p:pic>
            <p:nvPicPr>
              <p:cNvPr id="15" name="Picture 14"/>
              <p:cNvPicPr>
                <a:picLocks noChangeAspect="1"/>
              </p:cNvPicPr>
              <p:nvPr/>
            </p:nvPicPr>
            <p:blipFill>
              <a:blip r:embed="rId7"/>
              <a:stretch>
                <a:fillRect/>
              </a:stretch>
            </p:blipFill>
            <p:spPr>
              <a:xfrm>
                <a:off x="6715619" y="4815615"/>
                <a:ext cx="1951772" cy="943258"/>
              </a:xfrm>
              <a:prstGeom prst="rect">
                <a:avLst/>
              </a:prstGeom>
            </p:spPr>
          </p:pic>
          <p:cxnSp>
            <p:nvCxnSpPr>
              <p:cNvPr id="146" name="Straight Arrow Connector 145"/>
              <p:cNvCxnSpPr/>
              <p:nvPr/>
            </p:nvCxnSpPr>
            <p:spPr>
              <a:xfrm>
                <a:off x="7691505" y="4255367"/>
                <a:ext cx="0" cy="470810"/>
              </a:xfrm>
              <a:prstGeom prst="straightConnector1">
                <a:avLst/>
              </a:prstGeom>
              <a:solidFill>
                <a:srgbClr val="DC3C00"/>
              </a:solidFill>
              <a:ln w="38100">
                <a:solidFill>
                  <a:srgbClr val="FF6600"/>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8" name="Rectangle 147"/>
              <p:cNvSpPr/>
              <p:nvPr/>
            </p:nvSpPr>
            <p:spPr>
              <a:xfrm>
                <a:off x="6689880" y="3846660"/>
                <a:ext cx="2003250" cy="480131"/>
              </a:xfrm>
              <a:prstGeom prst="rect">
                <a:avLst/>
              </a:prstGeom>
            </p:spPr>
            <p:txBody>
              <a:bodyPr wrap="square" lIns="182854" tIns="146283" rIns="182854" bIns="146283">
                <a:spAutoFit/>
              </a:bodyPr>
              <a:lstStyle/>
              <a:p>
                <a:pPr algn="ctr" defTabSz="914224"/>
                <a:r>
                  <a:rPr lang="en-US" sz="1199" dirty="0">
                    <a:gradFill>
                      <a:gsLst>
                        <a:gs pos="7080">
                          <a:srgbClr val="505050"/>
                        </a:gs>
                        <a:gs pos="100000">
                          <a:srgbClr val="505050"/>
                        </a:gs>
                      </a:gsLst>
                      <a:lin ang="5400000" scaled="0"/>
                    </a:gradFill>
                    <a:ea typeface="Calibri" panose="020F0502020204030204" pitchFamily="34" charset="0"/>
                  </a:rPr>
                  <a:t>Publish API in minutes</a:t>
                </a:r>
              </a:p>
            </p:txBody>
          </p:sp>
        </p:grpSp>
        <p:sp>
          <p:nvSpPr>
            <p:cNvPr id="145" name="Rectangle 144"/>
            <p:cNvSpPr>
              <a:spLocks noChangeAspect="1"/>
            </p:cNvSpPr>
            <p:nvPr/>
          </p:nvSpPr>
          <p:spPr bwMode="auto">
            <a:xfrm>
              <a:off x="7283479" y="5115794"/>
              <a:ext cx="687527" cy="398747"/>
            </a:xfrm>
            <a:prstGeom prst="rect">
              <a:avLst/>
            </a:prstGeom>
            <a:solidFill>
              <a:schemeClr val="accent2">
                <a:alpha val="85000"/>
              </a:schemeClr>
            </a:solidFill>
            <a:ln w="38100" cap="flat" cmpd="sng" algn="ctr">
              <a:noFill/>
              <a:prstDash val="solid"/>
              <a:headEnd type="none" w="med" len="med"/>
              <a:tailEnd type="none" w="med" len="med"/>
            </a:ln>
            <a:effectLst/>
          </p:spPr>
          <p:txBody>
            <a:bodyPr vert="horz" wrap="square" lIns="93243" tIns="91427" rIns="93243" bIns="91427" numCol="1" rtlCol="0" anchor="t" anchorCtr="0" compatLnSpc="1">
              <a:prstTxWarp prst="textNoShape">
                <a:avLst/>
              </a:prstTxWarp>
            </a:bodyPr>
            <a:lstStyle/>
            <a:p>
              <a:pPr>
                <a:lnSpc>
                  <a:spcPct val="90000"/>
                </a:lnSpc>
                <a:spcAft>
                  <a:spcPts val="600"/>
                </a:spcAft>
              </a:pPr>
              <a:r>
                <a:rPr lang="en-US" sz="1399" dirty="0">
                  <a:gradFill>
                    <a:gsLst>
                      <a:gs pos="13274">
                        <a:srgbClr val="FFFFFF"/>
                      </a:gs>
                      <a:gs pos="100000">
                        <a:srgbClr val="FFFFFF"/>
                      </a:gs>
                    </a:gsLst>
                    <a:lin ang="5400000" scaled="0"/>
                  </a:gradFill>
                </a:rPr>
                <a:t>Web</a:t>
              </a:r>
            </a:p>
          </p:txBody>
        </p:sp>
      </p:grpSp>
      <p:cxnSp>
        <p:nvCxnSpPr>
          <p:cNvPr id="149" name="Straight Arrow Connector 148"/>
          <p:cNvCxnSpPr/>
          <p:nvPr/>
        </p:nvCxnSpPr>
        <p:spPr>
          <a:xfrm flipH="1">
            <a:off x="8830069" y="5336762"/>
            <a:ext cx="701202" cy="0"/>
          </a:xfrm>
          <a:prstGeom prst="straightConnector1">
            <a:avLst/>
          </a:prstGeom>
          <a:solidFill>
            <a:srgbClr val="DC3C00"/>
          </a:solidFill>
          <a:ln w="38100">
            <a:solidFill>
              <a:srgbClr val="FF6600"/>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9" name="Group 18"/>
          <p:cNvGrpSpPr/>
          <p:nvPr/>
        </p:nvGrpSpPr>
        <p:grpSpPr>
          <a:xfrm>
            <a:off x="3209064" y="1987871"/>
            <a:ext cx="3024306" cy="4217717"/>
            <a:chOff x="3208636" y="1987657"/>
            <a:chExt cx="3024735" cy="4218315"/>
          </a:xfrm>
        </p:grpSpPr>
        <p:sp>
          <p:nvSpPr>
            <p:cNvPr id="30" name="Rectangle 29"/>
            <p:cNvSpPr/>
            <p:nvPr/>
          </p:nvSpPr>
          <p:spPr bwMode="auto">
            <a:xfrm>
              <a:off x="3258802" y="1987657"/>
              <a:ext cx="2926080" cy="4218315"/>
            </a:xfrm>
            <a:prstGeom prst="rect">
              <a:avLst/>
            </a:prstGeom>
            <a:solidFill>
              <a:schemeClr val="bg1">
                <a:lumMod val="9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54" tIns="137141" rIns="146285" bIns="91425" numCol="1" rtlCol="0" anchor="t" anchorCtr="0" compatLnSpc="1">
              <a:prstTxWarp prst="textNoShape">
                <a:avLst/>
              </a:prstTxWarp>
            </a:bodyPr>
            <a:lstStyle/>
            <a:p>
              <a:pPr defTabSz="685833">
                <a:lnSpc>
                  <a:spcPct val="90000"/>
                </a:lnSpc>
              </a:pPr>
              <a:endParaRPr lang="en-US" sz="2300" dirty="0">
                <a:solidFill>
                  <a:srgbClr val="FFFFFF">
                    <a:lumMod val="75000"/>
                  </a:srgbClr>
                </a:solidFill>
                <a:latin typeface="Segoe UI Light"/>
              </a:endParaRPr>
            </a:p>
          </p:txBody>
        </p:sp>
        <p:sp>
          <p:nvSpPr>
            <p:cNvPr id="133" name="Rectangle 132"/>
            <p:cNvSpPr/>
            <p:nvPr/>
          </p:nvSpPr>
          <p:spPr>
            <a:xfrm>
              <a:off x="3208636" y="2048055"/>
              <a:ext cx="1468436" cy="541687"/>
            </a:xfrm>
            <a:prstGeom prst="rect">
              <a:avLst/>
            </a:prstGeom>
          </p:spPr>
          <p:txBody>
            <a:bodyPr wrap="square" lIns="182854" tIns="146283" rIns="182854" bIns="146283">
              <a:spAutoFit/>
            </a:bodyPr>
            <a:lstStyle/>
            <a:p>
              <a:pPr defTabSz="914224"/>
              <a:r>
                <a:rPr lang="en-US" sz="1599" dirty="0">
                  <a:gradFill>
                    <a:gsLst>
                      <a:gs pos="7080">
                        <a:srgbClr val="505050"/>
                      </a:gs>
                      <a:gs pos="100000">
                        <a:srgbClr val="505050"/>
                      </a:gs>
                    </a:gsLst>
                    <a:lin ang="5400000" scaled="0"/>
                  </a:gradFill>
                  <a:ea typeface="Calibri" panose="020F0502020204030204" pitchFamily="34" charset="0"/>
                </a:rPr>
                <a:t>ML Studio</a:t>
              </a:r>
            </a:p>
          </p:txBody>
        </p:sp>
        <p:pic>
          <p:nvPicPr>
            <p:cNvPr id="6" name="Picture 5"/>
            <p:cNvPicPr>
              <a:picLocks noChangeAspect="1"/>
            </p:cNvPicPr>
            <p:nvPr/>
          </p:nvPicPr>
          <p:blipFill>
            <a:blip r:embed="rId8"/>
            <a:stretch>
              <a:fillRect/>
            </a:stretch>
          </p:blipFill>
          <p:spPr>
            <a:xfrm>
              <a:off x="3388829" y="2589742"/>
              <a:ext cx="1726653" cy="1375210"/>
            </a:xfrm>
            <a:prstGeom prst="rect">
              <a:avLst/>
            </a:prstGeom>
          </p:spPr>
        </p:pic>
        <p:sp>
          <p:nvSpPr>
            <p:cNvPr id="136" name="Rectangle 135"/>
            <p:cNvSpPr>
              <a:spLocks noChangeAspect="1"/>
            </p:cNvSpPr>
            <p:nvPr/>
          </p:nvSpPr>
          <p:spPr bwMode="auto">
            <a:xfrm>
              <a:off x="4215308" y="2846816"/>
              <a:ext cx="1237978" cy="398747"/>
            </a:xfrm>
            <a:prstGeom prst="rect">
              <a:avLst/>
            </a:prstGeom>
            <a:solidFill>
              <a:schemeClr val="accent2">
                <a:alpha val="85000"/>
              </a:schemeClr>
            </a:solidFill>
            <a:ln w="38100" cap="flat" cmpd="sng" algn="ctr">
              <a:noFill/>
              <a:prstDash val="solid"/>
              <a:headEnd type="none" w="med" len="med"/>
              <a:tailEnd type="none" w="med" len="med"/>
            </a:ln>
            <a:effectLst/>
          </p:spPr>
          <p:txBody>
            <a:bodyPr vert="horz" wrap="square" lIns="93243" tIns="91427" rIns="93243" bIns="91427" numCol="1" rtlCol="0" anchor="t" anchorCtr="0" compatLnSpc="1">
              <a:prstTxWarp prst="textNoShape">
                <a:avLst/>
              </a:prstTxWarp>
            </a:bodyPr>
            <a:lstStyle/>
            <a:p>
              <a:pPr>
                <a:lnSpc>
                  <a:spcPct val="90000"/>
                </a:lnSpc>
                <a:spcAft>
                  <a:spcPts val="600"/>
                </a:spcAft>
              </a:pPr>
              <a:r>
                <a:rPr lang="en-US" sz="1399" dirty="0">
                  <a:gradFill>
                    <a:gsLst>
                      <a:gs pos="13274">
                        <a:srgbClr val="FFFFFF"/>
                      </a:gs>
                      <a:gs pos="100000">
                        <a:srgbClr val="FFFFFF"/>
                      </a:gs>
                    </a:gsLst>
                    <a:lin ang="5400000" scaled="0"/>
                  </a:gradFill>
                </a:rPr>
                <a:t>Workspace</a:t>
              </a:r>
            </a:p>
          </p:txBody>
        </p:sp>
        <p:pic>
          <p:nvPicPr>
            <p:cNvPr id="4" name="Picture 3"/>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3460824" y="4131977"/>
              <a:ext cx="2500431" cy="1754319"/>
            </a:xfrm>
            <a:prstGeom prst="rect">
              <a:avLst/>
            </a:prstGeom>
          </p:spPr>
        </p:pic>
        <p:sp>
          <p:nvSpPr>
            <p:cNvPr id="48" name="Rectangle 47"/>
            <p:cNvSpPr/>
            <p:nvPr/>
          </p:nvSpPr>
          <p:spPr>
            <a:xfrm>
              <a:off x="5079938" y="2228234"/>
              <a:ext cx="1153433" cy="664592"/>
            </a:xfrm>
            <a:prstGeom prst="rect">
              <a:avLst/>
            </a:prstGeom>
          </p:spPr>
          <p:txBody>
            <a:bodyPr wrap="square" lIns="182854" tIns="146283" rIns="182854" bIns="146283">
              <a:spAutoFit/>
            </a:bodyPr>
            <a:lstStyle/>
            <a:p>
              <a:pPr defTabSz="914224"/>
              <a:r>
                <a:rPr lang="en-US" sz="1199" dirty="0">
                  <a:gradFill>
                    <a:gsLst>
                      <a:gs pos="7080">
                        <a:srgbClr val="505050"/>
                      </a:gs>
                      <a:gs pos="100000">
                        <a:srgbClr val="505050"/>
                      </a:gs>
                    </a:gsLst>
                    <a:lin ang="5400000" scaled="0"/>
                  </a:gradFill>
                  <a:ea typeface="Calibri" panose="020F0502020204030204" pitchFamily="34" charset="0"/>
                </a:rPr>
                <a:t>Easily make </a:t>
              </a:r>
              <a:br>
                <a:rPr lang="en-US" sz="1199" dirty="0">
                  <a:gradFill>
                    <a:gsLst>
                      <a:gs pos="7080">
                        <a:srgbClr val="505050"/>
                      </a:gs>
                      <a:gs pos="100000">
                        <a:srgbClr val="505050"/>
                      </a:gs>
                    </a:gsLst>
                    <a:lin ang="5400000" scaled="0"/>
                  </a:gradFill>
                  <a:ea typeface="Calibri" panose="020F0502020204030204" pitchFamily="34" charset="0"/>
                </a:rPr>
              </a:br>
              <a:r>
                <a:rPr lang="en-US" sz="1199" dirty="0">
                  <a:gradFill>
                    <a:gsLst>
                      <a:gs pos="7080">
                        <a:srgbClr val="505050"/>
                      </a:gs>
                      <a:gs pos="100000">
                        <a:srgbClr val="505050"/>
                      </a:gs>
                    </a:gsLst>
                    <a:lin ang="5400000" scaled="0"/>
                  </a:gradFill>
                  <a:ea typeface="Calibri" panose="020F0502020204030204" pitchFamily="34" charset="0"/>
                </a:rPr>
                <a:t>changes</a:t>
              </a:r>
            </a:p>
          </p:txBody>
        </p:sp>
      </p:grpSp>
      <p:sp>
        <p:nvSpPr>
          <p:cNvPr id="53" name="Chevron 52"/>
          <p:cNvSpPr/>
          <p:nvPr/>
        </p:nvSpPr>
        <p:spPr>
          <a:xfrm>
            <a:off x="9208352" y="6138264"/>
            <a:ext cx="3157401" cy="391686"/>
          </a:xfrm>
          <a:prstGeom prst="chevron">
            <a:avLst/>
          </a:prstGeom>
          <a:solidFill>
            <a:schemeClr val="accent2"/>
          </a:solidFill>
          <a:ln>
            <a:no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anchor="ctr"/>
          <a:lstStyle/>
          <a:p>
            <a:pPr algn="ctr" defTabSz="844387">
              <a:lnSpc>
                <a:spcPct val="90000"/>
              </a:lnSpc>
              <a:spcAft>
                <a:spcPct val="35000"/>
              </a:spcAft>
            </a:pPr>
            <a:r>
              <a:rPr lang="en-US" sz="1900" dirty="0">
                <a:gradFill>
                  <a:gsLst>
                    <a:gs pos="84956">
                      <a:srgbClr val="FFFFFF"/>
                    </a:gs>
                    <a:gs pos="20000">
                      <a:srgbClr val="FFFFFF"/>
                    </a:gs>
                  </a:gsLst>
                  <a:lin ang="5400000" scaled="1"/>
                </a:gradFill>
              </a:rPr>
              <a:t>Results</a:t>
            </a:r>
          </a:p>
        </p:txBody>
      </p:sp>
      <p:cxnSp>
        <p:nvCxnSpPr>
          <p:cNvPr id="56" name="Straight Arrow Connector 55"/>
          <p:cNvCxnSpPr/>
          <p:nvPr/>
        </p:nvCxnSpPr>
        <p:spPr>
          <a:xfrm flipH="1">
            <a:off x="2609898" y="3565240"/>
            <a:ext cx="851318" cy="0"/>
          </a:xfrm>
          <a:prstGeom prst="straightConnector1">
            <a:avLst/>
          </a:prstGeom>
          <a:solidFill>
            <a:srgbClr val="DC3C00"/>
          </a:solidFill>
          <a:ln w="38100">
            <a:solidFill>
              <a:srgbClr val="FF66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 name="Elbow Connector 7"/>
          <p:cNvCxnSpPr/>
          <p:nvPr/>
        </p:nvCxnSpPr>
        <p:spPr>
          <a:xfrm>
            <a:off x="5554926" y="3021399"/>
            <a:ext cx="1047214" cy="618404"/>
          </a:xfrm>
          <a:prstGeom prst="bentConnector3">
            <a:avLst/>
          </a:prstGeom>
          <a:solidFill>
            <a:srgbClr val="DC3C00"/>
          </a:solidFill>
          <a:ln w="38100">
            <a:solidFill>
              <a:srgbClr val="FF6600"/>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52" name="Chevron 51"/>
          <p:cNvSpPr/>
          <p:nvPr/>
        </p:nvSpPr>
        <p:spPr>
          <a:xfrm>
            <a:off x="6232473" y="6138264"/>
            <a:ext cx="3108519" cy="391686"/>
          </a:xfrm>
          <a:prstGeom prst="chevron">
            <a:avLst/>
          </a:prstGeom>
          <a:solidFill>
            <a:schemeClr val="accent2"/>
          </a:solidFill>
          <a:ln>
            <a:no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anchor="ctr"/>
          <a:lstStyle/>
          <a:p>
            <a:pPr algn="ctr" defTabSz="844387">
              <a:lnSpc>
                <a:spcPct val="90000"/>
              </a:lnSpc>
              <a:spcAft>
                <a:spcPct val="35000"/>
              </a:spcAft>
            </a:pPr>
            <a:r>
              <a:rPr lang="en-US" sz="1900" dirty="0">
                <a:gradFill>
                  <a:gsLst>
                    <a:gs pos="84956">
                      <a:srgbClr val="FFFFFF"/>
                    </a:gs>
                    <a:gs pos="20000">
                      <a:srgbClr val="FFFFFF"/>
                    </a:gs>
                  </a:gsLst>
                  <a:lin ang="5400000" scaled="1"/>
                </a:gradFill>
              </a:rPr>
              <a:t>Run &amp; refine</a:t>
            </a:r>
          </a:p>
        </p:txBody>
      </p:sp>
      <p:sp>
        <p:nvSpPr>
          <p:cNvPr id="51" name="Chevron 50"/>
          <p:cNvSpPr/>
          <p:nvPr/>
        </p:nvSpPr>
        <p:spPr>
          <a:xfrm>
            <a:off x="3256592" y="6138264"/>
            <a:ext cx="3108519" cy="391686"/>
          </a:xfrm>
          <a:prstGeom prst="chevron">
            <a:avLst/>
          </a:prstGeom>
          <a:solidFill>
            <a:schemeClr val="accent2"/>
          </a:solidFill>
          <a:ln>
            <a:no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anchor="ctr"/>
          <a:lstStyle/>
          <a:p>
            <a:pPr algn="ctr" defTabSz="844387">
              <a:lnSpc>
                <a:spcPct val="90000"/>
              </a:lnSpc>
              <a:spcAft>
                <a:spcPct val="35000"/>
              </a:spcAft>
            </a:pPr>
            <a:r>
              <a:rPr lang="en-US" sz="1900" dirty="0">
                <a:gradFill>
                  <a:gsLst>
                    <a:gs pos="84956">
                      <a:srgbClr val="FFFFFF"/>
                    </a:gs>
                    <a:gs pos="20000">
                      <a:srgbClr val="FFFFFF"/>
                    </a:gs>
                  </a:gsLst>
                  <a:lin ang="5400000" scaled="1"/>
                </a:gradFill>
              </a:rPr>
              <a:t>Test model types</a:t>
            </a:r>
          </a:p>
        </p:txBody>
      </p:sp>
      <p:sp>
        <p:nvSpPr>
          <p:cNvPr id="50" name="Pentagon 49"/>
          <p:cNvSpPr/>
          <p:nvPr/>
        </p:nvSpPr>
        <p:spPr>
          <a:xfrm>
            <a:off x="285074" y="6138264"/>
            <a:ext cx="3104156" cy="391686"/>
          </a:xfrm>
          <a:prstGeom prst="homePlate">
            <a:avLst/>
          </a:prstGeom>
          <a:solidFill>
            <a:schemeClr val="accent2"/>
          </a:solidFill>
          <a:ln>
            <a:no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anchor="ctr"/>
          <a:lstStyle/>
          <a:p>
            <a:pPr algn="ctr" defTabSz="844387">
              <a:lnSpc>
                <a:spcPct val="90000"/>
              </a:lnSpc>
              <a:spcAft>
                <a:spcPct val="35000"/>
              </a:spcAft>
            </a:pPr>
            <a:r>
              <a:rPr lang="en-US" sz="1900" dirty="0">
                <a:gradFill>
                  <a:gsLst>
                    <a:gs pos="84956">
                      <a:srgbClr val="FFFFFF"/>
                    </a:gs>
                    <a:gs pos="20000">
                      <a:srgbClr val="FFFFFF"/>
                    </a:gs>
                  </a:gsLst>
                  <a:lin ang="5400000" scaled="1"/>
                </a:gradFill>
              </a:rPr>
              <a:t>Historical data</a:t>
            </a:r>
          </a:p>
        </p:txBody>
      </p:sp>
      <p:sp useBgFill="1">
        <p:nvSpPr>
          <p:cNvPr id="17" name="Rectangle 16"/>
          <p:cNvSpPr/>
          <p:nvPr/>
        </p:nvSpPr>
        <p:spPr bwMode="auto">
          <a:xfrm>
            <a:off x="881" y="1736850"/>
            <a:ext cx="284532" cy="525718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7" name="Chevron 26"/>
          <p:cNvSpPr/>
          <p:nvPr/>
        </p:nvSpPr>
        <p:spPr bwMode="auto">
          <a:xfrm>
            <a:off x="3191304" y="6138264"/>
            <a:ext cx="266736" cy="391686"/>
          </a:xfrm>
          <a:prstGeom prst="chevron">
            <a:avLst>
              <a:gd name="adj" fmla="val 7438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useBgFill="1">
        <p:nvSpPr>
          <p:cNvPr id="66" name="Chevron 65"/>
          <p:cNvSpPr/>
          <p:nvPr/>
        </p:nvSpPr>
        <p:spPr bwMode="auto">
          <a:xfrm>
            <a:off x="6163273" y="6138264"/>
            <a:ext cx="266736" cy="391686"/>
          </a:xfrm>
          <a:prstGeom prst="chevron">
            <a:avLst>
              <a:gd name="adj" fmla="val 74387"/>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useBgFill="1">
        <p:nvSpPr>
          <p:cNvPr id="67" name="Chevron 66"/>
          <p:cNvSpPr/>
          <p:nvPr/>
        </p:nvSpPr>
        <p:spPr bwMode="auto">
          <a:xfrm>
            <a:off x="9140888" y="6138264"/>
            <a:ext cx="266736" cy="391686"/>
          </a:xfrm>
          <a:prstGeom prst="chevron">
            <a:avLst>
              <a:gd name="adj" fmla="val 74387"/>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nvGrpSpPr>
          <p:cNvPr id="45" name="Group 44"/>
          <p:cNvGrpSpPr/>
          <p:nvPr/>
        </p:nvGrpSpPr>
        <p:grpSpPr>
          <a:xfrm>
            <a:off x="1296628" y="2522597"/>
            <a:ext cx="1011290" cy="749382"/>
            <a:chOff x="825814" y="2980697"/>
            <a:chExt cx="1576562" cy="1230347"/>
          </a:xfrm>
        </p:grpSpPr>
        <p:grpSp>
          <p:nvGrpSpPr>
            <p:cNvPr id="46" name="Group 45"/>
            <p:cNvGrpSpPr/>
            <p:nvPr/>
          </p:nvGrpSpPr>
          <p:grpSpPr>
            <a:xfrm>
              <a:off x="825814" y="2980697"/>
              <a:ext cx="1576562" cy="1230347"/>
              <a:chOff x="783897" y="2864251"/>
              <a:chExt cx="1304167" cy="1309886"/>
            </a:xfrm>
          </p:grpSpPr>
          <p:sp>
            <p:nvSpPr>
              <p:cNvPr id="57" name="Rectangle 56"/>
              <p:cNvSpPr/>
              <p:nvPr/>
            </p:nvSpPr>
            <p:spPr bwMode="auto">
              <a:xfrm>
                <a:off x="783897" y="3527098"/>
                <a:ext cx="647039" cy="647039"/>
              </a:xfrm>
              <a:prstGeom prst="rect">
                <a:avLst/>
              </a:prstGeom>
              <a:solidFill>
                <a:schemeClr val="bg1"/>
              </a:solidFill>
              <a:ln w="12700" cap="flat" cmpd="sng" algn="ctr">
                <a:solidFill>
                  <a:schemeClr val="tx2"/>
                </a:solidFill>
                <a:prstDash val="solid"/>
                <a:miter lim="800000"/>
                <a:headEnd type="none" w="med" len="med"/>
                <a:tailEnd type="none" w="med" len="med"/>
              </a:ln>
              <a:effectLst/>
            </p:spPr>
            <p:txBody>
              <a:bodyPr vert="horz" wrap="square" lIns="45713" tIns="45713" rIns="45713" bIns="45713" numCol="1" rtlCol="0" anchor="t" anchorCtr="0" compatLnSpc="1">
                <a:prstTxWarp prst="textNoShape">
                  <a:avLst/>
                </a:prstTxWarp>
              </a:bodyPr>
              <a:lstStyle/>
              <a:p>
                <a:pPr algn="ctr" defTabSz="932111">
                  <a:lnSpc>
                    <a:spcPct val="90000"/>
                  </a:lnSpc>
                </a:pPr>
                <a:r>
                  <a:rPr lang="en-US" sz="700" kern="0" dirty="0">
                    <a:gradFill>
                      <a:gsLst>
                        <a:gs pos="33628">
                          <a:srgbClr val="505050"/>
                        </a:gs>
                        <a:gs pos="86000">
                          <a:srgbClr val="505050"/>
                        </a:gs>
                      </a:gsLst>
                      <a:lin ang="5400000" scaled="0"/>
                    </a:gradFill>
                    <a:ea typeface="Segoe UI" pitchFamily="34" charset="0"/>
                    <a:cs typeface="Segoe UI" pitchFamily="34" charset="0"/>
                  </a:rPr>
                  <a:t>SQL DB</a:t>
                </a:r>
              </a:p>
            </p:txBody>
          </p:sp>
          <p:sp>
            <p:nvSpPr>
              <p:cNvPr id="58" name="Rectangle 57"/>
              <p:cNvSpPr/>
              <p:nvPr/>
            </p:nvSpPr>
            <p:spPr bwMode="auto">
              <a:xfrm>
                <a:off x="1441025" y="3527098"/>
                <a:ext cx="647039" cy="647039"/>
              </a:xfrm>
              <a:prstGeom prst="rect">
                <a:avLst/>
              </a:prstGeom>
              <a:solidFill>
                <a:schemeClr val="bg1"/>
              </a:solidFill>
              <a:ln w="12700" cap="flat" cmpd="sng" algn="ctr">
                <a:solidFill>
                  <a:schemeClr val="tx2"/>
                </a:solidFill>
                <a:prstDash val="solid"/>
                <a:miter lim="800000"/>
                <a:headEnd type="none" w="med" len="med"/>
                <a:tailEnd type="none" w="med" len="med"/>
              </a:ln>
              <a:effectLst/>
            </p:spPr>
            <p:txBody>
              <a:bodyPr vert="horz" wrap="square" lIns="45713" tIns="45713" rIns="45713" bIns="45713" numCol="1" rtlCol="0" anchor="t" anchorCtr="0" compatLnSpc="1">
                <a:prstTxWarp prst="textNoShape">
                  <a:avLst/>
                </a:prstTxWarp>
              </a:bodyPr>
              <a:lstStyle/>
              <a:p>
                <a:pPr defTabSz="932111">
                  <a:lnSpc>
                    <a:spcPct val="90000"/>
                  </a:lnSpc>
                </a:pPr>
                <a:r>
                  <a:rPr lang="en-US" sz="700" kern="0" dirty="0">
                    <a:gradFill>
                      <a:gsLst>
                        <a:gs pos="33628">
                          <a:srgbClr val="505050"/>
                        </a:gs>
                        <a:gs pos="86000">
                          <a:srgbClr val="505050"/>
                        </a:gs>
                      </a:gsLst>
                      <a:lin ang="5400000" scaled="0"/>
                    </a:gradFill>
                    <a:ea typeface="Segoe UI" pitchFamily="34" charset="0"/>
                    <a:cs typeface="Segoe UI" pitchFamily="34" charset="0"/>
                  </a:rPr>
                  <a:t>Blobs &amp; tables</a:t>
                </a:r>
              </a:p>
            </p:txBody>
          </p:sp>
          <p:sp>
            <p:nvSpPr>
              <p:cNvPr id="59" name="Rectangle 58"/>
              <p:cNvSpPr/>
              <p:nvPr/>
            </p:nvSpPr>
            <p:spPr bwMode="auto">
              <a:xfrm>
                <a:off x="783897" y="2864251"/>
                <a:ext cx="647039" cy="647039"/>
              </a:xfrm>
              <a:prstGeom prst="rect">
                <a:avLst/>
              </a:prstGeom>
              <a:solidFill>
                <a:schemeClr val="bg1"/>
              </a:solidFill>
              <a:ln w="12700" cap="flat" cmpd="sng" algn="ctr">
                <a:solidFill>
                  <a:schemeClr val="tx2"/>
                </a:solidFill>
                <a:prstDash val="solid"/>
                <a:miter lim="800000"/>
                <a:headEnd type="none" w="med" len="med"/>
                <a:tailEnd type="none" w="med" len="med"/>
              </a:ln>
              <a:effectLst/>
            </p:spPr>
            <p:txBody>
              <a:bodyPr vert="horz" wrap="square" lIns="45713" tIns="45713" rIns="45713" bIns="45713" numCol="1" rtlCol="0" anchor="t" anchorCtr="0" compatLnSpc="1">
                <a:prstTxWarp prst="textNoShape">
                  <a:avLst/>
                </a:prstTxWarp>
              </a:bodyPr>
              <a:lstStyle/>
              <a:p>
                <a:pPr defTabSz="932111">
                  <a:lnSpc>
                    <a:spcPct val="90000"/>
                  </a:lnSpc>
                </a:pPr>
                <a:r>
                  <a:rPr lang="en-US" sz="700" kern="0" dirty="0">
                    <a:gradFill>
                      <a:gsLst>
                        <a:gs pos="33628">
                          <a:srgbClr val="505050"/>
                        </a:gs>
                        <a:gs pos="86000">
                          <a:srgbClr val="505050"/>
                        </a:gs>
                      </a:gsLst>
                      <a:lin ang="5400000" scaled="0"/>
                    </a:gradFill>
                    <a:ea typeface="Segoe UI" pitchFamily="34" charset="0"/>
                    <a:cs typeface="Segoe UI" pitchFamily="34" charset="0"/>
                  </a:rPr>
                  <a:t>HDInsight</a:t>
                </a:r>
              </a:p>
            </p:txBody>
          </p:sp>
          <p:sp>
            <p:nvSpPr>
              <p:cNvPr id="60" name="Rectangle 59"/>
              <p:cNvSpPr/>
              <p:nvPr/>
            </p:nvSpPr>
            <p:spPr bwMode="auto">
              <a:xfrm>
                <a:off x="1441025" y="2864251"/>
                <a:ext cx="647039" cy="647039"/>
              </a:xfrm>
              <a:prstGeom prst="rect">
                <a:avLst/>
              </a:prstGeom>
              <a:solidFill>
                <a:schemeClr val="bg1"/>
              </a:solidFill>
              <a:ln w="12700" cap="flat" cmpd="sng" algn="ctr">
                <a:solidFill>
                  <a:schemeClr val="tx2"/>
                </a:solidFill>
                <a:prstDash val="solid"/>
                <a:miter lim="800000"/>
                <a:headEnd type="none" w="med" len="med"/>
                <a:tailEnd type="none" w="med" len="med"/>
              </a:ln>
              <a:effectLst/>
            </p:spPr>
            <p:txBody>
              <a:bodyPr vert="horz" wrap="square" lIns="45713" tIns="45713" rIns="45713" bIns="45713" numCol="1" rtlCol="0" anchor="t" anchorCtr="0" compatLnSpc="1">
                <a:prstTxWarp prst="textNoShape">
                  <a:avLst/>
                </a:prstTxWarp>
              </a:bodyPr>
              <a:lstStyle/>
              <a:p>
                <a:pPr defTabSz="932111">
                  <a:lnSpc>
                    <a:spcPct val="90000"/>
                  </a:lnSpc>
                </a:pPr>
                <a:r>
                  <a:rPr lang="en-US" sz="700" kern="0" dirty="0">
                    <a:gradFill>
                      <a:gsLst>
                        <a:gs pos="33628">
                          <a:srgbClr val="505050"/>
                        </a:gs>
                        <a:gs pos="86000">
                          <a:srgbClr val="505050"/>
                        </a:gs>
                      </a:gsLst>
                      <a:lin ang="5400000" scaled="0"/>
                    </a:gradFill>
                    <a:ea typeface="Segoe UI" pitchFamily="34" charset="0"/>
                    <a:cs typeface="Segoe UI" pitchFamily="34" charset="0"/>
                  </a:rPr>
                  <a:t>SQL Server VM</a:t>
                </a:r>
              </a:p>
            </p:txBody>
          </p:sp>
        </p:grpSp>
        <p:grpSp>
          <p:nvGrpSpPr>
            <p:cNvPr id="47" name="Group 46"/>
            <p:cNvGrpSpPr>
              <a:grpSpLocks noChangeAspect="1"/>
            </p:cNvGrpSpPr>
            <p:nvPr/>
          </p:nvGrpSpPr>
          <p:grpSpPr>
            <a:xfrm>
              <a:off x="1111453" y="3857729"/>
              <a:ext cx="229571" cy="298122"/>
              <a:chOff x="377825" y="1184276"/>
              <a:chExt cx="1020763" cy="1325563"/>
            </a:xfrm>
            <a:solidFill>
              <a:schemeClr val="tx2"/>
            </a:solidFill>
          </p:grpSpPr>
          <p:sp>
            <p:nvSpPr>
              <p:cNvPr id="54" name="Oval 122"/>
              <p:cNvSpPr>
                <a:spLocks noChangeArrowheads="1"/>
              </p:cNvSpPr>
              <p:nvPr/>
            </p:nvSpPr>
            <p:spPr bwMode="auto">
              <a:xfrm>
                <a:off x="395288" y="1184276"/>
                <a:ext cx="985838"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defTabSz="914224">
                  <a:defRPr/>
                </a:pPr>
                <a:endParaRPr lang="en-US" sz="2000" kern="0" dirty="0">
                  <a:solidFill>
                    <a:srgbClr val="505050"/>
                  </a:solidFill>
                </a:endParaRPr>
              </a:p>
            </p:txBody>
          </p:sp>
          <p:sp>
            <p:nvSpPr>
              <p:cNvPr id="5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defTabSz="914224">
                  <a:defRPr/>
                </a:pPr>
                <a:endParaRPr lang="en-US" sz="2000" kern="0" dirty="0">
                  <a:solidFill>
                    <a:srgbClr val="505050"/>
                  </a:solidFill>
                </a:endParaRPr>
              </a:p>
            </p:txBody>
          </p:sp>
        </p:grpSp>
      </p:grpSp>
      <p:pic>
        <p:nvPicPr>
          <p:cNvPr id="61" name="Picture 60" descr="FuckingElephant.png"/>
          <p:cNvPicPr>
            <a:picLocks noChangeAspect="1"/>
          </p:cNvPicPr>
          <p:nvPr/>
        </p:nvPicPr>
        <p:blipFill>
          <a:blip r:embed="rId10" cstate="print"/>
          <a:stretch>
            <a:fillRect/>
          </a:stretch>
        </p:blipFill>
        <p:spPr>
          <a:xfrm>
            <a:off x="1428802" y="2653001"/>
            <a:ext cx="278551" cy="211887"/>
          </a:xfrm>
          <a:prstGeom prst="rect">
            <a:avLst/>
          </a:prstGeom>
        </p:spPr>
      </p:pic>
    </p:spTree>
    <p:extLst>
      <p:ext uri="{BB962C8B-B14F-4D97-AF65-F5344CB8AC3E}">
        <p14:creationId xmlns:p14="http://schemas.microsoft.com/office/powerpoint/2010/main" val="29928664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1000" fill="hold"/>
                                        <p:tgtEl>
                                          <p:spTgt spid="50"/>
                                        </p:tgtEl>
                                        <p:attrNameLst>
                                          <p:attrName>ppt_x</p:attrName>
                                        </p:attrNameLst>
                                      </p:cBhvr>
                                      <p:tavLst>
                                        <p:tav tm="0">
                                          <p:val>
                                            <p:strVal val="0-#ppt_w/2"/>
                                          </p:val>
                                        </p:tav>
                                        <p:tav tm="100000">
                                          <p:val>
                                            <p:strVal val="#ppt_x"/>
                                          </p:val>
                                        </p:tav>
                                      </p:tavLst>
                                    </p:anim>
                                    <p:anim calcmode="lin" valueType="num">
                                      <p:cBhvr additive="base">
                                        <p:cTn id="8" dur="1000" fill="hold"/>
                                        <p:tgtEl>
                                          <p:spTgt spid="50"/>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50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nodeType="withEffect">
                                  <p:stCondLst>
                                    <p:cond delay="500"/>
                                  </p:stCondLst>
                                  <p:childTnLst>
                                    <p:set>
                                      <p:cBhvr>
                                        <p:cTn id="13" dur="1" fill="hold">
                                          <p:stCondLst>
                                            <p:cond delay="0"/>
                                          </p:stCondLst>
                                        </p:cTn>
                                        <p:tgtEl>
                                          <p:spTgt spid="45"/>
                                        </p:tgtEl>
                                        <p:attrNameLst>
                                          <p:attrName>style.visibility</p:attrName>
                                        </p:attrNameLst>
                                      </p:cBhvr>
                                      <p:to>
                                        <p:strVal val="visible"/>
                                      </p:to>
                                    </p:set>
                                    <p:animEffect transition="in" filter="fade">
                                      <p:cBhvr>
                                        <p:cTn id="14" dur="500"/>
                                        <p:tgtEl>
                                          <p:spTgt spid="45"/>
                                        </p:tgtEl>
                                      </p:cBhvr>
                                    </p:animEffect>
                                  </p:childTnLst>
                                </p:cTn>
                              </p:par>
                              <p:par>
                                <p:cTn id="15" presetID="10" presetClass="entr" presetSubtype="0" fill="hold" nodeType="withEffect">
                                  <p:stCondLst>
                                    <p:cond delay="50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500"/>
                                        <p:tgtEl>
                                          <p:spTgt spid="61"/>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wipe(left)">
                                      <p:cBhvr>
                                        <p:cTn id="21" dur="500"/>
                                        <p:tgtEl>
                                          <p:spTgt spid="56"/>
                                        </p:tgtEl>
                                      </p:cBhvr>
                                    </p:animEffect>
                                  </p:childTnLst>
                                </p:cTn>
                              </p:par>
                              <p:par>
                                <p:cTn id="22" presetID="2" presetClass="entr" presetSubtype="8" decel="100000" fill="hold" grpId="0" nodeType="withEffect">
                                  <p:stCondLst>
                                    <p:cond delay="0"/>
                                  </p:stCondLst>
                                  <p:childTnLst>
                                    <p:set>
                                      <p:cBhvr>
                                        <p:cTn id="23" dur="1" fill="hold">
                                          <p:stCondLst>
                                            <p:cond delay="0"/>
                                          </p:stCondLst>
                                        </p:cTn>
                                        <p:tgtEl>
                                          <p:spTgt spid="51"/>
                                        </p:tgtEl>
                                        <p:attrNameLst>
                                          <p:attrName>style.visibility</p:attrName>
                                        </p:attrNameLst>
                                      </p:cBhvr>
                                      <p:to>
                                        <p:strVal val="visible"/>
                                      </p:to>
                                    </p:set>
                                    <p:anim calcmode="lin" valueType="num">
                                      <p:cBhvr additive="base">
                                        <p:cTn id="24" dur="1000" fill="hold"/>
                                        <p:tgtEl>
                                          <p:spTgt spid="51"/>
                                        </p:tgtEl>
                                        <p:attrNameLst>
                                          <p:attrName>ppt_x</p:attrName>
                                        </p:attrNameLst>
                                      </p:cBhvr>
                                      <p:tavLst>
                                        <p:tav tm="0">
                                          <p:val>
                                            <p:strVal val="0-#ppt_w/2"/>
                                          </p:val>
                                        </p:tav>
                                        <p:tav tm="100000">
                                          <p:val>
                                            <p:strVal val="#ppt_x"/>
                                          </p:val>
                                        </p:tav>
                                      </p:tavLst>
                                    </p:anim>
                                    <p:anim calcmode="lin" valueType="num">
                                      <p:cBhvr additive="base">
                                        <p:cTn id="25" dur="1000" fill="hold"/>
                                        <p:tgtEl>
                                          <p:spTgt spid="51"/>
                                        </p:tgtEl>
                                        <p:attrNameLst>
                                          <p:attrName>ppt_y</p:attrName>
                                        </p:attrNameLst>
                                      </p:cBhvr>
                                      <p:tavLst>
                                        <p:tav tm="0">
                                          <p:val>
                                            <p:strVal val="#ppt_y"/>
                                          </p:val>
                                        </p:tav>
                                        <p:tav tm="100000">
                                          <p:val>
                                            <p:strVal val="#ppt_y"/>
                                          </p:val>
                                        </p:tav>
                                      </p:tavLst>
                                    </p:anim>
                                  </p:childTnLst>
                                </p:cTn>
                              </p:par>
                              <p:par>
                                <p:cTn id="26" presetID="10" presetClass="entr" presetSubtype="0" fill="hold" nodeType="withEffect">
                                  <p:stCondLst>
                                    <p:cond delay="50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par>
                          <p:cTn id="29" fill="hold">
                            <p:stCondLst>
                              <p:cond delay="2000"/>
                            </p:stCondLst>
                            <p:childTnLst>
                              <p:par>
                                <p:cTn id="30" presetID="22" presetClass="entr" presetSubtype="8"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par>
                                <p:cTn id="33" presetID="2" presetClass="entr" presetSubtype="8" decel="100000"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anim calcmode="lin" valueType="num">
                                      <p:cBhvr additive="base">
                                        <p:cTn id="35" dur="1000" fill="hold"/>
                                        <p:tgtEl>
                                          <p:spTgt spid="52"/>
                                        </p:tgtEl>
                                        <p:attrNameLst>
                                          <p:attrName>ppt_x</p:attrName>
                                        </p:attrNameLst>
                                      </p:cBhvr>
                                      <p:tavLst>
                                        <p:tav tm="0">
                                          <p:val>
                                            <p:strVal val="0-#ppt_w/2"/>
                                          </p:val>
                                        </p:tav>
                                        <p:tav tm="100000">
                                          <p:val>
                                            <p:strVal val="#ppt_x"/>
                                          </p:val>
                                        </p:tav>
                                      </p:tavLst>
                                    </p:anim>
                                    <p:anim calcmode="lin" valueType="num">
                                      <p:cBhvr additive="base">
                                        <p:cTn id="36" dur="1000" fill="hold"/>
                                        <p:tgtEl>
                                          <p:spTgt spid="52"/>
                                        </p:tgtEl>
                                        <p:attrNameLst>
                                          <p:attrName>ppt_y</p:attrName>
                                        </p:attrNameLst>
                                      </p:cBhvr>
                                      <p:tavLst>
                                        <p:tav tm="0">
                                          <p:val>
                                            <p:strVal val="#ppt_y"/>
                                          </p:val>
                                        </p:tav>
                                        <p:tav tm="100000">
                                          <p:val>
                                            <p:strVal val="#ppt_y"/>
                                          </p:val>
                                        </p:tav>
                                      </p:tavLst>
                                    </p:anim>
                                  </p:childTnLst>
                                </p:cTn>
                              </p:par>
                              <p:par>
                                <p:cTn id="37" presetID="10" presetClass="entr" presetSubtype="0" fill="hold" nodeType="withEffect">
                                  <p:stCondLst>
                                    <p:cond delay="50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par>
                          <p:cTn id="40" fill="hold">
                            <p:stCondLst>
                              <p:cond delay="3000"/>
                            </p:stCondLst>
                            <p:childTnLst>
                              <p:par>
                                <p:cTn id="41" presetID="22" presetClass="entr" presetSubtype="8" fill="hold" nodeType="afterEffect">
                                  <p:stCondLst>
                                    <p:cond delay="0"/>
                                  </p:stCondLst>
                                  <p:childTnLst>
                                    <p:set>
                                      <p:cBhvr>
                                        <p:cTn id="42" dur="1" fill="hold">
                                          <p:stCondLst>
                                            <p:cond delay="0"/>
                                          </p:stCondLst>
                                        </p:cTn>
                                        <p:tgtEl>
                                          <p:spTgt spid="149"/>
                                        </p:tgtEl>
                                        <p:attrNameLst>
                                          <p:attrName>style.visibility</p:attrName>
                                        </p:attrNameLst>
                                      </p:cBhvr>
                                      <p:to>
                                        <p:strVal val="visible"/>
                                      </p:to>
                                    </p:set>
                                    <p:animEffect transition="in" filter="wipe(left)">
                                      <p:cBhvr>
                                        <p:cTn id="43" dur="500"/>
                                        <p:tgtEl>
                                          <p:spTgt spid="149"/>
                                        </p:tgtEl>
                                      </p:cBhvr>
                                    </p:animEffect>
                                  </p:childTnLst>
                                </p:cTn>
                              </p:par>
                              <p:par>
                                <p:cTn id="44" presetID="2" presetClass="entr" presetSubtype="8" decel="100000" fill="hold" grpId="0" nodeType="withEffect">
                                  <p:stCondLst>
                                    <p:cond delay="0"/>
                                  </p:stCondLst>
                                  <p:childTnLst>
                                    <p:set>
                                      <p:cBhvr>
                                        <p:cTn id="45" dur="1" fill="hold">
                                          <p:stCondLst>
                                            <p:cond delay="0"/>
                                          </p:stCondLst>
                                        </p:cTn>
                                        <p:tgtEl>
                                          <p:spTgt spid="53"/>
                                        </p:tgtEl>
                                        <p:attrNameLst>
                                          <p:attrName>style.visibility</p:attrName>
                                        </p:attrNameLst>
                                      </p:cBhvr>
                                      <p:to>
                                        <p:strVal val="visible"/>
                                      </p:to>
                                    </p:set>
                                    <p:anim calcmode="lin" valueType="num">
                                      <p:cBhvr additive="base">
                                        <p:cTn id="46" dur="1000" fill="hold"/>
                                        <p:tgtEl>
                                          <p:spTgt spid="53"/>
                                        </p:tgtEl>
                                        <p:attrNameLst>
                                          <p:attrName>ppt_x</p:attrName>
                                        </p:attrNameLst>
                                      </p:cBhvr>
                                      <p:tavLst>
                                        <p:tav tm="0">
                                          <p:val>
                                            <p:strVal val="0-#ppt_w/2"/>
                                          </p:val>
                                        </p:tav>
                                        <p:tav tm="100000">
                                          <p:val>
                                            <p:strVal val="#ppt_x"/>
                                          </p:val>
                                        </p:tav>
                                      </p:tavLst>
                                    </p:anim>
                                    <p:anim calcmode="lin" valueType="num">
                                      <p:cBhvr additive="base">
                                        <p:cTn id="47" dur="1000" fill="hold"/>
                                        <p:tgtEl>
                                          <p:spTgt spid="53"/>
                                        </p:tgtEl>
                                        <p:attrNameLst>
                                          <p:attrName>ppt_y</p:attrName>
                                        </p:attrNameLst>
                                      </p:cBhvr>
                                      <p:tavLst>
                                        <p:tav tm="0">
                                          <p:val>
                                            <p:strVal val="#ppt_y"/>
                                          </p:val>
                                        </p:tav>
                                        <p:tav tm="100000">
                                          <p:val>
                                            <p:strVal val="#ppt_y"/>
                                          </p:val>
                                        </p:tav>
                                      </p:tavLst>
                                    </p:anim>
                                  </p:childTnLst>
                                </p:cTn>
                              </p:par>
                              <p:par>
                                <p:cTn id="48" presetID="10" presetClass="entr" presetSubtype="0" fill="hold" nodeType="withEffect">
                                  <p:stCondLst>
                                    <p:cond delay="50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2" grpId="0" animBg="1"/>
      <p:bldP spid="51" grpId="0" animBg="1"/>
      <p:bldP spid="50"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accent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7343" dirty="0"/>
              <a:t>Fundamentals of Hadoop on HDInsight</a:t>
            </a:r>
          </a:p>
        </p:txBody>
      </p:sp>
    </p:spTree>
    <p:extLst>
      <p:ext uri="{BB962C8B-B14F-4D97-AF65-F5344CB8AC3E}">
        <p14:creationId xmlns:p14="http://schemas.microsoft.com/office/powerpoint/2010/main" val="3915483310"/>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invGray">
          <a:xfrm>
            <a:off x="275481" y="3040128"/>
            <a:ext cx="3646462" cy="781125"/>
          </a:xfrm>
          <a:prstGeom prst="rect">
            <a:avLst/>
          </a:prstGeom>
        </p:spPr>
      </p:pic>
      <p:sp>
        <p:nvSpPr>
          <p:cNvPr id="12" name="Text Box 3"/>
          <p:cNvSpPr txBox="1">
            <a:spLocks noChangeArrowheads="1"/>
          </p:cNvSpPr>
          <p:nvPr/>
        </p:nvSpPr>
        <p:spPr bwMode="blackWhite">
          <a:xfrm>
            <a:off x="257512" y="6273623"/>
            <a:ext cx="10590844" cy="415452"/>
          </a:xfrm>
          <a:prstGeom prst="rect">
            <a:avLst/>
          </a:prstGeom>
          <a:noFill/>
          <a:ln w="12700">
            <a:noFill/>
            <a:miter lim="800000"/>
            <a:headEnd type="none" w="sm" len="sm"/>
            <a:tailEnd type="none" w="sm" len="sm"/>
          </a:ln>
          <a:effectLst/>
        </p:spPr>
        <p:txBody>
          <a:bodyPr vert="horz" wrap="square" lIns="91391" tIns="45697" rIns="91391" bIns="45697" numCol="1" anchor="t" anchorCtr="0" compatLnSpc="1">
            <a:prstTxWarp prst="textNoShape">
              <a:avLst/>
            </a:prstTxWarp>
            <a:spAutoFit/>
          </a:bodyPr>
          <a:lstStyle/>
          <a:p>
            <a:pPr defTabSz="913716" eaLnBrk="0" hangingPunct="0"/>
            <a:r>
              <a:rPr lang="en-US" sz="700" dirty="0">
                <a:gradFill>
                  <a:gsLst>
                    <a:gs pos="11940">
                      <a:srgbClr val="FFFFFF"/>
                    </a:gs>
                    <a:gs pos="24000">
                      <a:srgbClr val="FFFFFF"/>
                    </a:gs>
                  </a:gsLst>
                  <a:lin ang="5400000" scaled="0"/>
                </a:gradFill>
                <a:cs typeface="Arial" charset="0"/>
              </a:rPr>
              <a:t>© 2016 Microsoft Corporation. All rights reserved. Microsoft, Windows, Windows Vista, and other product names are or may be registered trademarks and/or trademarks in the U.S. and/or other countries.</a:t>
            </a:r>
          </a:p>
          <a:p>
            <a:pPr defTabSz="913716" eaLnBrk="0" hangingPunct="0"/>
            <a:r>
              <a:rPr lang="en-US" sz="7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849683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143265" y="1405535"/>
            <a:ext cx="8627165" cy="443082"/>
            <a:chOff x="821550" y="364537"/>
            <a:chExt cx="7313575" cy="442424"/>
          </a:xfrm>
          <a:solidFill>
            <a:srgbClr val="0078D7"/>
          </a:solidFill>
        </p:grpSpPr>
        <p:sp>
          <p:nvSpPr>
            <p:cNvPr id="38" name="Pentagon 63"/>
            <p:cNvSpPr/>
            <p:nvPr/>
          </p:nvSpPr>
          <p:spPr bwMode="auto">
            <a:xfrm>
              <a:off x="4179199" y="364537"/>
              <a:ext cx="3955926" cy="442424"/>
            </a:xfrm>
            <a:prstGeom prst="homePlat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349656" indent="-349656" algn="ctr" defTabSz="950846" fontAlgn="base">
                <a:lnSpc>
                  <a:spcPct val="90000"/>
                </a:lnSpc>
                <a:spcBef>
                  <a:spcPct val="0"/>
                </a:spcBef>
                <a:spcAft>
                  <a:spcPct val="0"/>
                </a:spcAft>
                <a:buFont typeface="Wingdings 3" panose="05040102010807070707" pitchFamily="18" charset="2"/>
                <a:buChar char="Æ"/>
                <a:defRPr/>
              </a:pPr>
              <a:endParaRPr lang="en-US" sz="1428" b="1" kern="0" dirty="0" err="1">
                <a:solidFill>
                  <a:srgbClr val="FFFFFF"/>
                </a:solidFill>
                <a:ea typeface="Segoe UI" pitchFamily="34" charset="0"/>
                <a:cs typeface="Segoe UI Semibold" panose="020B0702040204020203" pitchFamily="34" charset="0"/>
              </a:endParaRPr>
            </a:p>
          </p:txBody>
        </p:sp>
        <p:sp>
          <p:nvSpPr>
            <p:cNvPr id="39" name="Pentagon 64"/>
            <p:cNvSpPr/>
            <p:nvPr/>
          </p:nvSpPr>
          <p:spPr bwMode="auto">
            <a:xfrm flipH="1">
              <a:off x="821550" y="364537"/>
              <a:ext cx="3357649" cy="442424"/>
            </a:xfrm>
            <a:prstGeom prst="homePlat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349656" indent="-349656" algn="ctr" defTabSz="950846" fontAlgn="base">
                <a:lnSpc>
                  <a:spcPct val="90000"/>
                </a:lnSpc>
                <a:spcBef>
                  <a:spcPct val="0"/>
                </a:spcBef>
                <a:spcAft>
                  <a:spcPct val="0"/>
                </a:spcAft>
                <a:buFont typeface="Wingdings 3" panose="05040102010807070707" pitchFamily="18" charset="2"/>
                <a:buChar char="Æ"/>
                <a:defRPr/>
              </a:pPr>
              <a:endParaRPr lang="en-US" sz="1428" b="1" kern="0" dirty="0" err="1">
                <a:solidFill>
                  <a:srgbClr val="FFFFFF"/>
                </a:solidFill>
                <a:ea typeface="Segoe UI" pitchFamily="34" charset="0"/>
                <a:cs typeface="Segoe UI Semibold" panose="020B0702040204020203" pitchFamily="34" charset="0"/>
              </a:endParaRPr>
            </a:p>
          </p:txBody>
        </p:sp>
        <p:sp>
          <p:nvSpPr>
            <p:cNvPr id="40" name="TextBox 39"/>
            <p:cNvSpPr txBox="1"/>
            <p:nvPr/>
          </p:nvSpPr>
          <p:spPr>
            <a:xfrm>
              <a:off x="982392" y="461920"/>
              <a:ext cx="2481944" cy="272830"/>
            </a:xfrm>
            <a:prstGeom prst="rect">
              <a:avLst/>
            </a:prstGeom>
            <a:noFill/>
          </p:spPr>
          <p:txBody>
            <a:bodyPr wrap="square" lIns="186494" tIns="149196" rIns="186494" bIns="149196" rtlCol="0" anchor="ctr">
              <a:noAutofit/>
            </a:bodyPr>
            <a:lstStyle/>
            <a:p>
              <a:pPr defTabSz="932418">
                <a:lnSpc>
                  <a:spcPct val="90000"/>
                </a:lnSpc>
                <a:spcAft>
                  <a:spcPts val="612"/>
                </a:spcAft>
                <a:defRPr/>
              </a:pPr>
              <a:r>
                <a:rPr lang="en-US" sz="1224" b="1" dirty="0">
                  <a:ea typeface="Segoe UI" pitchFamily="34" charset="0"/>
                  <a:cs typeface="Segoe UI" pitchFamily="34" charset="0"/>
                </a:rPr>
                <a:t>CONTROL</a:t>
              </a:r>
            </a:p>
          </p:txBody>
        </p:sp>
        <p:sp>
          <p:nvSpPr>
            <p:cNvPr id="41" name="TextBox 40"/>
            <p:cNvSpPr txBox="1"/>
            <p:nvPr/>
          </p:nvSpPr>
          <p:spPr>
            <a:xfrm>
              <a:off x="4515157" y="451240"/>
              <a:ext cx="3423678" cy="294190"/>
            </a:xfrm>
            <a:prstGeom prst="rect">
              <a:avLst/>
            </a:prstGeom>
            <a:noFill/>
          </p:spPr>
          <p:txBody>
            <a:bodyPr wrap="square" lIns="186494" tIns="149196" rIns="186494" bIns="149196" rtlCol="0" anchor="ctr">
              <a:noAutofit/>
            </a:bodyPr>
            <a:lstStyle/>
            <a:p>
              <a:pPr algn="r" defTabSz="932418">
                <a:lnSpc>
                  <a:spcPct val="90000"/>
                </a:lnSpc>
                <a:spcAft>
                  <a:spcPts val="612"/>
                </a:spcAft>
                <a:defRPr/>
              </a:pPr>
              <a:r>
                <a:rPr lang="en-US" sz="1224" b="1" dirty="0">
                  <a:ea typeface="Segoe UI" pitchFamily="34" charset="0"/>
                  <a:cs typeface="Segoe UI" pitchFamily="34" charset="0"/>
                </a:rPr>
                <a:t>EASE OF USE</a:t>
              </a:r>
            </a:p>
          </p:txBody>
        </p:sp>
      </p:grpSp>
      <p:sp>
        <p:nvSpPr>
          <p:cNvPr id="12" name="Rectangle 11"/>
          <p:cNvSpPr/>
          <p:nvPr/>
        </p:nvSpPr>
        <p:spPr>
          <a:xfrm>
            <a:off x="6327238" y="4867235"/>
            <a:ext cx="1720194" cy="449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solidFill>
                  <a:prstClr val="white"/>
                </a:solidFill>
                <a:latin typeface="Segoe UI" panose="020B0502040204020203" pitchFamily="34" charset="0"/>
                <a:cs typeface="Segoe UI" panose="020B0502040204020203" pitchFamily="34" charset="0"/>
              </a:rPr>
              <a:t>Azure Data Lake Analytics</a:t>
            </a:r>
          </a:p>
        </p:txBody>
      </p:sp>
      <p:grpSp>
        <p:nvGrpSpPr>
          <p:cNvPr id="9" name="Group 8"/>
          <p:cNvGrpSpPr/>
          <p:nvPr/>
        </p:nvGrpSpPr>
        <p:grpSpPr>
          <a:xfrm>
            <a:off x="2361787" y="5164037"/>
            <a:ext cx="7908811" cy="1159113"/>
            <a:chOff x="2657138" y="4258826"/>
            <a:chExt cx="7754440" cy="1136488"/>
          </a:xfrm>
        </p:grpSpPr>
        <p:sp>
          <p:nvSpPr>
            <p:cNvPr id="13" name="Rectangle 12"/>
            <p:cNvSpPr/>
            <p:nvPr/>
          </p:nvSpPr>
          <p:spPr>
            <a:xfrm>
              <a:off x="2657138" y="4258826"/>
              <a:ext cx="7754439" cy="54864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b="1" dirty="0">
                  <a:solidFill>
                    <a:schemeClr val="tx1"/>
                  </a:solidFill>
                  <a:latin typeface="Segoe UI" panose="020B0502040204020203" pitchFamily="34" charset="0"/>
                  <a:cs typeface="Segoe UI" panose="020B0502040204020203" pitchFamily="34" charset="0"/>
                </a:rPr>
                <a:t>Azure Data Lake Store</a:t>
              </a:r>
            </a:p>
          </p:txBody>
        </p:sp>
        <p:sp>
          <p:nvSpPr>
            <p:cNvPr id="15" name="Rectangle 14"/>
            <p:cNvSpPr/>
            <p:nvPr/>
          </p:nvSpPr>
          <p:spPr>
            <a:xfrm>
              <a:off x="2657138" y="4846674"/>
              <a:ext cx="7754440" cy="54864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b="1" dirty="0">
                  <a:solidFill>
                    <a:schemeClr val="tx1"/>
                  </a:solidFill>
                  <a:latin typeface="Segoe UI" panose="020B0502040204020203" pitchFamily="34" charset="0"/>
                  <a:cs typeface="Segoe UI" panose="020B0502040204020203" pitchFamily="34" charset="0"/>
                </a:rPr>
                <a:t>Azure Storage</a:t>
              </a:r>
            </a:p>
          </p:txBody>
        </p:sp>
      </p:grpSp>
      <p:sp>
        <p:nvSpPr>
          <p:cNvPr id="16" name="Rectangle 15"/>
          <p:cNvSpPr/>
          <p:nvPr/>
        </p:nvSpPr>
        <p:spPr>
          <a:xfrm>
            <a:off x="2241755" y="5064702"/>
            <a:ext cx="8145074" cy="1374640"/>
          </a:xfrm>
          <a:prstGeom prst="rect">
            <a:avLst/>
          </a:prstGeom>
          <a:noFill/>
          <a:ln w="9525">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nvGrpSpPr>
          <p:cNvPr id="8" name="Group 7"/>
          <p:cNvGrpSpPr/>
          <p:nvPr/>
        </p:nvGrpSpPr>
        <p:grpSpPr>
          <a:xfrm>
            <a:off x="2353840" y="1935449"/>
            <a:ext cx="7964423" cy="3058050"/>
            <a:chOff x="2657138" y="957414"/>
            <a:chExt cx="7808967" cy="2998360"/>
          </a:xfrm>
        </p:grpSpPr>
        <p:sp>
          <p:nvSpPr>
            <p:cNvPr id="4" name="Rectangle 3"/>
            <p:cNvSpPr/>
            <p:nvPr/>
          </p:nvSpPr>
          <p:spPr>
            <a:xfrm>
              <a:off x="2657138" y="2231609"/>
              <a:ext cx="2560320" cy="1289324"/>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tIns="746083" rtlCol="0" anchor="ctr"/>
            <a:lstStyle/>
            <a:p>
              <a:pPr algn="ctr"/>
              <a:r>
                <a:rPr lang="en-US" sz="1428" dirty="0">
                  <a:solidFill>
                    <a:prstClr val="white"/>
                  </a:solidFill>
                  <a:latin typeface="Segoe UI" panose="020B0502040204020203" pitchFamily="34" charset="0"/>
                  <a:cs typeface="Segoe UI" panose="020B0502040204020203" pitchFamily="34" charset="0"/>
                </a:rPr>
                <a:t>Any Hadoop technology</a:t>
              </a:r>
            </a:p>
          </p:txBody>
        </p:sp>
        <p:sp>
          <p:nvSpPr>
            <p:cNvPr id="5" name="Rectangle 4"/>
            <p:cNvSpPr/>
            <p:nvPr/>
          </p:nvSpPr>
          <p:spPr>
            <a:xfrm>
              <a:off x="5260127" y="1703551"/>
              <a:ext cx="2560320" cy="1821284"/>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tIns="746083" rtlCol="0" anchor="ctr"/>
            <a:lstStyle/>
            <a:p>
              <a:pPr algn="ctr"/>
              <a:r>
                <a:rPr lang="en-US" sz="1428" dirty="0">
                  <a:solidFill>
                    <a:schemeClr val="tx1"/>
                  </a:solidFill>
                  <a:latin typeface="Segoe UI" panose="020B0502040204020203" pitchFamily="34" charset="0"/>
                  <a:cs typeface="Segoe UI" panose="020B0502040204020203" pitchFamily="34" charset="0"/>
                </a:rPr>
                <a:t>Workload optimized, managed clusters</a:t>
              </a:r>
            </a:p>
          </p:txBody>
        </p:sp>
        <p:sp>
          <p:nvSpPr>
            <p:cNvPr id="6" name="Rectangle 5"/>
            <p:cNvSpPr/>
            <p:nvPr/>
          </p:nvSpPr>
          <p:spPr>
            <a:xfrm>
              <a:off x="7863116" y="957414"/>
              <a:ext cx="2560320" cy="256742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tIns="746083" rtlCol="0" anchor="ctr"/>
            <a:lstStyle/>
            <a:p>
              <a:pPr algn="ctr"/>
              <a:r>
                <a:rPr lang="en-US" sz="1428" dirty="0">
                  <a:solidFill>
                    <a:schemeClr val="tx1"/>
                  </a:solidFill>
                  <a:latin typeface="Segoe UI" panose="020B0502040204020203" pitchFamily="34" charset="0"/>
                  <a:cs typeface="Segoe UI" panose="020B0502040204020203" pitchFamily="34" charset="0"/>
                </a:rPr>
                <a:t>Specific apps in a multi-tenant form factor</a:t>
              </a:r>
            </a:p>
          </p:txBody>
        </p:sp>
        <p:sp>
          <p:nvSpPr>
            <p:cNvPr id="10" name="Rectangle 9"/>
            <p:cNvSpPr/>
            <p:nvPr/>
          </p:nvSpPr>
          <p:spPr>
            <a:xfrm>
              <a:off x="2887574" y="2461517"/>
              <a:ext cx="2099448" cy="3347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32" b="1" dirty="0">
                  <a:solidFill>
                    <a:schemeClr val="tx1"/>
                  </a:solidFill>
                  <a:latin typeface="Segoe UI" panose="020B0502040204020203" pitchFamily="34" charset="0"/>
                  <a:cs typeface="Segoe UI" panose="020B0502040204020203" pitchFamily="34" charset="0"/>
                </a:rPr>
                <a:t>Azure Marketplace</a:t>
              </a:r>
            </a:p>
            <a:p>
              <a:pPr algn="ctr"/>
              <a:r>
                <a:rPr lang="en-US" sz="1632" b="1" dirty="0">
                  <a:solidFill>
                    <a:schemeClr val="tx1"/>
                  </a:solidFill>
                  <a:latin typeface="Segoe UI" panose="020B0502040204020203" pitchFamily="34" charset="0"/>
                  <a:cs typeface="Segoe UI" panose="020B0502040204020203" pitchFamily="34" charset="0"/>
                </a:rPr>
                <a:t>HDP | CDH | </a:t>
              </a:r>
              <a:r>
                <a:rPr lang="en-US" sz="1632" b="1" dirty="0" err="1">
                  <a:solidFill>
                    <a:schemeClr val="tx1"/>
                  </a:solidFill>
                  <a:latin typeface="Segoe UI" panose="020B0502040204020203" pitchFamily="34" charset="0"/>
                  <a:cs typeface="Segoe UI" panose="020B0502040204020203" pitchFamily="34" charset="0"/>
                </a:rPr>
                <a:t>MapR</a:t>
              </a:r>
              <a:endParaRPr lang="en-US" sz="1632" b="1" dirty="0">
                <a:solidFill>
                  <a:schemeClr val="tx1"/>
                </a:solidFill>
                <a:latin typeface="Segoe UI" panose="020B0502040204020203" pitchFamily="34" charset="0"/>
                <a:cs typeface="Segoe UI" panose="020B0502040204020203" pitchFamily="34" charset="0"/>
              </a:endParaRPr>
            </a:p>
          </p:txBody>
        </p:sp>
        <p:sp>
          <p:nvSpPr>
            <p:cNvPr id="11" name="Rectangle 10"/>
            <p:cNvSpPr/>
            <p:nvPr/>
          </p:nvSpPr>
          <p:spPr>
            <a:xfrm>
              <a:off x="7929504" y="1223013"/>
              <a:ext cx="2536601" cy="3349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32" b="1" dirty="0">
                  <a:solidFill>
                    <a:schemeClr val="tx1"/>
                  </a:solidFill>
                  <a:latin typeface="Segoe UI" panose="020B0502040204020203" pitchFamily="34" charset="0"/>
                  <a:cs typeface="Segoe UI" panose="020B0502040204020203" pitchFamily="34" charset="0"/>
                </a:rPr>
                <a:t>Azure Data Lake Analytics</a:t>
              </a:r>
            </a:p>
          </p:txBody>
        </p:sp>
        <p:sp>
          <p:nvSpPr>
            <p:cNvPr id="48" name="Rectangle 47"/>
            <p:cNvSpPr/>
            <p:nvPr/>
          </p:nvSpPr>
          <p:spPr bwMode="auto">
            <a:xfrm>
              <a:off x="2904026" y="3520551"/>
              <a:ext cx="2066544" cy="4352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46630"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1224" b="1" dirty="0">
                  <a:solidFill>
                    <a:schemeClr val="bg1"/>
                  </a:solidFill>
                  <a:ea typeface="Segoe UI" pitchFamily="34" charset="0"/>
                  <a:cs typeface="Segoe UI" pitchFamily="34" charset="0"/>
                </a:rPr>
                <a:t>IaaS Hadoop</a:t>
              </a:r>
            </a:p>
          </p:txBody>
        </p:sp>
        <p:sp>
          <p:nvSpPr>
            <p:cNvPr id="54" name="Rectangle 53"/>
            <p:cNvSpPr/>
            <p:nvPr/>
          </p:nvSpPr>
          <p:spPr bwMode="auto">
            <a:xfrm>
              <a:off x="5507015" y="3520551"/>
              <a:ext cx="2066544" cy="4352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46630"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1224" b="1" dirty="0">
                  <a:solidFill>
                    <a:schemeClr val="bg1"/>
                  </a:solidFill>
                  <a:ea typeface="Segoe UI" pitchFamily="34" charset="0"/>
                  <a:cs typeface="Segoe UI" pitchFamily="34" charset="0"/>
                </a:rPr>
                <a:t>Managed Hadoop</a:t>
              </a:r>
            </a:p>
          </p:txBody>
        </p:sp>
        <p:sp>
          <p:nvSpPr>
            <p:cNvPr id="55" name="Rectangle 54"/>
            <p:cNvSpPr/>
            <p:nvPr/>
          </p:nvSpPr>
          <p:spPr bwMode="auto">
            <a:xfrm>
              <a:off x="8110004" y="3520551"/>
              <a:ext cx="2066544" cy="4352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46630"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1224" b="1" dirty="0">
                  <a:solidFill>
                    <a:schemeClr val="bg1"/>
                  </a:solidFill>
                  <a:ea typeface="Segoe UI" pitchFamily="34" charset="0"/>
                  <a:cs typeface="Segoe UI" pitchFamily="34" charset="0"/>
                </a:rPr>
                <a:t>Big Data as-a-service</a:t>
              </a:r>
            </a:p>
          </p:txBody>
        </p:sp>
        <p:sp>
          <p:nvSpPr>
            <p:cNvPr id="56" name="Rectangle 55"/>
            <p:cNvSpPr/>
            <p:nvPr/>
          </p:nvSpPr>
          <p:spPr>
            <a:xfrm>
              <a:off x="5588935" y="1950528"/>
              <a:ext cx="1902705" cy="2810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32" b="1" dirty="0">
                  <a:solidFill>
                    <a:schemeClr val="tx1"/>
                  </a:solidFill>
                  <a:latin typeface="Segoe UI" panose="020B0502040204020203" pitchFamily="34" charset="0"/>
                  <a:cs typeface="Segoe UI" panose="020B0502040204020203" pitchFamily="34" charset="0"/>
                </a:rPr>
                <a:t>Azure HDInsight</a:t>
              </a:r>
            </a:p>
          </p:txBody>
        </p:sp>
      </p:grpSp>
      <p:sp>
        <p:nvSpPr>
          <p:cNvPr id="3" name="TextBox 2"/>
          <p:cNvSpPr txBox="1"/>
          <p:nvPr/>
        </p:nvSpPr>
        <p:spPr>
          <a:xfrm rot="16200000">
            <a:off x="9975776" y="5428441"/>
            <a:ext cx="1374640" cy="647165"/>
          </a:xfrm>
          <a:prstGeom prst="rect">
            <a:avLst/>
          </a:prstGeom>
          <a:noFill/>
        </p:spPr>
        <p:txBody>
          <a:bodyPr wrap="square" lIns="186521" tIns="149217" rIns="186521" bIns="149217" rtlCol="0">
            <a:spAutoFit/>
          </a:bodyPr>
          <a:lstStyle/>
          <a:p>
            <a:pPr algn="ctr">
              <a:lnSpc>
                <a:spcPct val="90000"/>
              </a:lnSpc>
              <a:spcAft>
                <a:spcPts val="612"/>
              </a:spcAft>
            </a:pPr>
            <a:r>
              <a:rPr lang="en-US" sz="1224" b="1" dirty="0">
                <a:solidFill>
                  <a:srgbClr val="00BCF2"/>
                </a:solidFill>
                <a:ea typeface="Segoe UI" pitchFamily="34" charset="0"/>
                <a:cs typeface="Segoe UI" pitchFamily="34" charset="0"/>
              </a:rPr>
              <a:t>BIG DATA STORAGE</a:t>
            </a:r>
          </a:p>
        </p:txBody>
      </p:sp>
      <p:sp>
        <p:nvSpPr>
          <p:cNvPr id="24" name="TextBox 23"/>
          <p:cNvSpPr txBox="1"/>
          <p:nvPr/>
        </p:nvSpPr>
        <p:spPr>
          <a:xfrm rot="16200000">
            <a:off x="9360491" y="3341971"/>
            <a:ext cx="2605208" cy="647165"/>
          </a:xfrm>
          <a:prstGeom prst="rect">
            <a:avLst/>
          </a:prstGeom>
          <a:noFill/>
        </p:spPr>
        <p:txBody>
          <a:bodyPr wrap="square" lIns="186521" tIns="149217" rIns="186521" bIns="149217" rtlCol="0">
            <a:spAutoFit/>
          </a:bodyPr>
          <a:lstStyle/>
          <a:p>
            <a:pPr algn="ctr">
              <a:lnSpc>
                <a:spcPct val="90000"/>
              </a:lnSpc>
              <a:spcAft>
                <a:spcPts val="612"/>
              </a:spcAft>
            </a:pPr>
            <a:r>
              <a:rPr lang="en-US" sz="1224" b="1" dirty="0">
                <a:solidFill>
                  <a:srgbClr val="00BCF2"/>
                </a:solidFill>
                <a:ea typeface="Segoe UI" pitchFamily="34" charset="0"/>
                <a:cs typeface="Segoe UI" pitchFamily="34" charset="0"/>
              </a:rPr>
              <a:t>BIG DATA </a:t>
            </a:r>
            <a:br>
              <a:rPr lang="en-US" sz="1224" b="1" dirty="0">
                <a:solidFill>
                  <a:srgbClr val="00BCF2"/>
                </a:solidFill>
                <a:ea typeface="Segoe UI" pitchFamily="34" charset="0"/>
                <a:cs typeface="Segoe UI" pitchFamily="34" charset="0"/>
              </a:rPr>
            </a:br>
            <a:r>
              <a:rPr lang="en-US" sz="1224" b="1" dirty="0">
                <a:solidFill>
                  <a:srgbClr val="00BCF2"/>
                </a:solidFill>
                <a:ea typeface="Segoe UI" pitchFamily="34" charset="0"/>
                <a:cs typeface="Segoe UI" pitchFamily="34" charset="0"/>
              </a:rPr>
              <a:t>ANALYTICS</a:t>
            </a:r>
          </a:p>
        </p:txBody>
      </p:sp>
      <p:sp>
        <p:nvSpPr>
          <p:cNvPr id="25" name="Rectangle 24"/>
          <p:cNvSpPr/>
          <p:nvPr/>
        </p:nvSpPr>
        <p:spPr>
          <a:xfrm>
            <a:off x="2241755" y="1919821"/>
            <a:ext cx="8145074" cy="3022994"/>
          </a:xfrm>
          <a:prstGeom prst="rect">
            <a:avLst/>
          </a:prstGeom>
          <a:noFill/>
          <a:ln w="9525">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29" name="Pentagon 63"/>
          <p:cNvSpPr/>
          <p:nvPr/>
        </p:nvSpPr>
        <p:spPr bwMode="auto">
          <a:xfrm rot="16200000">
            <a:off x="423131" y="3069707"/>
            <a:ext cx="3303134" cy="443082"/>
          </a:xfrm>
          <a:prstGeom prst="homePlat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r" defTabSz="950846" fontAlgn="base">
              <a:lnSpc>
                <a:spcPct val="90000"/>
              </a:lnSpc>
              <a:spcBef>
                <a:spcPct val="0"/>
              </a:spcBef>
              <a:spcAft>
                <a:spcPct val="0"/>
              </a:spcAft>
              <a:defRPr/>
            </a:pPr>
            <a:r>
              <a:rPr lang="en-US" sz="1428" b="1" kern="0" dirty="0">
                <a:solidFill>
                  <a:srgbClr val="FFFFFF"/>
                </a:solidFill>
                <a:ea typeface="Segoe UI" pitchFamily="34" charset="0"/>
                <a:cs typeface="Segoe UI Semibold" panose="020B0702040204020203" pitchFamily="34" charset="0"/>
              </a:rPr>
              <a:t>User Adoption</a:t>
            </a:r>
          </a:p>
        </p:txBody>
      </p:sp>
      <p:sp>
        <p:nvSpPr>
          <p:cNvPr id="27" name="Title 3"/>
          <p:cNvSpPr txBox="1">
            <a:spLocks/>
          </p:cNvSpPr>
          <p:nvPr/>
        </p:nvSpPr>
        <p:spPr>
          <a:xfrm>
            <a:off x="96197" y="-73890"/>
            <a:ext cx="11887878" cy="917575"/>
          </a:xfrm>
          <a:prstGeom prst="rect">
            <a:avLst/>
          </a:prstGeom>
        </p:spPr>
        <p:txBody>
          <a:bodyPr vert="horz" wrap="square" lIns="149217" tIns="93260" rIns="149217" bIns="93260" rtlCol="0" anchor="t">
            <a:normAutofit fontScale="97500"/>
          </a:bodyPr>
          <a:lstStyle>
            <a:lvl1pPr algn="l" defTabSz="914367" rtl="0" eaLnBrk="1" latinLnBrk="0" hangingPunct="1">
              <a:lnSpc>
                <a:spcPct val="90000"/>
              </a:lnSpc>
              <a:spcBef>
                <a:spcPct val="0"/>
              </a:spcBef>
              <a:buNone/>
              <a:defRPr lang="en-US" sz="4400" b="0" kern="1200" cap="none" spc="-100" baseline="0">
                <a:ln w="3175">
                  <a:noFill/>
                </a:ln>
                <a:solidFill>
                  <a:schemeClr val="bg1"/>
                </a:solidFill>
                <a:effectLst/>
                <a:latin typeface="+mj-lt"/>
                <a:ea typeface="+mn-ea"/>
                <a:cs typeface="Segoe UI" pitchFamily="34" charset="0"/>
              </a:defRPr>
            </a:lvl1pPr>
          </a:lstStyle>
          <a:p>
            <a:pPr>
              <a:lnSpc>
                <a:spcPct val="100000"/>
              </a:lnSpc>
              <a:spcBef>
                <a:spcPts val="0"/>
              </a:spcBef>
              <a:defRPr/>
            </a:pPr>
            <a:endParaRPr lang="en-US" sz="4488" dirty="0"/>
          </a:p>
        </p:txBody>
      </p:sp>
      <p:sp>
        <p:nvSpPr>
          <p:cNvPr id="28" name="Title 1"/>
          <p:cNvSpPr>
            <a:spLocks noGrp="1"/>
          </p:cNvSpPr>
          <p:nvPr>
            <p:ph type="title"/>
          </p:nvPr>
        </p:nvSpPr>
        <p:spPr>
          <a:xfrm>
            <a:off x="61760" y="122204"/>
            <a:ext cx="12373833" cy="917575"/>
          </a:xfrm>
        </p:spPr>
        <p:txBody>
          <a:bodyPr/>
          <a:lstStyle/>
          <a:p>
            <a:pPr>
              <a:spcBef>
                <a:spcPts val="306"/>
              </a:spcBef>
            </a:pPr>
            <a:r>
              <a:rPr lang="en-US" dirty="0"/>
              <a:t>Positioning the various big data solutions</a:t>
            </a:r>
            <a:endParaRPr lang="en-US" sz="2448" dirty="0"/>
          </a:p>
        </p:txBody>
      </p:sp>
    </p:spTree>
    <p:extLst>
      <p:ext uri="{BB962C8B-B14F-4D97-AF65-F5344CB8AC3E}">
        <p14:creationId xmlns:p14="http://schemas.microsoft.com/office/powerpoint/2010/main" val="372997829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1808673" y="5362887"/>
            <a:ext cx="5284267" cy="50106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1242752"/>
            <a:r>
              <a:rPr lang="en-US" sz="2174" dirty="0">
                <a:solidFill>
                  <a:prstClr val="white"/>
                </a:solidFill>
                <a:cs typeface="Segoe UI" pitchFamily="34" charset="0"/>
              </a:rPr>
              <a:t>Distributed Storage (HDFS)</a:t>
            </a:r>
            <a:endParaRPr lang="en-US" sz="2174" dirty="0">
              <a:solidFill>
                <a:prstClr val="white"/>
              </a:solidFill>
            </a:endParaRPr>
          </a:p>
        </p:txBody>
      </p:sp>
      <p:sp>
        <p:nvSpPr>
          <p:cNvPr id="31" name="Rectangle 30"/>
          <p:cNvSpPr/>
          <p:nvPr/>
        </p:nvSpPr>
        <p:spPr bwMode="auto">
          <a:xfrm>
            <a:off x="4368149" y="3074674"/>
            <a:ext cx="1506789" cy="76190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2174" spc="-40" dirty="0">
                <a:solidFill>
                  <a:schemeClr val="bg1"/>
                </a:solidFill>
                <a:ea typeface="Segoe UI" pitchFamily="34" charset="0"/>
                <a:cs typeface="Segoe UI" pitchFamily="34" charset="0"/>
              </a:rPr>
              <a:t>Query</a:t>
            </a:r>
          </a:p>
          <a:p>
            <a:pPr algn="ctr" defTabSz="698647" fontAlgn="base">
              <a:spcBef>
                <a:spcPct val="0"/>
              </a:spcBef>
              <a:spcAft>
                <a:spcPct val="0"/>
              </a:spcAft>
            </a:pPr>
            <a:r>
              <a:rPr lang="en-US" sz="2174" spc="-40" dirty="0">
                <a:solidFill>
                  <a:schemeClr val="bg1"/>
                </a:solidFill>
                <a:ea typeface="Segoe UI" pitchFamily="34" charset="0"/>
                <a:cs typeface="Segoe UI" pitchFamily="34" charset="0"/>
              </a:rPr>
              <a:t>(Hive)</a:t>
            </a:r>
          </a:p>
        </p:txBody>
      </p:sp>
      <p:sp>
        <p:nvSpPr>
          <p:cNvPr id="34" name="Rectangle 33"/>
          <p:cNvSpPr/>
          <p:nvPr/>
        </p:nvSpPr>
        <p:spPr bwMode="auto">
          <a:xfrm>
            <a:off x="2777111" y="3897677"/>
            <a:ext cx="3095752" cy="916731"/>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1242752"/>
            <a:r>
              <a:rPr lang="en-US" sz="2174" dirty="0">
                <a:solidFill>
                  <a:prstClr val="white"/>
                </a:solidFill>
                <a:cs typeface="Segoe UI" pitchFamily="34" charset="0"/>
              </a:rPr>
              <a:t>Distributed Processing</a:t>
            </a:r>
          </a:p>
          <a:p>
            <a:pPr algn="ctr" defTabSz="1242752"/>
            <a:r>
              <a:rPr lang="en-US" sz="2174" dirty="0">
                <a:solidFill>
                  <a:prstClr val="white"/>
                </a:solidFill>
                <a:cs typeface="Segoe UI" pitchFamily="34" charset="0"/>
              </a:rPr>
              <a:t>(MapReduce)</a:t>
            </a:r>
            <a:endParaRPr lang="en-US" sz="2174" dirty="0">
              <a:solidFill>
                <a:prstClr val="white"/>
              </a:solidFill>
            </a:endParaRPr>
          </a:p>
        </p:txBody>
      </p:sp>
      <p:sp>
        <p:nvSpPr>
          <p:cNvPr id="35" name="Rectangle 34"/>
          <p:cNvSpPr/>
          <p:nvPr/>
        </p:nvSpPr>
        <p:spPr bwMode="auto">
          <a:xfrm>
            <a:off x="2777114" y="3076243"/>
            <a:ext cx="1532992" cy="76300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2039" spc="-40" dirty="0">
                <a:gradFill>
                  <a:gsLst>
                    <a:gs pos="0">
                      <a:srgbClr val="FFFFFF"/>
                    </a:gs>
                    <a:gs pos="100000">
                      <a:srgbClr val="FFFFFF"/>
                    </a:gs>
                  </a:gsLst>
                  <a:lin ang="5400000" scaled="0"/>
                </a:gradFill>
                <a:ea typeface="Segoe UI" pitchFamily="34" charset="0"/>
                <a:cs typeface="Segoe UI" pitchFamily="34" charset="0"/>
              </a:rPr>
              <a:t>Scripting</a:t>
            </a:r>
          </a:p>
          <a:p>
            <a:pPr algn="ctr" defTabSz="698647" fontAlgn="base">
              <a:spcBef>
                <a:spcPct val="0"/>
              </a:spcBef>
              <a:spcAft>
                <a:spcPct val="0"/>
              </a:spcAft>
            </a:pPr>
            <a:r>
              <a:rPr lang="en-US" sz="2039" spc="-40" dirty="0">
                <a:gradFill>
                  <a:gsLst>
                    <a:gs pos="0">
                      <a:srgbClr val="FFFFFF"/>
                    </a:gs>
                    <a:gs pos="100000">
                      <a:srgbClr val="FFFFFF"/>
                    </a:gs>
                  </a:gsLst>
                  <a:lin ang="5400000" scaled="0"/>
                </a:gradFill>
                <a:ea typeface="Segoe UI" pitchFamily="34" charset="0"/>
                <a:cs typeface="Segoe UI" pitchFamily="34" charset="0"/>
              </a:rPr>
              <a:t>(Pig)</a:t>
            </a:r>
          </a:p>
        </p:txBody>
      </p:sp>
      <p:sp>
        <p:nvSpPr>
          <p:cNvPr id="36" name="Rectangle 35"/>
          <p:cNvSpPr/>
          <p:nvPr/>
        </p:nvSpPr>
        <p:spPr bwMode="auto">
          <a:xfrm>
            <a:off x="1808673" y="3085400"/>
            <a:ext cx="903154" cy="172900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NoSQL Database</a:t>
            </a:r>
          </a:p>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(HBase)</a:t>
            </a:r>
          </a:p>
        </p:txBody>
      </p:sp>
      <p:sp>
        <p:nvSpPr>
          <p:cNvPr id="37" name="Rectangle 36"/>
          <p:cNvSpPr/>
          <p:nvPr/>
        </p:nvSpPr>
        <p:spPr bwMode="auto">
          <a:xfrm>
            <a:off x="1808674" y="2390169"/>
            <a:ext cx="4064191" cy="630825"/>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632" spc="-40" dirty="0">
                <a:gradFill>
                  <a:gsLst>
                    <a:gs pos="0">
                      <a:srgbClr val="FFFFFF"/>
                    </a:gs>
                    <a:gs pos="100000">
                      <a:srgbClr val="FFFFFF"/>
                    </a:gs>
                  </a:gsLst>
                  <a:lin ang="5400000" scaled="0"/>
                </a:gradFill>
                <a:ea typeface="Segoe UI" pitchFamily="34" charset="0"/>
                <a:cs typeface="Segoe UI" pitchFamily="34" charset="0"/>
              </a:rPr>
              <a:t>Metadata</a:t>
            </a:r>
          </a:p>
          <a:p>
            <a:pPr algn="ctr" defTabSz="698647" fontAlgn="base">
              <a:spcBef>
                <a:spcPct val="0"/>
              </a:spcBef>
              <a:spcAft>
                <a:spcPct val="0"/>
              </a:spcAft>
            </a:pPr>
            <a:r>
              <a:rPr lang="en-US" sz="1632" spc="-40" dirty="0">
                <a:gradFill>
                  <a:gsLst>
                    <a:gs pos="0">
                      <a:srgbClr val="FFFFFF"/>
                    </a:gs>
                    <a:gs pos="100000">
                      <a:srgbClr val="FFFFFF"/>
                    </a:gs>
                  </a:gsLst>
                  <a:lin ang="5400000" scaled="0"/>
                </a:gradFill>
                <a:ea typeface="Segoe UI" pitchFamily="34" charset="0"/>
                <a:cs typeface="Segoe UI" pitchFamily="34" charset="0"/>
              </a:rPr>
              <a:t>(HCatalog)</a:t>
            </a:r>
          </a:p>
        </p:txBody>
      </p:sp>
      <p:sp>
        <p:nvSpPr>
          <p:cNvPr id="40" name="Rectangle 39"/>
          <p:cNvSpPr/>
          <p:nvPr/>
        </p:nvSpPr>
        <p:spPr bwMode="auto">
          <a:xfrm>
            <a:off x="7134185" y="1552048"/>
            <a:ext cx="786936" cy="5185122"/>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632" spc="-40" dirty="0">
                <a:solidFill>
                  <a:srgbClr val="000000"/>
                </a:solidFill>
                <a:ea typeface="Segoe UI" pitchFamily="34" charset="0"/>
                <a:cs typeface="Segoe UI" pitchFamily="34" charset="0"/>
              </a:rPr>
              <a:t>Data Integration</a:t>
            </a:r>
          </a:p>
          <a:p>
            <a:pPr algn="ctr" defTabSz="698647" fontAlgn="base">
              <a:spcBef>
                <a:spcPct val="0"/>
              </a:spcBef>
              <a:spcAft>
                <a:spcPct val="0"/>
              </a:spcAft>
            </a:pPr>
            <a:r>
              <a:rPr lang="en-US" sz="1632" spc="-40" dirty="0">
                <a:solidFill>
                  <a:srgbClr val="000000"/>
                </a:solidFill>
                <a:ea typeface="Segoe UI" pitchFamily="34" charset="0"/>
                <a:cs typeface="Segoe UI" pitchFamily="34" charset="0"/>
              </a:rPr>
              <a:t>(ODBC / SQOOP/ REST) </a:t>
            </a:r>
          </a:p>
        </p:txBody>
      </p:sp>
      <p:sp>
        <p:nvSpPr>
          <p:cNvPr id="41" name="Rectangle 40"/>
          <p:cNvSpPr/>
          <p:nvPr/>
        </p:nvSpPr>
        <p:spPr bwMode="auto">
          <a:xfrm>
            <a:off x="7977940" y="1552050"/>
            <a:ext cx="1650328" cy="139282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2174" spc="-40" dirty="0">
                <a:gradFill>
                  <a:gsLst>
                    <a:gs pos="0">
                      <a:srgbClr val="FFFFFF"/>
                    </a:gs>
                    <a:gs pos="100000">
                      <a:srgbClr val="FFFFFF"/>
                    </a:gs>
                  </a:gsLst>
                  <a:lin ang="5400000" scaled="0"/>
                </a:gradFill>
                <a:ea typeface="Segoe UI" pitchFamily="34" charset="0"/>
                <a:cs typeface="Segoe UI" pitchFamily="34" charset="0"/>
              </a:rPr>
              <a:t>Relational</a:t>
            </a:r>
          </a:p>
          <a:p>
            <a:pPr algn="ctr" defTabSz="698647" fontAlgn="base">
              <a:spcBef>
                <a:spcPct val="0"/>
              </a:spcBef>
              <a:spcAft>
                <a:spcPct val="0"/>
              </a:spcAft>
            </a:pPr>
            <a:r>
              <a:rPr lang="en-US" sz="2174" spc="-40" dirty="0">
                <a:gradFill>
                  <a:gsLst>
                    <a:gs pos="0">
                      <a:srgbClr val="FFFFFF"/>
                    </a:gs>
                    <a:gs pos="100000">
                      <a:srgbClr val="FFFFFF"/>
                    </a:gs>
                  </a:gsLst>
                  <a:lin ang="5400000" scaled="0"/>
                </a:gradFill>
                <a:ea typeface="Segoe UI" pitchFamily="34" charset="0"/>
                <a:cs typeface="Segoe UI" pitchFamily="34" charset="0"/>
              </a:rPr>
              <a:t>(SQL Server) </a:t>
            </a:r>
          </a:p>
        </p:txBody>
      </p:sp>
      <p:sp>
        <p:nvSpPr>
          <p:cNvPr id="12" name="Rectangle 11"/>
          <p:cNvSpPr/>
          <p:nvPr/>
        </p:nvSpPr>
        <p:spPr bwMode="auto">
          <a:xfrm>
            <a:off x="6076842" y="1552050"/>
            <a:ext cx="997224" cy="782868"/>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Machine Learning</a:t>
            </a:r>
          </a:p>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(Mahout)</a:t>
            </a:r>
          </a:p>
        </p:txBody>
      </p:sp>
      <p:sp>
        <p:nvSpPr>
          <p:cNvPr id="13" name="Rectangle 12"/>
          <p:cNvSpPr/>
          <p:nvPr/>
        </p:nvSpPr>
        <p:spPr bwMode="auto">
          <a:xfrm>
            <a:off x="3937802" y="1553618"/>
            <a:ext cx="997224" cy="782868"/>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Graph</a:t>
            </a:r>
          </a:p>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(Pegasus)</a:t>
            </a:r>
          </a:p>
        </p:txBody>
      </p:sp>
      <p:sp>
        <p:nvSpPr>
          <p:cNvPr id="14" name="Rectangle 13"/>
          <p:cNvSpPr/>
          <p:nvPr/>
        </p:nvSpPr>
        <p:spPr bwMode="auto">
          <a:xfrm>
            <a:off x="5007689" y="1552050"/>
            <a:ext cx="997224" cy="782868"/>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Stats processing</a:t>
            </a:r>
          </a:p>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(RHadoop)</a:t>
            </a:r>
          </a:p>
        </p:txBody>
      </p:sp>
      <p:sp>
        <p:nvSpPr>
          <p:cNvPr id="18" name="Rectangle 17"/>
          <p:cNvSpPr/>
          <p:nvPr/>
        </p:nvSpPr>
        <p:spPr bwMode="auto">
          <a:xfrm>
            <a:off x="956450" y="4445302"/>
            <a:ext cx="786936" cy="1418647"/>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spc="-40" dirty="0">
                <a:solidFill>
                  <a:srgbClr val="000000"/>
                </a:solidFill>
                <a:ea typeface="Segoe UI" pitchFamily="34" charset="0"/>
                <a:cs typeface="Segoe UI" pitchFamily="34" charset="0"/>
              </a:rPr>
              <a:t>Event Pipeline</a:t>
            </a:r>
          </a:p>
          <a:p>
            <a:pPr algn="ctr" defTabSz="698647" fontAlgn="base">
              <a:spcBef>
                <a:spcPct val="0"/>
              </a:spcBef>
              <a:spcAft>
                <a:spcPct val="0"/>
              </a:spcAft>
            </a:pPr>
            <a:r>
              <a:rPr lang="en-US" sz="1494" spc="-40" dirty="0">
                <a:solidFill>
                  <a:srgbClr val="000000"/>
                </a:solidFill>
                <a:ea typeface="Segoe UI" pitchFamily="34" charset="0"/>
                <a:cs typeface="Segoe UI" pitchFamily="34" charset="0"/>
              </a:rPr>
              <a:t>(Event Hub/ Flume)</a:t>
            </a:r>
          </a:p>
        </p:txBody>
      </p:sp>
      <p:sp>
        <p:nvSpPr>
          <p:cNvPr id="20" name="Rectangle 19"/>
          <p:cNvSpPr/>
          <p:nvPr/>
        </p:nvSpPr>
        <p:spPr bwMode="auto">
          <a:xfrm rot="16200000">
            <a:off x="5938972" y="5598220"/>
            <a:ext cx="801507" cy="147639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Active Directory  (Security)</a:t>
            </a:r>
          </a:p>
        </p:txBody>
      </p:sp>
      <p:sp>
        <p:nvSpPr>
          <p:cNvPr id="21" name="Rectangle 20"/>
          <p:cNvSpPr/>
          <p:nvPr/>
        </p:nvSpPr>
        <p:spPr bwMode="auto">
          <a:xfrm rot="16200000">
            <a:off x="1300991" y="5600148"/>
            <a:ext cx="801507" cy="147253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Monitoring &amp; Deployment (System Center)</a:t>
            </a:r>
          </a:p>
        </p:txBody>
      </p:sp>
      <p:sp>
        <p:nvSpPr>
          <p:cNvPr id="19" name="Rectangle 18"/>
          <p:cNvSpPr/>
          <p:nvPr/>
        </p:nvSpPr>
        <p:spPr bwMode="auto">
          <a:xfrm>
            <a:off x="2880344" y="1542889"/>
            <a:ext cx="997224" cy="78286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C#, F#, .NET</a:t>
            </a:r>
          </a:p>
        </p:txBody>
      </p:sp>
      <p:sp>
        <p:nvSpPr>
          <p:cNvPr id="22" name="Rectangle 21"/>
          <p:cNvSpPr/>
          <p:nvPr/>
        </p:nvSpPr>
        <p:spPr bwMode="auto">
          <a:xfrm>
            <a:off x="1810457" y="1542889"/>
            <a:ext cx="997224" cy="78286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Visual Studio Tools</a:t>
            </a:r>
          </a:p>
        </p:txBody>
      </p:sp>
      <p:sp>
        <p:nvSpPr>
          <p:cNvPr id="25" name="Rectangle 24"/>
          <p:cNvSpPr/>
          <p:nvPr/>
        </p:nvSpPr>
        <p:spPr bwMode="auto">
          <a:xfrm>
            <a:off x="965474" y="1552051"/>
            <a:ext cx="786936" cy="146894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Pipeline / workflow</a:t>
            </a:r>
          </a:p>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(Oozie)</a:t>
            </a:r>
          </a:p>
        </p:txBody>
      </p:sp>
      <p:sp>
        <p:nvSpPr>
          <p:cNvPr id="23" name="Rectangle 22"/>
          <p:cNvSpPr/>
          <p:nvPr/>
        </p:nvSpPr>
        <p:spPr bwMode="auto">
          <a:xfrm rot="16200000">
            <a:off x="4381487" y="5600148"/>
            <a:ext cx="801507" cy="147253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Azure Blob Storage</a:t>
            </a:r>
          </a:p>
        </p:txBody>
      </p:sp>
      <p:sp>
        <p:nvSpPr>
          <p:cNvPr id="24" name="Rectangle 23"/>
          <p:cNvSpPr/>
          <p:nvPr/>
        </p:nvSpPr>
        <p:spPr bwMode="auto">
          <a:xfrm>
            <a:off x="5932983" y="2390167"/>
            <a:ext cx="1144941" cy="242423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2039" spc="-40" dirty="0">
                <a:gradFill>
                  <a:gsLst>
                    <a:gs pos="0">
                      <a:srgbClr val="FFFFFF"/>
                    </a:gs>
                    <a:gs pos="100000">
                      <a:srgbClr val="FFFFFF"/>
                    </a:gs>
                  </a:gsLst>
                  <a:lin ang="5400000" scaled="0"/>
                </a:gradFill>
                <a:ea typeface="Segoe UI" pitchFamily="34" charset="0"/>
                <a:cs typeface="Segoe UI" pitchFamily="34" charset="0"/>
              </a:rPr>
              <a:t>PDW Polybase</a:t>
            </a:r>
          </a:p>
        </p:txBody>
      </p:sp>
      <p:sp>
        <p:nvSpPr>
          <p:cNvPr id="26" name="Rectangle 25"/>
          <p:cNvSpPr/>
          <p:nvPr/>
        </p:nvSpPr>
        <p:spPr bwMode="auto">
          <a:xfrm>
            <a:off x="7977384" y="4490626"/>
            <a:ext cx="1658852" cy="2246544"/>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2174" spc="-40" dirty="0">
                <a:gradFill>
                  <a:gsLst>
                    <a:gs pos="0">
                      <a:srgbClr val="FFFFFF"/>
                    </a:gs>
                    <a:gs pos="100000">
                      <a:srgbClr val="FFFFFF"/>
                    </a:gs>
                  </a:gsLst>
                  <a:lin ang="5400000" scaled="0"/>
                </a:gradFill>
                <a:ea typeface="Segoe UI" pitchFamily="34" charset="0"/>
                <a:cs typeface="Segoe UI" pitchFamily="34" charset="0"/>
              </a:rPr>
              <a:t>Business Intelligence </a:t>
            </a:r>
          </a:p>
          <a:p>
            <a:pPr algn="ctr" defTabSz="698647" fontAlgn="base">
              <a:spcBef>
                <a:spcPct val="0"/>
              </a:spcBef>
              <a:spcAft>
                <a:spcPct val="0"/>
              </a:spcAft>
            </a:pPr>
            <a:r>
              <a:rPr lang="en-US" sz="2174" spc="-40" dirty="0">
                <a:gradFill>
                  <a:gsLst>
                    <a:gs pos="0">
                      <a:srgbClr val="FFFFFF"/>
                    </a:gs>
                    <a:gs pos="100000">
                      <a:srgbClr val="FFFFFF"/>
                    </a:gs>
                  </a:gsLst>
                  <a:lin ang="5400000" scaled="0"/>
                </a:gradFill>
                <a:ea typeface="Segoe UI" pitchFamily="34" charset="0"/>
                <a:cs typeface="Segoe UI" pitchFamily="34" charset="0"/>
              </a:rPr>
              <a:t>(Excel, Power BI, SSAS)</a:t>
            </a:r>
          </a:p>
        </p:txBody>
      </p:sp>
      <p:sp>
        <p:nvSpPr>
          <p:cNvPr id="28" name="Rectangle 27"/>
          <p:cNvSpPr/>
          <p:nvPr/>
        </p:nvSpPr>
        <p:spPr bwMode="auto">
          <a:xfrm rot="16200000">
            <a:off x="2852689" y="5600148"/>
            <a:ext cx="801507" cy="147253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World's Data (Azure Data Marketplace)</a:t>
            </a:r>
          </a:p>
        </p:txBody>
      </p:sp>
      <p:sp>
        <p:nvSpPr>
          <p:cNvPr id="29" name="Rectangle 28"/>
          <p:cNvSpPr/>
          <p:nvPr/>
        </p:nvSpPr>
        <p:spPr bwMode="auto">
          <a:xfrm>
            <a:off x="7981240" y="2990203"/>
            <a:ext cx="1650328" cy="1455100"/>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2174" spc="-40" dirty="0">
                <a:gradFill>
                  <a:gsLst>
                    <a:gs pos="0">
                      <a:srgbClr val="FFFFFF"/>
                    </a:gs>
                    <a:gs pos="100000">
                      <a:srgbClr val="FFFFFF"/>
                    </a:gs>
                  </a:gsLst>
                  <a:lin ang="5400000" scaled="0"/>
                </a:gradFill>
                <a:ea typeface="Segoe UI" pitchFamily="34" charset="0"/>
                <a:cs typeface="Segoe UI" pitchFamily="34" charset="0"/>
              </a:rPr>
              <a:t>Event Driven Processing</a:t>
            </a:r>
          </a:p>
        </p:txBody>
      </p:sp>
      <p:sp>
        <p:nvSpPr>
          <p:cNvPr id="2" name="TextBox 1"/>
          <p:cNvSpPr txBox="1"/>
          <p:nvPr>
            <p:custDataLst>
              <p:custData r:id="rId1"/>
            </p:custDataLst>
          </p:nvPr>
        </p:nvSpPr>
        <p:spPr>
          <a:xfrm>
            <a:off x="10294519" y="2564801"/>
            <a:ext cx="2238777" cy="955868"/>
          </a:xfrm>
          <a:prstGeom prst="rect">
            <a:avLst/>
          </a:prstGeom>
          <a:noFill/>
        </p:spPr>
        <p:txBody>
          <a:bodyPr wrap="square" lIns="93187" tIns="46592" rIns="93187" bIns="46592" rtlCol="0">
            <a:spAutoFit/>
          </a:bodyPr>
          <a:lstStyle/>
          <a:p>
            <a:pPr defTabSz="1242752"/>
            <a:r>
              <a:rPr lang="en-US" sz="2800" dirty="0">
                <a:solidFill>
                  <a:schemeClr val="accent1">
                    <a:lumMod val="60000"/>
                    <a:lumOff val="40000"/>
                  </a:schemeClr>
                </a:solidFill>
              </a:rPr>
              <a:t>Data Processing</a:t>
            </a:r>
          </a:p>
        </p:txBody>
      </p:sp>
      <p:sp>
        <p:nvSpPr>
          <p:cNvPr id="4" name="Text Placeholder 3"/>
          <p:cNvSpPr>
            <a:spLocks noGrp="1"/>
          </p:cNvSpPr>
          <p:nvPr>
            <p:ph type="body" sz="quarter" idx="13"/>
          </p:nvPr>
        </p:nvSpPr>
        <p:spPr>
          <a:xfrm>
            <a:off x="54033" y="113885"/>
            <a:ext cx="11784006" cy="1024684"/>
          </a:xfrm>
        </p:spPr>
        <p:txBody>
          <a:bodyPr/>
          <a:lstStyle/>
          <a:p>
            <a:r>
              <a:rPr lang="en-US" sz="4800" dirty="0"/>
              <a:t>HDInsight and the Hadoop </a:t>
            </a:r>
            <a:r>
              <a:rPr lang="en-US" sz="4800" strike="sngStrike" dirty="0"/>
              <a:t>Zoo</a:t>
            </a:r>
            <a:r>
              <a:rPr lang="en-US" sz="4800" dirty="0"/>
              <a:t> Ecosystem</a:t>
            </a:r>
            <a:endParaRPr lang="en-US" sz="4800" strike="sngStrike" dirty="0"/>
          </a:p>
        </p:txBody>
      </p:sp>
      <p:sp>
        <p:nvSpPr>
          <p:cNvPr id="27" name="Rectangle 26"/>
          <p:cNvSpPr/>
          <p:nvPr/>
        </p:nvSpPr>
        <p:spPr bwMode="auto">
          <a:xfrm>
            <a:off x="1810457" y="4838114"/>
            <a:ext cx="5263609" cy="50106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1242752"/>
            <a:r>
              <a:rPr lang="en-US" sz="2174" dirty="0">
                <a:solidFill>
                  <a:prstClr val="white"/>
                </a:solidFill>
                <a:cs typeface="Segoe UI" pitchFamily="34" charset="0"/>
              </a:rPr>
              <a:t>YARN</a:t>
            </a:r>
            <a:endParaRPr lang="en-US" sz="2174" dirty="0">
              <a:solidFill>
                <a:prstClr val="white"/>
              </a:solidFill>
            </a:endParaRPr>
          </a:p>
        </p:txBody>
      </p:sp>
      <p:sp>
        <p:nvSpPr>
          <p:cNvPr id="30" name="Rectangle 29"/>
          <p:cNvSpPr/>
          <p:nvPr/>
        </p:nvSpPr>
        <p:spPr bwMode="auto">
          <a:xfrm>
            <a:off x="976566" y="3092708"/>
            <a:ext cx="786936" cy="130042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Real Time Processing (Storm)</a:t>
            </a:r>
          </a:p>
        </p:txBody>
      </p:sp>
      <p:sp>
        <p:nvSpPr>
          <p:cNvPr id="33" name="Rectangle 32"/>
          <p:cNvSpPr/>
          <p:nvPr/>
        </p:nvSpPr>
        <p:spPr bwMode="auto">
          <a:xfrm>
            <a:off x="6067316" y="1563904"/>
            <a:ext cx="997224" cy="78286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spc="-40" dirty="0" err="1">
                <a:gradFill>
                  <a:gsLst>
                    <a:gs pos="0">
                      <a:srgbClr val="FFFFFF"/>
                    </a:gs>
                    <a:gs pos="100000">
                      <a:srgbClr val="FFFFFF"/>
                    </a:gs>
                  </a:gsLst>
                  <a:lin ang="5400000" scaled="0"/>
                </a:gradFill>
                <a:ea typeface="Segoe UI" pitchFamily="34" charset="0"/>
                <a:cs typeface="Segoe UI" pitchFamily="34" charset="0"/>
              </a:rPr>
              <a:t>MLLib</a:t>
            </a:r>
            <a:r>
              <a:rPr lang="en-US" sz="1494" spc="-40" dirty="0">
                <a:gradFill>
                  <a:gsLst>
                    <a:gs pos="0">
                      <a:srgbClr val="FFFFFF"/>
                    </a:gs>
                    <a:gs pos="100000">
                      <a:srgbClr val="FFFFFF"/>
                    </a:gs>
                  </a:gsLst>
                  <a:lin ang="5400000" scaled="0"/>
                </a:gradFill>
                <a:ea typeface="Segoe UI" pitchFamily="34" charset="0"/>
                <a:cs typeface="Segoe UI" pitchFamily="34" charset="0"/>
              </a:rPr>
              <a:t>/ Spark ML</a:t>
            </a:r>
          </a:p>
        </p:txBody>
      </p:sp>
      <p:sp>
        <p:nvSpPr>
          <p:cNvPr id="38" name="Rectangle 37"/>
          <p:cNvSpPr/>
          <p:nvPr/>
        </p:nvSpPr>
        <p:spPr bwMode="auto">
          <a:xfrm>
            <a:off x="3954792" y="1547776"/>
            <a:ext cx="997224" cy="78286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spc="-40" dirty="0" err="1">
                <a:gradFill>
                  <a:gsLst>
                    <a:gs pos="0">
                      <a:srgbClr val="FFFFFF"/>
                    </a:gs>
                    <a:gs pos="100000">
                      <a:srgbClr val="FFFFFF"/>
                    </a:gs>
                  </a:gsLst>
                  <a:lin ang="5400000" scaled="0"/>
                </a:gradFill>
                <a:ea typeface="Segoe UI" pitchFamily="34" charset="0"/>
                <a:cs typeface="Segoe UI" pitchFamily="34" charset="0"/>
              </a:rPr>
              <a:t>GraphX</a:t>
            </a:r>
            <a:r>
              <a:rPr lang="en-US" sz="1494" spc="-40" dirty="0">
                <a:gradFill>
                  <a:gsLst>
                    <a:gs pos="0">
                      <a:srgbClr val="FFFFFF"/>
                    </a:gs>
                    <a:gs pos="100000">
                      <a:srgbClr val="FFFFFF"/>
                    </a:gs>
                  </a:gsLst>
                  <a:lin ang="5400000" scaled="0"/>
                </a:gradFill>
                <a:ea typeface="Segoe UI" pitchFamily="34" charset="0"/>
                <a:cs typeface="Segoe UI" pitchFamily="34" charset="0"/>
              </a:rPr>
              <a:t>/</a:t>
            </a:r>
            <a:r>
              <a:rPr lang="en-US" sz="1494" spc="-40" dirty="0" err="1">
                <a:gradFill>
                  <a:gsLst>
                    <a:gs pos="0">
                      <a:srgbClr val="FFFFFF"/>
                    </a:gs>
                    <a:gs pos="100000">
                      <a:srgbClr val="FFFFFF"/>
                    </a:gs>
                  </a:gsLst>
                  <a:lin ang="5400000" scaled="0"/>
                </a:gradFill>
                <a:ea typeface="Segoe UI" pitchFamily="34" charset="0"/>
                <a:cs typeface="Segoe UI" pitchFamily="34" charset="0"/>
              </a:rPr>
              <a:t>GraphFrames</a:t>
            </a:r>
            <a:endParaRPr lang="en-US" sz="1494" spc="-40"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5016374" y="1552048"/>
            <a:ext cx="997224" cy="78286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Spark SQL</a:t>
            </a:r>
          </a:p>
        </p:txBody>
      </p:sp>
      <p:sp>
        <p:nvSpPr>
          <p:cNvPr id="42" name="TextBox 41"/>
          <p:cNvSpPr txBox="1"/>
          <p:nvPr>
            <p:custDataLst>
              <p:custData r:id="rId2"/>
            </p:custDataLst>
          </p:nvPr>
        </p:nvSpPr>
        <p:spPr>
          <a:xfrm>
            <a:off x="10257102" y="1531448"/>
            <a:ext cx="2238777" cy="955868"/>
          </a:xfrm>
          <a:prstGeom prst="rect">
            <a:avLst/>
          </a:prstGeom>
          <a:noFill/>
        </p:spPr>
        <p:txBody>
          <a:bodyPr wrap="square" lIns="93187" tIns="46592" rIns="93187" bIns="46592" rtlCol="0">
            <a:spAutoFit/>
          </a:bodyPr>
          <a:lstStyle/>
          <a:p>
            <a:pPr defTabSz="1242752"/>
            <a:r>
              <a:rPr lang="en-US" sz="2800" dirty="0">
                <a:solidFill>
                  <a:srgbClr val="C00000"/>
                </a:solidFill>
              </a:rPr>
              <a:t>Core Hadoop</a:t>
            </a:r>
          </a:p>
        </p:txBody>
      </p:sp>
      <p:sp>
        <p:nvSpPr>
          <p:cNvPr id="43" name="TextBox 42"/>
          <p:cNvSpPr txBox="1"/>
          <p:nvPr>
            <p:custDataLst>
              <p:custData r:id="rId3"/>
            </p:custDataLst>
          </p:nvPr>
        </p:nvSpPr>
        <p:spPr>
          <a:xfrm>
            <a:off x="10256918" y="3572217"/>
            <a:ext cx="2238777" cy="955868"/>
          </a:xfrm>
          <a:prstGeom prst="rect">
            <a:avLst/>
          </a:prstGeom>
          <a:noFill/>
        </p:spPr>
        <p:txBody>
          <a:bodyPr wrap="square" lIns="93187" tIns="46592" rIns="93187" bIns="46592" rtlCol="0">
            <a:spAutoFit/>
          </a:bodyPr>
          <a:lstStyle/>
          <a:p>
            <a:pPr defTabSz="1242752"/>
            <a:r>
              <a:rPr lang="en-US" sz="2800" dirty="0">
                <a:solidFill>
                  <a:schemeClr val="tx2"/>
                </a:solidFill>
              </a:rPr>
              <a:t>Microsoft Integration</a:t>
            </a:r>
          </a:p>
        </p:txBody>
      </p:sp>
      <p:sp>
        <p:nvSpPr>
          <p:cNvPr id="44" name="TextBox 43"/>
          <p:cNvSpPr txBox="1"/>
          <p:nvPr>
            <p:custDataLst>
              <p:custData r:id="rId4"/>
            </p:custDataLst>
          </p:nvPr>
        </p:nvSpPr>
        <p:spPr>
          <a:xfrm>
            <a:off x="10256918" y="4657118"/>
            <a:ext cx="2238777" cy="955868"/>
          </a:xfrm>
          <a:prstGeom prst="rect">
            <a:avLst/>
          </a:prstGeom>
          <a:noFill/>
        </p:spPr>
        <p:txBody>
          <a:bodyPr wrap="square" lIns="93187" tIns="46592" rIns="93187" bIns="46592" rtlCol="0">
            <a:spAutoFit/>
          </a:bodyPr>
          <a:lstStyle/>
          <a:p>
            <a:pPr defTabSz="1242752"/>
            <a:r>
              <a:rPr lang="en-US" sz="2800" dirty="0">
                <a:solidFill>
                  <a:srgbClr val="FFC000"/>
                </a:solidFill>
              </a:rPr>
              <a:t>Data Movement</a:t>
            </a:r>
          </a:p>
        </p:txBody>
      </p:sp>
      <p:sp>
        <p:nvSpPr>
          <p:cNvPr id="45" name="TextBox 44"/>
          <p:cNvSpPr txBox="1"/>
          <p:nvPr>
            <p:custDataLst>
              <p:custData r:id="rId5"/>
            </p:custDataLst>
          </p:nvPr>
        </p:nvSpPr>
        <p:spPr>
          <a:xfrm>
            <a:off x="10221289" y="5674156"/>
            <a:ext cx="2238777" cy="524981"/>
          </a:xfrm>
          <a:prstGeom prst="rect">
            <a:avLst/>
          </a:prstGeom>
          <a:noFill/>
        </p:spPr>
        <p:txBody>
          <a:bodyPr wrap="square" lIns="93187" tIns="46592" rIns="93187" bIns="46592" rtlCol="0">
            <a:spAutoFit/>
          </a:bodyPr>
          <a:lstStyle/>
          <a:p>
            <a:pPr defTabSz="1242752"/>
            <a:r>
              <a:rPr lang="en-US" sz="2800" dirty="0">
                <a:solidFill>
                  <a:srgbClr val="92D050"/>
                </a:solidFill>
              </a:rPr>
              <a:t>ML Packages</a:t>
            </a:r>
          </a:p>
        </p:txBody>
      </p:sp>
      <p:sp>
        <p:nvSpPr>
          <p:cNvPr id="46" name="Rectangle 45"/>
          <p:cNvSpPr/>
          <p:nvPr/>
        </p:nvSpPr>
        <p:spPr bwMode="auto">
          <a:xfrm>
            <a:off x="7995309" y="4517516"/>
            <a:ext cx="1658852" cy="2246544"/>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2174" spc="-40" dirty="0">
                <a:solidFill>
                  <a:srgbClr val="FFFF00"/>
                </a:solidFill>
                <a:ea typeface="Segoe UI" pitchFamily="34" charset="0"/>
                <a:cs typeface="Segoe UI" pitchFamily="34" charset="0"/>
              </a:rPr>
              <a:t>Microsoft R Server (Enterprise R in the Cloud)</a:t>
            </a:r>
          </a:p>
        </p:txBody>
      </p:sp>
    </p:spTree>
    <p:extLst>
      <p:ext uri="{BB962C8B-B14F-4D97-AF65-F5344CB8AC3E}">
        <p14:creationId xmlns:p14="http://schemas.microsoft.com/office/powerpoint/2010/main" val="104844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4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fade">
                                      <p:cBhvr>
                                        <p:cTn id="59" dur="500"/>
                                        <p:tgtEl>
                                          <p:spTgt spid="4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fade">
                                      <p:cBhvr>
                                        <p:cTn id="68" dur="500"/>
                                        <p:tgtEl>
                                          <p:spTgt spid="2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fade">
                                      <p:cBhvr>
                                        <p:cTn id="74" dur="500"/>
                                        <p:tgtEl>
                                          <p:spTgt spid="2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500"/>
                                        <p:tgtEl>
                                          <p:spTgt spid="21"/>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44"/>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fade">
                                      <p:cBhvr>
                                        <p:cTn id="86" dur="500"/>
                                        <p:tgtEl>
                                          <p:spTgt spid="40"/>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8"/>
                                        </p:tgtEl>
                                        <p:attrNameLst>
                                          <p:attrName>style.visibility</p:attrName>
                                        </p:attrNameLst>
                                      </p:cBhvr>
                                      <p:to>
                                        <p:strVal val="visible"/>
                                      </p:to>
                                    </p:set>
                                    <p:animEffect transition="in" filter="fade">
                                      <p:cBhvr>
                                        <p:cTn id="89" dur="500"/>
                                        <p:tgtEl>
                                          <p:spTgt spid="18"/>
                                        </p:tgtEl>
                                      </p:cBhvr>
                                    </p:animEffec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45"/>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13"/>
                                        </p:tgtEl>
                                        <p:attrNameLst>
                                          <p:attrName>style.visibility</p:attrName>
                                        </p:attrNameLst>
                                      </p:cBhvr>
                                      <p:to>
                                        <p:strVal val="visible"/>
                                      </p:to>
                                    </p:set>
                                    <p:animEffect transition="in" filter="fade">
                                      <p:cBhvr>
                                        <p:cTn id="98" dur="500"/>
                                        <p:tgtEl>
                                          <p:spTgt spid="13"/>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4"/>
                                        </p:tgtEl>
                                        <p:attrNameLst>
                                          <p:attrName>style.visibility</p:attrName>
                                        </p:attrNameLst>
                                      </p:cBhvr>
                                      <p:to>
                                        <p:strVal val="visible"/>
                                      </p:to>
                                    </p:set>
                                    <p:animEffect transition="in" filter="fade">
                                      <p:cBhvr>
                                        <p:cTn id="101" dur="500"/>
                                        <p:tgtEl>
                                          <p:spTgt spid="14"/>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2"/>
                                        </p:tgtEl>
                                        <p:attrNameLst>
                                          <p:attrName>style.visibility</p:attrName>
                                        </p:attrNameLst>
                                      </p:cBhvr>
                                      <p:to>
                                        <p:strVal val="visible"/>
                                      </p:to>
                                    </p:set>
                                    <p:animEffect transition="in" filter="fade">
                                      <p:cBhvr>
                                        <p:cTn id="104" dur="500"/>
                                        <p:tgtEl>
                                          <p:spTgt spid="12"/>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38"/>
                                        </p:tgtEl>
                                        <p:attrNameLst>
                                          <p:attrName>style.visibility</p:attrName>
                                        </p:attrNameLst>
                                      </p:cBhvr>
                                      <p:to>
                                        <p:strVal val="visible"/>
                                      </p:to>
                                    </p:set>
                                    <p:animEffect transition="in" filter="fade">
                                      <p:cBhvr>
                                        <p:cTn id="109" dur="500"/>
                                        <p:tgtEl>
                                          <p:spTgt spid="38"/>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39"/>
                                        </p:tgtEl>
                                        <p:attrNameLst>
                                          <p:attrName>style.visibility</p:attrName>
                                        </p:attrNameLst>
                                      </p:cBhvr>
                                      <p:to>
                                        <p:strVal val="visible"/>
                                      </p:to>
                                    </p:set>
                                    <p:animEffect transition="in" filter="fade">
                                      <p:cBhvr>
                                        <p:cTn id="112" dur="500"/>
                                        <p:tgtEl>
                                          <p:spTgt spid="39"/>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33"/>
                                        </p:tgtEl>
                                        <p:attrNameLst>
                                          <p:attrName>style.visibility</p:attrName>
                                        </p:attrNameLst>
                                      </p:cBhvr>
                                      <p:to>
                                        <p:strVal val="visible"/>
                                      </p:to>
                                    </p:set>
                                    <p:animEffect transition="in" filter="fade">
                                      <p:cBhvr>
                                        <p:cTn id="115" dur="500"/>
                                        <p:tgtEl>
                                          <p:spTgt spid="33"/>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46"/>
                                        </p:tgtEl>
                                        <p:attrNameLst>
                                          <p:attrName>style.visibility</p:attrName>
                                        </p:attrNameLst>
                                      </p:cBhvr>
                                      <p:to>
                                        <p:strVal val="visible"/>
                                      </p:to>
                                    </p:set>
                                    <p:animEffect transition="in" filter="fade">
                                      <p:cBhvr>
                                        <p:cTn id="11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1" grpId="0" animBg="1"/>
      <p:bldP spid="34" grpId="0" animBg="1"/>
      <p:bldP spid="35" grpId="0" animBg="1"/>
      <p:bldP spid="36" grpId="0" animBg="1"/>
      <p:bldP spid="37" grpId="0" animBg="1"/>
      <p:bldP spid="40" grpId="0" animBg="1"/>
      <p:bldP spid="41" grpId="0" animBg="1"/>
      <p:bldP spid="12" grpId="0" animBg="1"/>
      <p:bldP spid="13" grpId="0" animBg="1"/>
      <p:bldP spid="14" grpId="0" animBg="1"/>
      <p:bldP spid="18" grpId="0" animBg="1"/>
      <p:bldP spid="20" grpId="0" animBg="1"/>
      <p:bldP spid="21" grpId="0" animBg="1"/>
      <p:bldP spid="19" grpId="0" animBg="1"/>
      <p:bldP spid="22" grpId="0" animBg="1"/>
      <p:bldP spid="25" grpId="0" animBg="1"/>
      <p:bldP spid="23" grpId="0" animBg="1"/>
      <p:bldP spid="24" grpId="0" animBg="1"/>
      <p:bldP spid="26" grpId="0" animBg="1"/>
      <p:bldP spid="28" grpId="0" animBg="1"/>
      <p:bldP spid="29" grpId="0" animBg="1"/>
      <p:bldP spid="2" grpId="0"/>
      <p:bldP spid="27" grpId="0" animBg="1"/>
      <p:bldP spid="30" grpId="0" animBg="1"/>
      <p:bldP spid="33" grpId="0" animBg="1"/>
      <p:bldP spid="38" grpId="0" animBg="1"/>
      <p:bldP spid="39" grpId="0" animBg="1"/>
      <p:bldP spid="42" grpId="0"/>
      <p:bldP spid="43" grpId="0"/>
      <p:bldP spid="44" grpId="0"/>
      <p:bldP spid="45" grpId="0"/>
      <p:bldP spid="4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8661400" cy="4445000"/>
          </a:xfrm>
          <a:prstGeom prst="rect">
            <a:avLst/>
          </a:prstGeom>
        </p:spPr>
      </p:pic>
      <p:sp>
        <p:nvSpPr>
          <p:cNvPr id="5" name="TextBox 4"/>
          <p:cNvSpPr txBox="1"/>
          <p:nvPr/>
        </p:nvSpPr>
        <p:spPr>
          <a:xfrm>
            <a:off x="174625" y="4629150"/>
            <a:ext cx="8486775" cy="1126462"/>
          </a:xfrm>
          <a:prstGeom prst="rect">
            <a:avLst/>
          </a:prstGeom>
          <a:noFill/>
        </p:spPr>
        <p:txBody>
          <a:bodyPr wrap="square" lIns="182880" tIns="146304" rIns="182880" bIns="146304" rtlCol="0">
            <a:spAutoFit/>
          </a:bodyPr>
          <a:lstStyle/>
          <a:p>
            <a:pPr>
              <a:lnSpc>
                <a:spcPct val="90000"/>
              </a:lnSpc>
              <a:spcAft>
                <a:spcPts val="600"/>
              </a:spcAft>
            </a:pPr>
            <a:r>
              <a:rPr lang="en-US" sz="2000" dirty="0">
                <a:latin typeface="+mj-lt"/>
              </a:rPr>
              <a:t>“I can’t find a happy Hadoop customer. It’s sort of as simple as that,” says Bob Muglia, CEO of </a:t>
            </a:r>
            <a:r>
              <a:rPr lang="en-US" sz="2000" dirty="0">
                <a:solidFill>
                  <a:srgbClr val="FFC000"/>
                </a:solidFill>
                <a:latin typeface="+mj-lt"/>
                <a:hlinkClick r:id="rId3"/>
              </a:rPr>
              <a:t>Snowflake Computing</a:t>
            </a:r>
            <a:r>
              <a:rPr lang="en-US" sz="2000" dirty="0">
                <a:latin typeface="+mj-lt"/>
              </a:rPr>
              <a:t>, which develops and runs a cloud-based relational data warehouse offering.</a:t>
            </a:r>
            <a:endParaRPr lang="en-US" sz="2000" dirty="0" smtClean="0">
              <a:gradFill>
                <a:gsLst>
                  <a:gs pos="2917">
                    <a:schemeClr val="tx1"/>
                  </a:gs>
                  <a:gs pos="30000">
                    <a:schemeClr val="tx1"/>
                  </a:gs>
                </a:gsLst>
                <a:lin ang="5400000" scaled="0"/>
              </a:gradFill>
              <a:latin typeface="+mj-lt"/>
            </a:endParaRPr>
          </a:p>
        </p:txBody>
      </p:sp>
      <p:pic>
        <p:nvPicPr>
          <p:cNvPr id="6" name="Picture 5"/>
          <p:cNvPicPr>
            <a:picLocks noChangeAspect="1"/>
          </p:cNvPicPr>
          <p:nvPr/>
        </p:nvPicPr>
        <p:blipFill>
          <a:blip r:embed="rId4"/>
          <a:stretch>
            <a:fillRect/>
          </a:stretch>
        </p:blipFill>
        <p:spPr>
          <a:xfrm>
            <a:off x="174625" y="5939762"/>
            <a:ext cx="9601200" cy="1003300"/>
          </a:xfrm>
          <a:prstGeom prst="rect">
            <a:avLst/>
          </a:prstGeom>
        </p:spPr>
      </p:pic>
      <p:pic>
        <p:nvPicPr>
          <p:cNvPr id="7" name="Picture 6"/>
          <p:cNvPicPr>
            <a:picLocks noChangeAspect="1"/>
          </p:cNvPicPr>
          <p:nvPr/>
        </p:nvPicPr>
        <p:blipFill>
          <a:blip r:embed="rId5"/>
          <a:stretch>
            <a:fillRect/>
          </a:stretch>
        </p:blipFill>
        <p:spPr>
          <a:xfrm>
            <a:off x="8371595" y="-398131"/>
            <a:ext cx="4290303" cy="3569956"/>
          </a:xfrm>
          <a:prstGeom prst="rect">
            <a:avLst/>
          </a:prstGeom>
        </p:spPr>
      </p:pic>
      <p:pic>
        <p:nvPicPr>
          <p:cNvPr id="9" name="Picture 8"/>
          <p:cNvPicPr>
            <a:picLocks noChangeAspect="1"/>
          </p:cNvPicPr>
          <p:nvPr/>
        </p:nvPicPr>
        <p:blipFill>
          <a:blip r:embed="rId6"/>
          <a:stretch>
            <a:fillRect/>
          </a:stretch>
        </p:blipFill>
        <p:spPr>
          <a:xfrm>
            <a:off x="7143750" y="-12170"/>
            <a:ext cx="5255022" cy="7006696"/>
          </a:xfrm>
          <a:prstGeom prst="rect">
            <a:avLst/>
          </a:prstGeom>
        </p:spPr>
      </p:pic>
    </p:spTree>
    <p:extLst>
      <p:ext uri="{BB962C8B-B14F-4D97-AF65-F5344CB8AC3E}">
        <p14:creationId xmlns:p14="http://schemas.microsoft.com/office/powerpoint/2010/main" val="926570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circle(in)">
                                      <p:cBhvr>
                                        <p:cTn id="18" dur="20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12"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strips(downLeft)">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1000" fill="hold"/>
                                        <p:tgtEl>
                                          <p:spTgt spid="9"/>
                                        </p:tgtEl>
                                        <p:attrNameLst>
                                          <p:attrName>ppt_w</p:attrName>
                                        </p:attrNameLst>
                                      </p:cBhvr>
                                      <p:tavLst>
                                        <p:tav tm="0">
                                          <p:val>
                                            <p:strVal val="#ppt_w*0.70"/>
                                          </p:val>
                                        </p:tav>
                                        <p:tav tm="100000">
                                          <p:val>
                                            <p:strVal val="#ppt_w"/>
                                          </p:val>
                                        </p:tav>
                                      </p:tavLst>
                                    </p:anim>
                                    <p:anim calcmode="lin" valueType="num">
                                      <p:cBhvr>
                                        <p:cTn id="29" dur="1000" fill="hold"/>
                                        <p:tgtEl>
                                          <p:spTgt spid="9"/>
                                        </p:tgtEl>
                                        <p:attrNameLst>
                                          <p:attrName>ppt_h</p:attrName>
                                        </p:attrNameLst>
                                      </p:cBhvr>
                                      <p:tavLst>
                                        <p:tav tm="0">
                                          <p:val>
                                            <p:strVal val="#ppt_h"/>
                                          </p:val>
                                        </p:tav>
                                        <p:tav tm="100000">
                                          <p:val>
                                            <p:strVal val="#ppt_h"/>
                                          </p:val>
                                        </p:tav>
                                      </p:tavLst>
                                    </p:anim>
                                    <p:animEffect transition="in" filter="fade">
                                      <p:cBhvr>
                                        <p:cTn id="3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solidFill>
                  <a:schemeClr val="tx1"/>
                </a:solidFill>
              </a:rPr>
              <a:t>The Simplified Microsoft Big Data Stack</a:t>
            </a:r>
            <a:endParaRPr lang="en-US" dirty="0">
              <a:solidFill>
                <a:schemeClr val="tx1"/>
              </a:solidFill>
            </a:endParaRPr>
          </a:p>
        </p:txBody>
      </p:sp>
      <p:sp>
        <p:nvSpPr>
          <p:cNvPr id="3" name="Rectangle 2"/>
          <p:cNvSpPr/>
          <p:nvPr/>
        </p:nvSpPr>
        <p:spPr>
          <a:xfrm>
            <a:off x="2681749" y="2106049"/>
            <a:ext cx="2557930" cy="2617693"/>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 name="Rectangle 3"/>
          <p:cNvSpPr/>
          <p:nvPr/>
        </p:nvSpPr>
        <p:spPr>
          <a:xfrm>
            <a:off x="2681749" y="5035273"/>
            <a:ext cx="5402729" cy="1021977"/>
          </a:xfrm>
          <a:prstGeom prst="rect">
            <a:avLst/>
          </a:prstGeom>
          <a:noFill/>
          <a:ln w="571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 name="TextBox 4"/>
          <p:cNvSpPr txBox="1"/>
          <p:nvPr/>
        </p:nvSpPr>
        <p:spPr>
          <a:xfrm>
            <a:off x="2913058" y="5192318"/>
            <a:ext cx="5248572" cy="707886"/>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353535"/>
                </a:solidFill>
                <a:effectLst/>
                <a:uLnTx/>
                <a:uFillTx/>
                <a:latin typeface="Segoe UI Semilight"/>
                <a:ea typeface="+mn-ea"/>
                <a:cs typeface="+mn-cs"/>
              </a:rPr>
              <a:t>Azure Data Lake Store</a:t>
            </a:r>
          </a:p>
        </p:txBody>
      </p:sp>
      <p:sp>
        <p:nvSpPr>
          <p:cNvPr id="6" name="Rectangle 5"/>
          <p:cNvSpPr/>
          <p:nvPr/>
        </p:nvSpPr>
        <p:spPr>
          <a:xfrm>
            <a:off x="5526548" y="2106048"/>
            <a:ext cx="2557930" cy="261769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 name="TextBox 6"/>
          <p:cNvSpPr txBox="1"/>
          <p:nvPr/>
        </p:nvSpPr>
        <p:spPr>
          <a:xfrm>
            <a:off x="2704597" y="2472234"/>
            <a:ext cx="2525844" cy="1938992"/>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353535"/>
                </a:solidFill>
                <a:effectLst/>
                <a:uLnTx/>
                <a:uFillTx/>
                <a:latin typeface="Segoe UI Semilight"/>
                <a:ea typeface="+mn-ea"/>
                <a:cs typeface="+mn-cs"/>
              </a:rPr>
              <a:t>Azure Data Lake Analytics</a:t>
            </a:r>
          </a:p>
        </p:txBody>
      </p:sp>
      <p:sp>
        <p:nvSpPr>
          <p:cNvPr id="8" name="TextBox 7"/>
          <p:cNvSpPr txBox="1"/>
          <p:nvPr/>
        </p:nvSpPr>
        <p:spPr>
          <a:xfrm>
            <a:off x="5744019" y="3092454"/>
            <a:ext cx="3341238" cy="646331"/>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353535"/>
                </a:solidFill>
                <a:effectLst/>
                <a:uLnTx/>
                <a:uFillTx/>
                <a:latin typeface="Segoe UI Semilight"/>
                <a:ea typeface="+mn-ea"/>
                <a:cs typeface="+mn-cs"/>
              </a:rPr>
              <a:t>HDInsight</a:t>
            </a:r>
          </a:p>
        </p:txBody>
      </p:sp>
      <p:sp>
        <p:nvSpPr>
          <p:cNvPr id="9" name="TextBox 8"/>
          <p:cNvSpPr txBox="1"/>
          <p:nvPr/>
        </p:nvSpPr>
        <p:spPr>
          <a:xfrm>
            <a:off x="8720592" y="3355467"/>
            <a:ext cx="1763058" cy="523220"/>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53535"/>
                </a:solidFill>
                <a:effectLst/>
                <a:uLnTx/>
                <a:uFillTx/>
                <a:latin typeface="Segoe UI Semilight"/>
                <a:ea typeface="+mn-ea"/>
                <a:cs typeface="+mn-cs"/>
              </a:rPr>
              <a:t>Spark</a:t>
            </a:r>
          </a:p>
        </p:txBody>
      </p:sp>
      <p:sp>
        <p:nvSpPr>
          <p:cNvPr id="10" name="TextBox 9"/>
          <p:cNvSpPr txBox="1"/>
          <p:nvPr/>
        </p:nvSpPr>
        <p:spPr>
          <a:xfrm>
            <a:off x="8731676" y="3831596"/>
            <a:ext cx="1763058" cy="523220"/>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53535"/>
                </a:solidFill>
                <a:effectLst/>
                <a:uLnTx/>
                <a:uFillTx/>
                <a:latin typeface="Segoe UI Semilight"/>
                <a:ea typeface="+mn-ea"/>
                <a:cs typeface="+mn-cs"/>
              </a:rPr>
              <a:t>Hive</a:t>
            </a:r>
          </a:p>
        </p:txBody>
      </p:sp>
      <p:cxnSp>
        <p:nvCxnSpPr>
          <p:cNvPr id="11" name="Straight Arrow Connector 10"/>
          <p:cNvCxnSpPr/>
          <p:nvPr/>
        </p:nvCxnSpPr>
        <p:spPr>
          <a:xfrm flipH="1">
            <a:off x="8153319" y="4090757"/>
            <a:ext cx="615577" cy="525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753844" y="2442620"/>
            <a:ext cx="2235196" cy="523220"/>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53535"/>
                </a:solidFill>
                <a:effectLst/>
                <a:uLnTx/>
                <a:uFillTx/>
                <a:latin typeface="Segoe UI Semilight"/>
                <a:ea typeface="+mn-ea"/>
                <a:cs typeface="+mn-cs"/>
              </a:rPr>
              <a:t>MapReduce</a:t>
            </a:r>
          </a:p>
        </p:txBody>
      </p:sp>
      <p:sp>
        <p:nvSpPr>
          <p:cNvPr id="13" name="TextBox 12"/>
          <p:cNvSpPr txBox="1"/>
          <p:nvPr/>
        </p:nvSpPr>
        <p:spPr>
          <a:xfrm>
            <a:off x="8735073" y="2918510"/>
            <a:ext cx="1763058" cy="523220"/>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53535"/>
                </a:solidFill>
                <a:effectLst/>
                <a:uLnTx/>
                <a:uFillTx/>
                <a:latin typeface="Segoe UI Semilight"/>
                <a:ea typeface="+mn-ea"/>
                <a:cs typeface="+mn-cs"/>
              </a:rPr>
              <a:t>Storm</a:t>
            </a:r>
          </a:p>
        </p:txBody>
      </p:sp>
      <p:sp>
        <p:nvSpPr>
          <p:cNvPr id="14" name="TextBox 13"/>
          <p:cNvSpPr txBox="1"/>
          <p:nvPr/>
        </p:nvSpPr>
        <p:spPr>
          <a:xfrm>
            <a:off x="8753844" y="2013512"/>
            <a:ext cx="1763058" cy="523220"/>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53535"/>
                </a:solidFill>
                <a:effectLst/>
                <a:uLnTx/>
                <a:uFillTx/>
                <a:latin typeface="Segoe UI Semilight"/>
                <a:ea typeface="+mn-ea"/>
                <a:cs typeface="+mn-cs"/>
              </a:rPr>
              <a:t>R Server</a:t>
            </a:r>
          </a:p>
        </p:txBody>
      </p:sp>
      <p:cxnSp>
        <p:nvCxnSpPr>
          <p:cNvPr id="15" name="Straight Arrow Connector 14"/>
          <p:cNvCxnSpPr/>
          <p:nvPr/>
        </p:nvCxnSpPr>
        <p:spPr>
          <a:xfrm flipH="1">
            <a:off x="8167170" y="3639097"/>
            <a:ext cx="615577" cy="525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8156087" y="3212383"/>
            <a:ext cx="615577" cy="525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8161630" y="2735780"/>
            <a:ext cx="615577" cy="525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8167171" y="2297980"/>
            <a:ext cx="615577" cy="525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753844" y="3414895"/>
            <a:ext cx="978611" cy="93992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1932190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6" grpId="0" animBg="1"/>
      <p:bldP spid="7" grpId="0"/>
      <p:bldP spid="8" grpId="0"/>
      <p:bldP spid="9" grpId="0"/>
      <p:bldP spid="10" grpId="0"/>
      <p:bldP spid="12" grpId="0"/>
      <p:bldP spid="13" grpId="0"/>
      <p:bldP spid="14" grpId="0"/>
      <p:bldP spid="1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0.xml><?xml version="1.0" encoding="utf-8"?>
<a:theme xmlns:a="http://schemas.openxmlformats.org/drawingml/2006/main" name="Windows Intune">
  <a:themeElements>
    <a:clrScheme name="Windows Intun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7EB87D1B-C947-45A2-98AE-C4283D3B7F61}"/>
    </a:ext>
  </a:extLst>
</a:theme>
</file>

<file path=ppt/theme/theme11.xml><?xml version="1.0" encoding="utf-8"?>
<a:theme xmlns:a="http://schemas.openxmlformats.org/drawingml/2006/main" name="System Center">
  <a:themeElements>
    <a:clrScheme name="System Center">
      <a:dk1>
        <a:srgbClr val="505050"/>
      </a:dk1>
      <a:lt1>
        <a:srgbClr val="FFFFFF"/>
      </a:lt1>
      <a:dk2>
        <a:srgbClr val="002050"/>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C3B11EF6-C027-4BA7-B6A2-190EEB857CD9}"/>
    </a:ext>
  </a:extLst>
</a:theme>
</file>

<file path=ppt/theme/theme12.xml><?xml version="1.0" encoding="utf-8"?>
<a:theme xmlns:a="http://schemas.openxmlformats.org/drawingml/2006/main" name="BizTalk Server">
  <a:themeElements>
    <a:clrScheme name="BizTalk Server">
      <a:dk1>
        <a:srgbClr val="505050"/>
      </a:dk1>
      <a:lt1>
        <a:srgbClr val="FFFFFF"/>
      </a:lt1>
      <a:dk2>
        <a:srgbClr val="4668C5"/>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01A7AE01-E756-4437-94F0-606DE6D7553A}"/>
    </a:ext>
  </a:extLst>
</a:theme>
</file>

<file path=ppt/theme/theme13.xml><?xml version="1.0" encoding="utf-8"?>
<a:theme xmlns:a="http://schemas.openxmlformats.org/drawingml/2006/main" name="2_Windows Server">
  <a:themeElements>
    <a:clrScheme name="Custom 1">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14.xml><?xml version="1.0" encoding="utf-8"?>
<a:theme xmlns:a="http://schemas.openxmlformats.org/drawingml/2006/main" name="1_Data Insights">
  <a:themeElements>
    <a:clrScheme name="STB Template Orange">
      <a:dk1>
        <a:srgbClr val="505050"/>
      </a:dk1>
      <a:lt1>
        <a:srgbClr val="FFFFFF"/>
      </a:lt1>
      <a:dk2>
        <a:srgbClr val="DC3C00"/>
      </a:dk2>
      <a:lt2>
        <a:srgbClr val="D2D2D2"/>
      </a:lt2>
      <a:accent1>
        <a:srgbClr val="0072C6"/>
      </a:accent1>
      <a:accent2>
        <a:srgbClr val="DC3C00"/>
      </a:accent2>
      <a:accent3>
        <a:srgbClr val="008272"/>
      </a:accent3>
      <a:accent4>
        <a:srgbClr val="68217A"/>
      </a:accent4>
      <a:accent5>
        <a:srgbClr val="002050"/>
      </a:accent5>
      <a:accent6>
        <a:srgbClr val="442359"/>
      </a:accent6>
      <a:hlink>
        <a:srgbClr val="6E1D0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A37DF81B-A8DE-4273-9585-060E06BBA8DD}"/>
    </a:ext>
  </a:extLst>
</a:theme>
</file>

<file path=ppt/theme/theme15.xml><?xml version="1.0" encoding="utf-8"?>
<a:theme xmlns:a="http://schemas.openxmlformats.org/drawingml/2006/main" name="ads-edu-them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ds-edu-theme" id="{20FBC5A6-EC38-4073-AD19-6AA091CB38AD}" vid="{A7346E29-A9D4-4E2B-AC44-86108A048C34}"/>
    </a:ext>
  </a:extLst>
</a:theme>
</file>

<file path=ppt/theme/theme16.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7.xml><?xml version="1.0" encoding="utf-8"?>
<a:theme xmlns:a="http://schemas.openxmlformats.org/drawingml/2006/main" name="5-30535_Machine_Learning_Template">
  <a:themeElements>
    <a:clrScheme name="Custom 1">
      <a:dk1>
        <a:srgbClr val="000000"/>
      </a:dk1>
      <a:lt1>
        <a:srgbClr val="FFFFFF"/>
      </a:lt1>
      <a:dk2>
        <a:srgbClr val="002050"/>
      </a:dk2>
      <a:lt2>
        <a:srgbClr val="BAD80A"/>
      </a:lt2>
      <a:accent1>
        <a:srgbClr val="0072C6"/>
      </a:accent1>
      <a:accent2>
        <a:srgbClr val="B4009E"/>
      </a:accent2>
      <a:accent3>
        <a:srgbClr val="008272"/>
      </a:accent3>
      <a:accent4>
        <a:srgbClr val="E81123"/>
      </a:accent4>
      <a:accent5>
        <a:srgbClr val="4668C5"/>
      </a:accent5>
      <a:accent6>
        <a:srgbClr val="68217A"/>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chine_Learning_Conference_2014.potx" id="{E97A2253-1635-4531-8A49-2D3073996732}" vid="{095E902E-FC8C-47B0-92D8-FA604B7A99B8}"/>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ransform the Datacenter">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9469EE65-A5BE-40EC-8EF5-1BBAFC029094}"/>
    </a:ext>
  </a:extLst>
</a:theme>
</file>

<file path=ppt/theme/theme3.xml><?xml version="1.0" encoding="utf-8"?>
<a:theme xmlns:a="http://schemas.openxmlformats.org/drawingml/2006/main" name="CloudOS">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81192D97-C069-469D-919F-BDBFA53A12D0}"/>
    </a:ext>
  </a:extLst>
</a:theme>
</file>

<file path=ppt/theme/theme4.xml><?xml version="1.0" encoding="utf-8"?>
<a:theme xmlns:a="http://schemas.openxmlformats.org/drawingml/2006/main" name="Data Insights">
  <a:themeElements>
    <a:clrScheme name="STB Template Orange">
      <a:dk1>
        <a:srgbClr val="505050"/>
      </a:dk1>
      <a:lt1>
        <a:srgbClr val="FFFFFF"/>
      </a:lt1>
      <a:dk2>
        <a:srgbClr val="DC3C00"/>
      </a:dk2>
      <a:lt2>
        <a:srgbClr val="D2D2D2"/>
      </a:lt2>
      <a:accent1>
        <a:srgbClr val="0072C6"/>
      </a:accent1>
      <a:accent2>
        <a:srgbClr val="DC3C00"/>
      </a:accent2>
      <a:accent3>
        <a:srgbClr val="008272"/>
      </a:accent3>
      <a:accent4>
        <a:srgbClr val="68217A"/>
      </a:accent4>
      <a:accent5>
        <a:srgbClr val="002050"/>
      </a:accent5>
      <a:accent6>
        <a:srgbClr val="442359"/>
      </a:accent6>
      <a:hlink>
        <a:srgbClr val="6E1D0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A37DF81B-A8DE-4273-9585-060E06BBA8DD}"/>
    </a:ext>
  </a:extLst>
</a:theme>
</file>

<file path=ppt/theme/theme5.xml><?xml version="1.0" encoding="utf-8"?>
<a:theme xmlns:a="http://schemas.openxmlformats.org/drawingml/2006/main" name="People-Centric IT">
  <a:themeElements>
    <a:clrScheme name="STB Template Teal">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21E"/>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9A8E657C-465A-4BBD-9062-958AEFC89CEA}"/>
    </a:ext>
  </a:extLst>
</a:theme>
</file>

<file path=ppt/theme/theme6.xml><?xml version="1.0" encoding="utf-8"?>
<a:theme xmlns:a="http://schemas.openxmlformats.org/drawingml/2006/main" name="Modern Apps">
  <a:themeElements>
    <a:clrScheme name="STB Template Purple">
      <a:dk1>
        <a:srgbClr val="505050"/>
      </a:dk1>
      <a:lt1>
        <a:srgbClr val="FFFFFF"/>
      </a:lt1>
      <a:dk2>
        <a:srgbClr val="68217A"/>
      </a:dk2>
      <a:lt2>
        <a:srgbClr val="D2D2D2"/>
      </a:lt2>
      <a:accent1>
        <a:srgbClr val="0072C6"/>
      </a:accent1>
      <a:accent2>
        <a:srgbClr val="DC3C00"/>
      </a:accent2>
      <a:accent3>
        <a:srgbClr val="008272"/>
      </a:accent3>
      <a:accent4>
        <a:srgbClr val="68217A"/>
      </a:accent4>
      <a:accent5>
        <a:srgbClr val="002050"/>
      </a:accent5>
      <a:accent6>
        <a:srgbClr val="442359"/>
      </a:accent6>
      <a:hlink>
        <a:srgbClr val="22112C"/>
      </a:hlink>
      <a:folHlink>
        <a:srgbClr val="34103D"/>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1B7DDCC-E639-4039-8EB9-CF4020A25295}"/>
    </a:ext>
  </a:extLst>
</a:theme>
</file>

<file path=ppt/theme/theme7.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8.xml><?xml version="1.0" encoding="utf-8"?>
<a:theme xmlns:a="http://schemas.openxmlformats.org/drawingml/2006/main" name="Windows Server">
  <a:themeElements>
    <a:clrScheme name="Windows Server">
      <a:dk1>
        <a:srgbClr val="505050"/>
      </a:dk1>
      <a:lt1>
        <a:srgbClr val="FFFFFF"/>
      </a:lt1>
      <a:dk2>
        <a:srgbClr val="00188F"/>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8DA195EE-1D94-42C0-BFF1-0DE4AAF76066}"/>
    </a:ext>
  </a:extLst>
</a:theme>
</file>

<file path=ppt/theme/theme9.xml><?xml version="1.0" encoding="utf-8"?>
<a:theme xmlns:a="http://schemas.openxmlformats.org/drawingml/2006/main" name="1_Windows Server">
  <a:themeElements>
    <a:clrScheme name="SQL Server">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482F2F24-BB41-4CDC-8A3D-AC4FBCC74BAC">Pre-Final</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2444E930790544B910A14D42937B820" ma:contentTypeVersion="" ma:contentTypeDescription="Create a new document." ma:contentTypeScope="" ma:versionID="55b44e9ff00ba114fb3b8a33467e91b3">
  <xsd:schema xmlns:xsd="http://www.w3.org/2001/XMLSchema" xmlns:xs="http://www.w3.org/2001/XMLSchema" xmlns:p="http://schemas.microsoft.com/office/2006/metadata/properties" xmlns:ns2="482F2F24-BB41-4CDC-8A3D-AC4FBCC74BAC" targetNamespace="http://schemas.microsoft.com/office/2006/metadata/properties" ma:root="true" ma:fieldsID="c9637ca68e91c1d162fb9936a0223a92" ns2:_="">
    <xsd:import namespace="482F2F24-BB41-4CDC-8A3D-AC4FBCC74BAC"/>
    <xsd:element name="properties">
      <xsd:complexType>
        <xsd:sequence>
          <xsd:element name="documentManagement">
            <xsd:complexType>
              <xsd:all>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2F2F24-BB41-4CDC-8A3D-AC4FBCC74BAC" elementFormDefault="qualified">
    <xsd:import namespace="http://schemas.microsoft.com/office/2006/documentManagement/types"/>
    <xsd:import namespace="http://schemas.microsoft.com/office/infopath/2007/PartnerControls"/>
    <xsd:element name="Status" ma:index="8" nillable="true" ma:displayName="Status" ma:default="Outline" ma:format="Dropdown" ma:internalName="Status">
      <xsd:simpleType>
        <xsd:restriction base="dms:Choice">
          <xsd:enumeration value="Outline"/>
          <xsd:enumeration value="Draft"/>
          <xsd:enumeration value="Pre-Final"/>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ontrol xmlns="http://schemas.microsoft.com/VisualStudio/2011/storyboarding/control">
  <Id Name="f66288b0-3e07-4abd-8b7c-cd9be0b434bb" Revision="1" Stencil="System.MyShapes" StencilVersion="1.0"/>
</Control>
</file>

<file path=customXml/item5.xml><?xml version="1.0" encoding="utf-8"?>
<Control xmlns="http://schemas.microsoft.com/VisualStudio/2011/storyboarding/control">
  <Id Name="f66288b0-3e07-4abd-8b7c-cd9be0b434bb" Revision="1" Stencil="System.MyShapes" StencilVersion="1.0"/>
</Control>
</file>

<file path=customXml/item6.xml><?xml version="1.0" encoding="utf-8"?>
<Control xmlns="http://schemas.microsoft.com/VisualStudio/2011/storyboarding/control">
  <Id Name="f66288b0-3e07-4abd-8b7c-cd9be0b434bb" Revision="1" Stencil="System.MyShapes" StencilVersion="1.0"/>
</Control>
</file>

<file path=customXml/item7.xml><?xml version="1.0" encoding="utf-8"?>
<Control xmlns="http://schemas.microsoft.com/VisualStudio/2011/storyboarding/control">
  <Id Name="f66288b0-3e07-4abd-8b7c-cd9be0b434bb" Revision="1" Stencil="System.MyShapes" StencilVersion="1.0"/>
</Control>
</file>

<file path=customXml/item8.xml><?xml version="1.0" encoding="utf-8"?>
<Control xmlns="http://schemas.microsoft.com/VisualStudio/2011/storyboarding/control">
  <Id Name="f66288b0-3e07-4abd-8b7c-cd9be0b434bb" Revision="1" Stencil="System.MyShapes" StencilVersion="1.0"/>
</Control>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482F2F24-BB41-4CDC-8A3D-AC4FBCC74BAC"/>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EB1F48A0-82BB-423B-B0CD-FB5DC42F04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2F2F24-BB41-4CDC-8A3D-AC4FBCC74BA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A7C9B37D-3E93-4138-9434-8299308001F8}">
  <ds:schemaRefs>
    <ds:schemaRef ds:uri="http://schemas.microsoft.com/VisualStudio/2011/storyboarding/control"/>
  </ds:schemaRefs>
</ds:datastoreItem>
</file>

<file path=customXml/itemProps5.xml><?xml version="1.0" encoding="utf-8"?>
<ds:datastoreItem xmlns:ds="http://schemas.openxmlformats.org/officeDocument/2006/customXml" ds:itemID="{F58D1338-1FEC-422D-B217-0301103C30E9}">
  <ds:schemaRefs>
    <ds:schemaRef ds:uri="http://schemas.microsoft.com/VisualStudio/2011/storyboarding/control"/>
  </ds:schemaRefs>
</ds:datastoreItem>
</file>

<file path=customXml/itemProps6.xml><?xml version="1.0" encoding="utf-8"?>
<ds:datastoreItem xmlns:ds="http://schemas.openxmlformats.org/officeDocument/2006/customXml" ds:itemID="{831C4E93-909E-43D6-A900-83F381ED0C8F}">
  <ds:schemaRefs>
    <ds:schemaRef ds:uri="http://schemas.microsoft.com/VisualStudio/2011/storyboarding/control"/>
  </ds:schemaRefs>
</ds:datastoreItem>
</file>

<file path=customXml/itemProps7.xml><?xml version="1.0" encoding="utf-8"?>
<ds:datastoreItem xmlns:ds="http://schemas.openxmlformats.org/officeDocument/2006/customXml" ds:itemID="{9CE45FB9-740B-4DF4-AE74-11DB898060D3}">
  <ds:schemaRefs>
    <ds:schemaRef ds:uri="http://schemas.microsoft.com/VisualStudio/2011/storyboarding/control"/>
  </ds:schemaRefs>
</ds:datastoreItem>
</file>

<file path=customXml/itemProps8.xml><?xml version="1.0" encoding="utf-8"?>
<ds:datastoreItem xmlns:ds="http://schemas.openxmlformats.org/officeDocument/2006/customXml" ds:itemID="{D64E7DE8-7010-441D-B4DA-F50E4D1D5180}">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STB_Template_16-9_Sept2013_v12</Template>
  <TotalTime>17777</TotalTime>
  <Words>4825</Words>
  <Application>Microsoft Macintosh PowerPoint</Application>
  <PresentationFormat>Custom</PresentationFormat>
  <Paragraphs>785</Paragraphs>
  <Slides>50</Slides>
  <Notes>42</Notes>
  <HiddenSlides>10</HiddenSlides>
  <MMClips>0</MMClips>
  <ScaleCrop>false</ScaleCrop>
  <HeadingPairs>
    <vt:vector size="6" baseType="variant">
      <vt:variant>
        <vt:lpstr>Fonts Used</vt:lpstr>
      </vt:variant>
      <vt:variant>
        <vt:i4>17</vt:i4>
      </vt:variant>
      <vt:variant>
        <vt:lpstr>Theme</vt:lpstr>
      </vt:variant>
      <vt:variant>
        <vt:i4>17</vt:i4>
      </vt:variant>
      <vt:variant>
        <vt:lpstr>Slide Titles</vt:lpstr>
      </vt:variant>
      <vt:variant>
        <vt:i4>50</vt:i4>
      </vt:variant>
    </vt:vector>
  </HeadingPairs>
  <TitlesOfParts>
    <vt:vector size="84" baseType="lpstr">
      <vt:lpstr>Calibri</vt:lpstr>
      <vt:lpstr>Calibri Light</vt:lpstr>
      <vt:lpstr>Consolas</vt:lpstr>
      <vt:lpstr>MS PGothic</vt:lpstr>
      <vt:lpstr>ＭＳ Ｐゴシック</vt:lpstr>
      <vt:lpstr>Segoe Light</vt:lpstr>
      <vt:lpstr>Segoe Pro</vt:lpstr>
      <vt:lpstr>Segoe Pro Light</vt:lpstr>
      <vt:lpstr>Segoe UI</vt:lpstr>
      <vt:lpstr>Segoe UI Light</vt:lpstr>
      <vt:lpstr>Segoe UI Semibold</vt:lpstr>
      <vt:lpstr>Segoe UI Semilight</vt:lpstr>
      <vt:lpstr>Symbol</vt:lpstr>
      <vt:lpstr>Times New Roman</vt:lpstr>
      <vt:lpstr>Wingdings</vt:lpstr>
      <vt:lpstr>Wingdings 3</vt:lpstr>
      <vt:lpstr>Arial</vt:lpstr>
      <vt:lpstr>Server and Cloud 2013</vt:lpstr>
      <vt:lpstr>Transform the Datacenter</vt:lpstr>
      <vt:lpstr>CloudOS</vt:lpstr>
      <vt:lpstr>Data Insights</vt:lpstr>
      <vt:lpstr>People-Centric IT</vt:lpstr>
      <vt:lpstr>Modern Apps</vt:lpstr>
      <vt:lpstr>Windows Azure</vt:lpstr>
      <vt:lpstr>Windows Server</vt:lpstr>
      <vt:lpstr>1_Windows Server</vt:lpstr>
      <vt:lpstr>Windows Intune</vt:lpstr>
      <vt:lpstr>System Center</vt:lpstr>
      <vt:lpstr>BizTalk Server</vt:lpstr>
      <vt:lpstr>2_Windows Server</vt:lpstr>
      <vt:lpstr>1_Data Insights</vt:lpstr>
      <vt:lpstr>ads-edu-theme</vt:lpstr>
      <vt:lpstr>COLOR TEMPLATE</vt:lpstr>
      <vt:lpstr>5-30535_Machine_Learning_Template</vt:lpstr>
      <vt:lpstr>Hadoop on HDInsight Overview</vt:lpstr>
      <vt:lpstr>Introduction</vt:lpstr>
      <vt:lpstr>PowerPoint Presentation</vt:lpstr>
      <vt:lpstr>PowerPoint Presentation</vt:lpstr>
      <vt:lpstr>Fundamentals of Hadoop on HDInsight</vt:lpstr>
      <vt:lpstr>Positioning the various big data solutions</vt:lpstr>
      <vt:lpstr>PowerPoint Presentation</vt:lpstr>
      <vt:lpstr>PowerPoint Presentation</vt:lpstr>
      <vt:lpstr>PowerPoint Presentation</vt:lpstr>
      <vt:lpstr>The Big Data Zoo</vt:lpstr>
      <vt:lpstr>Deprecation of HDInsight on Windows</vt:lpstr>
      <vt:lpstr>PowerPoint Presentation</vt:lpstr>
      <vt:lpstr>Workload Variants</vt:lpstr>
      <vt:lpstr>Usage of Throughput</vt:lpstr>
      <vt:lpstr>Consume Available Throughput</vt:lpstr>
      <vt:lpstr>ADLS Provides Massive Throughput</vt:lpstr>
      <vt:lpstr>Anatomy of an HDInsight Cluster</vt:lpstr>
      <vt:lpstr>Anatomy of an HDInsight Cluster</vt:lpstr>
      <vt:lpstr>Physical Level</vt:lpstr>
      <vt:lpstr>Physical Level</vt:lpstr>
      <vt:lpstr>Physical Level</vt:lpstr>
      <vt:lpstr>Anatomy of an HDInsight Cluster</vt:lpstr>
      <vt:lpstr>YARN Level</vt:lpstr>
      <vt:lpstr>YARN Level</vt:lpstr>
      <vt:lpstr>Anatomy of an HDInsight Cluster</vt:lpstr>
      <vt:lpstr>Workload Level</vt:lpstr>
      <vt:lpstr>Benefits of Azure HDInsight</vt:lpstr>
      <vt:lpstr>PowerPoint Presentation</vt:lpstr>
      <vt:lpstr>PowerPoint Presentation</vt:lpstr>
      <vt:lpstr>PowerPoint Presentation</vt:lpstr>
      <vt:lpstr>PowerPoint Presentation</vt:lpstr>
      <vt:lpstr>HDInsight: Optimized for the Cloud</vt:lpstr>
      <vt:lpstr>PowerPoint Presentation</vt:lpstr>
      <vt:lpstr>PowerPoint Presentation</vt:lpstr>
      <vt:lpstr>PowerPoint Presentation</vt:lpstr>
      <vt:lpstr>PowerPoint Presentation</vt:lpstr>
      <vt:lpstr>PowerPoint Presentation</vt:lpstr>
      <vt:lpstr>Easy for data scientists with familiar R language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Apache Spark on HDInsight PPE Deck</dc:title>
  <dc:subject>Servers &amp; Tools Business</dc:subject>
  <dc:creator>Brett Perry</dc:creator>
  <cp:keywords>Servers &amp; Tools Business</cp:keywords>
  <cp:lastModifiedBy>Ali-Kazim Zaidi</cp:lastModifiedBy>
  <cp:revision>1144</cp:revision>
  <dcterms:created xsi:type="dcterms:W3CDTF">2013-10-14T18:44:32Z</dcterms:created>
  <dcterms:modified xsi:type="dcterms:W3CDTF">2017-03-28T08:42:19Z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0x010100B2444E930790544B910A14D42937B820</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